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6"/>
  </p:notesMasterIdLst>
  <p:sldIdLst>
    <p:sldId id="256" r:id="rId5"/>
  </p:sldIdLst>
  <p:sldSz cx="6858000" cy="9906000" type="A4"/>
  <p:notesSz cx="6858000" cy="9144000"/>
  <p:embeddedFontLst>
    <p:embeddedFont>
      <p:font typeface="Calibri" panose="020F0502020204030204" pitchFamily="34" charset="0"/>
      <p:regular r:id="rId7"/>
      <p:bold r:id="rId8"/>
      <p:italic r:id="rId9"/>
      <p:boldItalic r:id="rId10"/>
    </p:embeddedFont>
    <p:embeddedFont>
      <p:font typeface="Open Sans" panose="020B0606030504020204" pitchFamily="34" charset="0"/>
      <p:regular r:id="rId11"/>
      <p:bold r:id="rId12"/>
      <p:italic r:id="rId13"/>
      <p:boldItalic r:id="rId14"/>
    </p:embeddedFont>
    <p:embeddedFont>
      <p:font typeface="Tahoma" panose="020B0604030504040204" pitchFamily="34" charset="0"/>
      <p:regular r:id="rId15"/>
      <p:bold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7" roundtripDataSignature="AMtx7mhUk39LX6HkKNkIA7OcV6KE9Zzv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317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10" Type="http://schemas.openxmlformats.org/officeDocument/2006/relationships/font" Target="fonts/font4.fntdata"/><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 NOBLET (EXT)" userId="0e13074c-754a-4ac0-ae50-61b96393d097" providerId="ADAL" clId="{0F807AF8-5F02-4A3C-BF2F-8F7F79212983}"/>
    <pc:docChg chg="custSel modSld">
      <pc:chgData name="Victor NOBLET (EXT)" userId="0e13074c-754a-4ac0-ae50-61b96393d097" providerId="ADAL" clId="{0F807AF8-5F02-4A3C-BF2F-8F7F79212983}" dt="2024-01-15T16:38:34.063" v="0" actId="478"/>
      <pc:docMkLst>
        <pc:docMk/>
      </pc:docMkLst>
      <pc:sldChg chg="delSp mod">
        <pc:chgData name="Victor NOBLET (EXT)" userId="0e13074c-754a-4ac0-ae50-61b96393d097" providerId="ADAL" clId="{0F807AF8-5F02-4A3C-BF2F-8F7F79212983}" dt="2024-01-15T16:38:34.063" v="0" actId="478"/>
        <pc:sldMkLst>
          <pc:docMk/>
          <pc:sldMk cId="0" sldId="256"/>
        </pc:sldMkLst>
        <pc:spChg chg="del">
          <ac:chgData name="Victor NOBLET (EXT)" userId="0e13074c-754a-4ac0-ae50-61b96393d097" providerId="ADAL" clId="{0F807AF8-5F02-4A3C-BF2F-8F7F79212983}" dt="2024-01-15T16:38:34.063" v="0" actId="478"/>
          <ac:spMkLst>
            <pc:docMk/>
            <pc:sldMk cId="0" sldId="256"/>
            <ac:spMk id="10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5a12b0f089_0_1: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25a12b0f089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g25a12b0f089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6"/>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6"/>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1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5"/>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16"/>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6"/>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7"/>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 name="Google Shape;24;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8"/>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0" name="Google Shape;30;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9"/>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9"/>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10"/>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0"/>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3" name="Google Shape;43;p10"/>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10"/>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5" name="Google Shape;45;p10"/>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3"/>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4"/>
          <p:cNvSpPr>
            <a:spLocks noGrp="1"/>
          </p:cNvSpPr>
          <p:nvPr>
            <p:ph type="pic" idx="2"/>
          </p:nvPr>
        </p:nvSpPr>
        <p:spPr>
          <a:xfrm>
            <a:off x="2915543" y="1426283"/>
            <a:ext cx="3471863" cy="7039681"/>
          </a:xfrm>
          <a:prstGeom prst="rect">
            <a:avLst/>
          </a:prstGeom>
          <a:noFill/>
          <a:ln>
            <a:noFill/>
          </a:ln>
        </p:spPr>
      </p:sp>
      <p:sp>
        <p:nvSpPr>
          <p:cNvPr id="68" name="Google Shape;68;p14"/>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5a12b0f089_0_1"/>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FCE6F0"/>
              </a:highlight>
              <a:latin typeface="Calibri"/>
              <a:ea typeface="Calibri"/>
              <a:cs typeface="Calibri"/>
              <a:sym typeface="Calibri"/>
            </a:endParaRPr>
          </a:p>
        </p:txBody>
      </p:sp>
      <p:sp>
        <p:nvSpPr>
          <p:cNvPr id="90" name="Google Shape;90;g25a12b0f089_0_1"/>
          <p:cNvSpPr/>
          <p:nvPr/>
        </p:nvSpPr>
        <p:spPr>
          <a:xfrm>
            <a:off x="251847" y="241515"/>
            <a:ext cx="6354300" cy="9423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 name="Google Shape;91;g25a12b0f089_0_1"/>
          <p:cNvSpPr/>
          <p:nvPr/>
        </p:nvSpPr>
        <p:spPr>
          <a:xfrm rot="-5400000" flipH="1">
            <a:off x="5682250" y="705825"/>
            <a:ext cx="17349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chemeClr val="accent2"/>
                </a:solidFill>
                <a:latin typeface="Arial"/>
                <a:ea typeface="Arial"/>
                <a:cs typeface="Arial"/>
                <a:sym typeface="Arial"/>
              </a:rPr>
              <a:t>Fiche de fonction</a:t>
            </a:r>
            <a:endParaRPr sz="1400" b="1" i="0" u="none" strike="noStrike" cap="none">
              <a:solidFill>
                <a:schemeClr val="accent2"/>
              </a:solidFill>
              <a:latin typeface="Arial"/>
              <a:ea typeface="Arial"/>
              <a:cs typeface="Arial"/>
              <a:sym typeface="Arial"/>
            </a:endParaRPr>
          </a:p>
        </p:txBody>
      </p:sp>
      <p:sp>
        <p:nvSpPr>
          <p:cNvPr id="92" name="Google Shape;92;g25a12b0f089_0_1"/>
          <p:cNvSpPr txBox="1"/>
          <p:nvPr/>
        </p:nvSpPr>
        <p:spPr>
          <a:xfrm>
            <a:off x="2419475" y="302850"/>
            <a:ext cx="36957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i="0" u="none" strike="noStrike" cap="none">
                <a:solidFill>
                  <a:srgbClr val="006AB2"/>
                </a:solidFill>
                <a:latin typeface="Calibri"/>
                <a:ea typeface="Calibri"/>
                <a:cs typeface="Calibri"/>
                <a:sym typeface="Calibri"/>
              </a:rPr>
              <a:t>Responsable du Plan de Continuité et de Reprise d’Activité (RPCRA) </a:t>
            </a:r>
            <a:endParaRPr sz="1400" b="0" i="0" u="none" strike="noStrike" cap="none">
              <a:solidFill>
                <a:srgbClr val="000000"/>
              </a:solidFill>
              <a:latin typeface="Calibri"/>
              <a:ea typeface="Calibri"/>
              <a:cs typeface="Calibri"/>
              <a:sym typeface="Calibri"/>
            </a:endParaRPr>
          </a:p>
        </p:txBody>
      </p:sp>
      <p:cxnSp>
        <p:nvCxnSpPr>
          <p:cNvPr id="93" name="Google Shape;93;g25a12b0f089_0_1"/>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94" name="Google Shape;94;g25a12b0f089_0_1"/>
          <p:cNvSpPr/>
          <p:nvPr/>
        </p:nvSpPr>
        <p:spPr>
          <a:xfrm>
            <a:off x="588975" y="1350150"/>
            <a:ext cx="5645100" cy="308100"/>
          </a:xfrm>
          <a:prstGeom prst="rect">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Missions</a:t>
            </a:r>
            <a:endParaRPr sz="1600" b="1" i="0" u="none" strike="noStrike" cap="none">
              <a:solidFill>
                <a:schemeClr val="lt1"/>
              </a:solidFill>
              <a:latin typeface="Open Sans"/>
              <a:ea typeface="Open Sans"/>
              <a:cs typeface="Open Sans"/>
              <a:sym typeface="Open Sans"/>
            </a:endParaRPr>
          </a:p>
        </p:txBody>
      </p:sp>
      <p:sp>
        <p:nvSpPr>
          <p:cNvPr id="95" name="Google Shape;95;g25a12b0f089_0_1"/>
          <p:cNvSpPr txBox="1"/>
          <p:nvPr/>
        </p:nvSpPr>
        <p:spPr>
          <a:xfrm>
            <a:off x="478875" y="437825"/>
            <a:ext cx="889500" cy="832500"/>
          </a:xfrm>
          <a:prstGeom prst="rect">
            <a:avLst/>
          </a:prstGeom>
          <a:solidFill>
            <a:srgbClr val="F28DBC"/>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96" name="Google Shape;96;g25a12b0f089_0_1"/>
          <p:cNvSpPr txBox="1"/>
          <p:nvPr/>
        </p:nvSpPr>
        <p:spPr>
          <a:xfrm>
            <a:off x="-142875" y="7134300"/>
            <a:ext cx="3695700" cy="2378100"/>
          </a:xfrm>
          <a:prstGeom prst="rect">
            <a:avLst/>
          </a:prstGeom>
          <a:noFill/>
          <a:ln>
            <a:noFill/>
          </a:ln>
        </p:spPr>
        <p:txBody>
          <a:bodyPr spcFirstLastPara="1" wrap="square" lIns="91425" tIns="91425" rIns="91425" bIns="91425" anchor="t" anchorCtr="0">
            <a:noAutofit/>
          </a:bodyPr>
          <a:lstStyle/>
          <a:p>
            <a:pPr marL="914400" marR="0" lvl="1" indent="-311150" algn="just" rtl="0">
              <a:lnSpc>
                <a:spcPct val="100000"/>
              </a:lnSpc>
              <a:spcBef>
                <a:spcPts val="200"/>
              </a:spcBef>
              <a:spcAft>
                <a:spcPts val="0"/>
              </a:spcAft>
              <a:buClr>
                <a:srgbClr val="5F5F5F"/>
              </a:buClr>
              <a:buSzPts val="1300"/>
              <a:buFont typeface="Calibri"/>
              <a:buChar char="▪"/>
            </a:pPr>
            <a:r>
              <a:rPr lang="fr-FR" sz="1200" i="0" u="none" strike="noStrike" cap="none">
                <a:solidFill>
                  <a:schemeClr val="dk1"/>
                </a:solidFill>
                <a:latin typeface="Calibri"/>
                <a:ea typeface="Calibri"/>
                <a:cs typeface="Calibri"/>
                <a:sym typeface="Calibri"/>
              </a:rPr>
              <a:t>Connaissance transversale des métiers de l'établissement de santé</a:t>
            </a:r>
            <a:endParaRPr sz="1200" i="0" u="none" strike="noStrike" cap="none">
              <a:solidFill>
                <a:schemeClr val="dk1"/>
              </a:solidFill>
              <a:latin typeface="Calibri"/>
              <a:ea typeface="Calibri"/>
              <a:cs typeface="Calibri"/>
              <a:sym typeface="Calibri"/>
            </a:endParaRPr>
          </a:p>
          <a:p>
            <a:pPr marL="914400" marR="0" lvl="1" indent="-311150" algn="just" rtl="0">
              <a:lnSpc>
                <a:spcPct val="100000"/>
              </a:lnSpc>
              <a:spcBef>
                <a:spcPts val="200"/>
              </a:spcBef>
              <a:spcAft>
                <a:spcPts val="0"/>
              </a:spcAft>
              <a:buClr>
                <a:srgbClr val="5F5F5F"/>
              </a:buClr>
              <a:buSzPts val="1300"/>
              <a:buFont typeface="Calibri"/>
              <a:buChar char="▪"/>
            </a:pPr>
            <a:r>
              <a:rPr lang="fr-FR" sz="1200" i="0" u="none" strike="noStrike" cap="none">
                <a:solidFill>
                  <a:schemeClr val="dk1"/>
                </a:solidFill>
                <a:latin typeface="Calibri"/>
                <a:ea typeface="Calibri"/>
                <a:cs typeface="Calibri"/>
                <a:sym typeface="Calibri"/>
              </a:rPr>
              <a:t>Expérience dans le domaine de la continuité d’activité ou de la gestion des risques</a:t>
            </a:r>
            <a:endParaRPr sz="1200" i="0" u="none" strike="noStrike" cap="none">
              <a:solidFill>
                <a:schemeClr val="dk1"/>
              </a:solidFill>
              <a:latin typeface="Calibri"/>
              <a:ea typeface="Calibri"/>
              <a:cs typeface="Calibri"/>
              <a:sym typeface="Calibri"/>
            </a:endParaRPr>
          </a:p>
          <a:p>
            <a:pPr marL="914400" marR="0" lvl="1" indent="-311150" algn="just" rtl="0">
              <a:lnSpc>
                <a:spcPct val="100000"/>
              </a:lnSpc>
              <a:spcBef>
                <a:spcPts val="200"/>
              </a:spcBef>
              <a:spcAft>
                <a:spcPts val="0"/>
              </a:spcAft>
              <a:buClr>
                <a:srgbClr val="5F5F5F"/>
              </a:buClr>
              <a:buSzPts val="1300"/>
              <a:buFont typeface="Calibri"/>
              <a:buChar char="▪"/>
            </a:pPr>
            <a:r>
              <a:rPr lang="fr-FR" sz="1200" i="0" u="none" strike="noStrike" cap="none">
                <a:solidFill>
                  <a:schemeClr val="dk1"/>
                </a:solidFill>
                <a:latin typeface="Calibri"/>
                <a:ea typeface="Calibri"/>
                <a:cs typeface="Calibri"/>
                <a:sym typeface="Calibri"/>
              </a:rPr>
              <a:t>Maîtrise des outils bureautiques de base et aisance avec Excel </a:t>
            </a:r>
            <a:endParaRPr sz="1200" i="0" u="none" strike="noStrike" cap="none">
              <a:solidFill>
                <a:schemeClr val="dk1"/>
              </a:solidFill>
              <a:latin typeface="Calibri"/>
              <a:ea typeface="Calibri"/>
              <a:cs typeface="Calibri"/>
              <a:sym typeface="Calibri"/>
            </a:endParaRPr>
          </a:p>
          <a:p>
            <a:pPr marL="914400" marR="0" lvl="1" indent="-311150" algn="just" rtl="0">
              <a:lnSpc>
                <a:spcPct val="100000"/>
              </a:lnSpc>
              <a:spcBef>
                <a:spcPts val="200"/>
              </a:spcBef>
              <a:spcAft>
                <a:spcPts val="0"/>
              </a:spcAft>
              <a:buClr>
                <a:srgbClr val="5F5F5F"/>
              </a:buClr>
              <a:buSzPts val="1300"/>
              <a:buFont typeface="Calibri"/>
              <a:buChar char="▪"/>
            </a:pPr>
            <a:r>
              <a:rPr lang="fr-FR" sz="1200" i="0" u="none" strike="noStrike" cap="none">
                <a:solidFill>
                  <a:schemeClr val="dk1"/>
                </a:solidFill>
                <a:latin typeface="Calibri"/>
                <a:ea typeface="Calibri"/>
                <a:cs typeface="Calibri"/>
                <a:sym typeface="Calibri"/>
              </a:rPr>
              <a:t>Capacité à appréhender des thématiques variées </a:t>
            </a:r>
            <a:endParaRPr sz="1200" i="0" u="none" strike="noStrike" cap="none">
              <a:solidFill>
                <a:schemeClr val="dk1"/>
              </a:solidFill>
              <a:latin typeface="Calibri"/>
              <a:ea typeface="Calibri"/>
              <a:cs typeface="Calibri"/>
              <a:sym typeface="Calibri"/>
            </a:endParaRPr>
          </a:p>
          <a:p>
            <a:pPr marL="914400" marR="0" lvl="1" indent="-304800" algn="just" rtl="0">
              <a:lnSpc>
                <a:spcPct val="100000"/>
              </a:lnSpc>
              <a:spcBef>
                <a:spcPts val="200"/>
              </a:spcBef>
              <a:spcAft>
                <a:spcPts val="0"/>
              </a:spcAft>
              <a:buClr>
                <a:schemeClr val="dk1"/>
              </a:buClr>
              <a:buSzPts val="1200"/>
              <a:buFont typeface="Calibri"/>
              <a:buChar char="▪"/>
            </a:pPr>
            <a:r>
              <a:rPr lang="fr-FR" sz="1200" i="0" u="none" strike="noStrike" cap="none">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Connaissance appréciée, à minima macro, des briques constituantes du système d’information hospitalier</a:t>
            </a:r>
            <a:endParaRPr sz="1200" i="0" u="none" strike="noStrike" cap="none">
              <a:solidFill>
                <a:schemeClr val="dk1"/>
              </a:solidFill>
              <a:latin typeface="Calibri"/>
              <a:ea typeface="Calibri"/>
              <a:cs typeface="Calibri"/>
              <a:sym typeface="Calibri"/>
            </a:endParaRPr>
          </a:p>
        </p:txBody>
      </p:sp>
      <p:sp>
        <p:nvSpPr>
          <p:cNvPr id="97" name="Google Shape;97;g25a12b0f089_0_1"/>
          <p:cNvSpPr/>
          <p:nvPr/>
        </p:nvSpPr>
        <p:spPr>
          <a:xfrm>
            <a:off x="3785800" y="6759600"/>
            <a:ext cx="2576700" cy="603300"/>
          </a:xfrm>
          <a:prstGeom prst="rect">
            <a:avLst/>
          </a:prstGeom>
          <a:noFill/>
          <a:ln>
            <a:noFill/>
          </a:ln>
        </p:spPr>
        <p:txBody>
          <a:bodyPr spcFirstLastPara="1" wrap="square" lIns="81000" tIns="54000" rIns="81000" bIns="54000" anchor="t" anchorCtr="0">
            <a:noAutofit/>
          </a:bodyPr>
          <a:lstStyle/>
          <a:p>
            <a:pPr marL="0" marR="0" lvl="0" indent="0" algn="l" rtl="0">
              <a:lnSpc>
                <a:spcPct val="115000"/>
              </a:lnSpc>
              <a:spcBef>
                <a:spcPts val="0"/>
              </a:spcBef>
              <a:spcAft>
                <a:spcPts val="0"/>
              </a:spcAft>
              <a:buClr>
                <a:srgbClr val="000000"/>
              </a:buClr>
              <a:buSzPts val="1200"/>
              <a:buFont typeface="Arial"/>
              <a:buNone/>
            </a:pPr>
            <a:endParaRPr sz="1200" i="0" u="none" strike="noStrike" cap="none">
              <a:solidFill>
                <a:schemeClr val="dk1"/>
              </a:solidFill>
              <a:latin typeface="Calibri"/>
              <a:ea typeface="Calibri"/>
              <a:cs typeface="Calibri"/>
              <a:sym typeface="Calibri"/>
            </a:endParaRPr>
          </a:p>
          <a:p>
            <a:pPr marL="128270" marR="0" lvl="0" indent="-115570" algn="l" rtl="0">
              <a:lnSpc>
                <a:spcPct val="100000"/>
              </a:lnSpc>
              <a:spcBef>
                <a:spcPts val="0"/>
              </a:spcBef>
              <a:spcAft>
                <a:spcPts val="0"/>
              </a:spcAft>
              <a:buClr>
                <a:schemeClr val="accent5"/>
              </a:buClr>
              <a:buSzPts val="1200"/>
              <a:buFont typeface="Calibri"/>
              <a:buChar char="⁄"/>
            </a:pPr>
            <a:r>
              <a:rPr lang="fr-FR" sz="1200" i="0" u="none" strike="noStrike" cap="none">
                <a:solidFill>
                  <a:schemeClr val="accent5"/>
                </a:solidFill>
                <a:latin typeface="Calibri"/>
                <a:ea typeface="Calibri"/>
                <a:cs typeface="Calibri"/>
                <a:sym typeface="Calibri"/>
              </a:rPr>
              <a:t>Compétences interpersonnelles</a:t>
            </a:r>
            <a:endParaRPr sz="900" i="0" u="none" strike="noStrike" cap="none">
              <a:solidFill>
                <a:srgbClr val="5F5F5F"/>
              </a:solidFill>
              <a:latin typeface="Calibri"/>
              <a:ea typeface="Calibri"/>
              <a:cs typeface="Calibri"/>
              <a:sym typeface="Calibri"/>
            </a:endParaRPr>
          </a:p>
          <a:p>
            <a:pPr marL="471169" marR="0" lvl="1" indent="-85407" algn="l" rtl="0">
              <a:lnSpc>
                <a:spcPct val="100000"/>
              </a:lnSpc>
              <a:spcBef>
                <a:spcPts val="0"/>
              </a:spcBef>
              <a:spcAft>
                <a:spcPts val="0"/>
              </a:spcAft>
              <a:buClr>
                <a:schemeClr val="dk1"/>
              </a:buClr>
              <a:buSzPts val="675"/>
              <a:buFont typeface="Tahoma"/>
              <a:buNone/>
            </a:pPr>
            <a:endParaRPr sz="675" i="0" u="none" strike="noStrike" cap="none">
              <a:solidFill>
                <a:srgbClr val="5F5F5F"/>
              </a:solidFill>
              <a:latin typeface="Calibri"/>
              <a:ea typeface="Calibri"/>
              <a:cs typeface="Calibri"/>
              <a:sym typeface="Calibri"/>
            </a:endParaRPr>
          </a:p>
        </p:txBody>
      </p:sp>
      <p:sp>
        <p:nvSpPr>
          <p:cNvPr id="98" name="Google Shape;98;g25a12b0f089_0_1"/>
          <p:cNvSpPr txBox="1"/>
          <p:nvPr/>
        </p:nvSpPr>
        <p:spPr>
          <a:xfrm>
            <a:off x="3190875" y="7134300"/>
            <a:ext cx="3476700" cy="1295400"/>
          </a:xfrm>
          <a:prstGeom prst="rect">
            <a:avLst/>
          </a:prstGeom>
          <a:noFill/>
          <a:ln>
            <a:noFill/>
          </a:ln>
        </p:spPr>
        <p:txBody>
          <a:bodyPr spcFirstLastPara="1" wrap="square" lIns="91425" tIns="91425" rIns="91425" bIns="91425" anchor="t" anchorCtr="0">
            <a:noAutofit/>
          </a:bodyPr>
          <a:lstStyle/>
          <a:p>
            <a:pPr marL="914400" marR="0" lvl="1" indent="-311150" algn="just" rtl="0">
              <a:lnSpc>
                <a:spcPct val="100000"/>
              </a:lnSpc>
              <a:spcBef>
                <a:spcPts val="20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Pédag</a:t>
            </a:r>
            <a:r>
              <a:rPr lang="fr-FR" sz="1200" i="0" u="none" strike="noStrike" cap="none" dirty="0">
                <a:solidFill>
                  <a:schemeClr val="dk1"/>
                </a:solidFill>
                <a:latin typeface="Calibri"/>
                <a:ea typeface="Calibri"/>
                <a:cs typeface="Calibri"/>
                <a:sym typeface="Calibri"/>
              </a:rPr>
              <a:t>ogie</a:t>
            </a:r>
            <a:endParaRPr sz="1200" i="0" u="none" strike="noStrike" cap="none" dirty="0">
              <a:solidFill>
                <a:schemeClr val="dk1"/>
              </a:solidFill>
              <a:latin typeface="Calibri"/>
              <a:ea typeface="Calibri"/>
              <a:cs typeface="Calibri"/>
              <a:sym typeface="Calibri"/>
            </a:endParaRPr>
          </a:p>
          <a:p>
            <a:pPr marL="914400" marR="0" lvl="1" indent="-311150" algn="l" rtl="0">
              <a:lnSpc>
                <a:spcPct val="100000"/>
              </a:lnSpc>
              <a:spcBef>
                <a:spcPts val="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rPr>
              <a:t>Capacité à argumenter</a:t>
            </a:r>
            <a:endParaRPr sz="1200" i="0" u="none" strike="noStrike" cap="none" dirty="0">
              <a:solidFill>
                <a:schemeClr val="dk1"/>
              </a:solidFill>
              <a:latin typeface="Calibri"/>
              <a:ea typeface="Calibri"/>
              <a:cs typeface="Calibri"/>
              <a:sym typeface="Calibri"/>
            </a:endParaRPr>
          </a:p>
          <a:p>
            <a:pPr marL="914400" marR="0" lvl="1" indent="-311150" algn="l" rtl="0">
              <a:lnSpc>
                <a:spcPct val="100000"/>
              </a:lnSpc>
              <a:spcBef>
                <a:spcPts val="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rPr>
              <a:t>Capacité à gérer le stress</a:t>
            </a:r>
            <a:endParaRPr sz="120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fr-FR" sz="1200" i="0" u="none" strike="noStrike" cap="none" dirty="0">
                <a:solidFill>
                  <a:schemeClr val="dk1"/>
                </a:solidFill>
                <a:latin typeface="Calibri"/>
                <a:ea typeface="Calibri"/>
                <a:cs typeface="Calibri"/>
                <a:sym typeface="Calibri"/>
              </a:rPr>
              <a:t>Sens de l’intérêt général</a:t>
            </a:r>
            <a:endParaRPr sz="1200" i="0" u="none" strike="noStrike" cap="none" dirty="0">
              <a:solidFill>
                <a:schemeClr val="dk1"/>
              </a:solidFill>
              <a:latin typeface="Calibri"/>
              <a:ea typeface="Calibri"/>
              <a:cs typeface="Calibri"/>
              <a:sym typeface="Calibri"/>
            </a:endParaRPr>
          </a:p>
          <a:p>
            <a:pPr marL="914400" marR="0" lvl="1" indent="-311150" algn="l" rtl="0">
              <a:lnSpc>
                <a:spcPct val="100000"/>
              </a:lnSpc>
              <a:spcBef>
                <a:spcPts val="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rPr>
              <a:t>Pragmatisme </a:t>
            </a:r>
            <a:endParaRPr sz="1200" i="0" u="none" strike="noStrike" cap="none" dirty="0">
              <a:solidFill>
                <a:schemeClr val="dk1"/>
              </a:solidFill>
              <a:latin typeface="Calibri"/>
              <a:ea typeface="Calibri"/>
              <a:cs typeface="Calibri"/>
              <a:sym typeface="Calibri"/>
            </a:endParaRPr>
          </a:p>
          <a:p>
            <a:pPr marL="914400" marR="0" lvl="1" indent="-311150" algn="l" rtl="0">
              <a:lnSpc>
                <a:spcPct val="100000"/>
              </a:lnSpc>
              <a:spcBef>
                <a:spcPts val="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rPr>
              <a:t>Autonomie</a:t>
            </a:r>
            <a:endParaRPr sz="1200" i="0" u="none" strike="noStrike" cap="none" dirty="0">
              <a:solidFill>
                <a:schemeClr val="dk1"/>
              </a:solidFill>
              <a:latin typeface="Calibri"/>
              <a:ea typeface="Calibri"/>
              <a:cs typeface="Calibri"/>
              <a:sym typeface="Calibri"/>
            </a:endParaRPr>
          </a:p>
          <a:p>
            <a:pPr marL="914400" marR="0" lvl="1" indent="-311150" algn="l" rtl="0">
              <a:lnSpc>
                <a:spcPct val="100000"/>
              </a:lnSpc>
              <a:spcBef>
                <a:spcPts val="0"/>
              </a:spcBef>
              <a:spcAft>
                <a:spcPts val="0"/>
              </a:spcAft>
              <a:buClr>
                <a:srgbClr val="5F5F5F"/>
              </a:buClr>
              <a:buSzPts val="1300"/>
              <a:buFont typeface="Calibri"/>
              <a:buChar char="▪"/>
            </a:pPr>
            <a:r>
              <a:rPr lang="fr-FR" sz="1200" i="0" u="none" strike="noStrike" cap="none" dirty="0">
                <a:solidFill>
                  <a:schemeClr val="dk1"/>
                </a:solidFill>
                <a:latin typeface="Calibri"/>
                <a:ea typeface="Calibri"/>
                <a:cs typeface="Calibri"/>
                <a:sym typeface="Calibri"/>
              </a:rPr>
              <a:t>Aisance relationnelle et communicationnelle</a:t>
            </a:r>
            <a:endParaRPr sz="1200" i="0" u="none" strike="noStrike" cap="none" dirty="0">
              <a:solidFill>
                <a:schemeClr val="dk1"/>
              </a:solidFill>
              <a:latin typeface="Calibri"/>
              <a:ea typeface="Calibri"/>
              <a:cs typeface="Calibri"/>
              <a:sym typeface="Calibri"/>
            </a:endParaRPr>
          </a:p>
        </p:txBody>
      </p:sp>
      <p:cxnSp>
        <p:nvCxnSpPr>
          <p:cNvPr id="99" name="Google Shape;99;g25a12b0f089_0_1"/>
          <p:cNvCxnSpPr/>
          <p:nvPr/>
        </p:nvCxnSpPr>
        <p:spPr>
          <a:xfrm>
            <a:off x="3690550" y="6870750"/>
            <a:ext cx="3000" cy="2717700"/>
          </a:xfrm>
          <a:prstGeom prst="straightConnector1">
            <a:avLst/>
          </a:prstGeom>
          <a:noFill/>
          <a:ln w="9525" cap="flat" cmpd="sng">
            <a:solidFill>
              <a:schemeClr val="accent5"/>
            </a:solidFill>
            <a:prstDash val="solid"/>
            <a:miter lim="800000"/>
            <a:headEnd type="none" w="sm" len="sm"/>
            <a:tailEnd type="none" w="sm" len="sm"/>
          </a:ln>
        </p:spPr>
      </p:cxnSp>
      <p:sp>
        <p:nvSpPr>
          <p:cNvPr id="100" name="Google Shape;100;g25a12b0f089_0_1"/>
          <p:cNvSpPr txBox="1"/>
          <p:nvPr/>
        </p:nvSpPr>
        <p:spPr>
          <a:xfrm>
            <a:off x="5089000" y="185075"/>
            <a:ext cx="1246800" cy="286500"/>
          </a:xfrm>
          <a:prstGeom prst="rect">
            <a:avLst/>
          </a:prstGeom>
          <a:solidFill>
            <a:srgbClr val="E94C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fr-FR" sz="1300" b="1" i="0" u="none" strike="noStrike" cap="none">
                <a:solidFill>
                  <a:srgbClr val="FFFFFF"/>
                </a:solidFill>
                <a:latin typeface="Calibri"/>
                <a:ea typeface="Calibri"/>
                <a:cs typeface="Calibri"/>
                <a:sym typeface="Calibri"/>
              </a:rPr>
              <a:t>Fiche n°1</a:t>
            </a:r>
            <a:endParaRPr sz="1300" b="1" i="0" u="none" strike="noStrike" cap="none">
              <a:solidFill>
                <a:srgbClr val="FFFFFF"/>
              </a:solidFill>
              <a:latin typeface="Calibri"/>
              <a:ea typeface="Calibri"/>
              <a:cs typeface="Calibri"/>
              <a:sym typeface="Calibri"/>
            </a:endParaRPr>
          </a:p>
        </p:txBody>
      </p:sp>
      <p:sp>
        <p:nvSpPr>
          <p:cNvPr id="102" name="Google Shape;102;g25a12b0f089_0_1"/>
          <p:cNvSpPr/>
          <p:nvPr/>
        </p:nvSpPr>
        <p:spPr>
          <a:xfrm>
            <a:off x="547300" y="1573875"/>
            <a:ext cx="5758200" cy="4417200"/>
          </a:xfrm>
          <a:prstGeom prst="rect">
            <a:avLst/>
          </a:prstGeom>
          <a:noFill/>
          <a:ln>
            <a:noFill/>
          </a:ln>
        </p:spPr>
        <p:txBody>
          <a:bodyPr spcFirstLastPara="1" wrap="square" lIns="81000" tIns="54000" rIns="81000" bIns="54000" anchor="t" anchorCtr="0">
            <a:noAutofit/>
          </a:bodyPr>
          <a:lstStyle/>
          <a:p>
            <a:pPr marL="0" marR="0" lvl="0" indent="0" algn="l" rtl="0">
              <a:lnSpc>
                <a:spcPct val="115000"/>
              </a:lnSpc>
              <a:spcBef>
                <a:spcPts val="0"/>
              </a:spcBef>
              <a:spcAft>
                <a:spcPts val="0"/>
              </a:spcAft>
              <a:buClr>
                <a:srgbClr val="000000"/>
              </a:buClr>
              <a:buSzPts val="300"/>
              <a:buFont typeface="Arial"/>
              <a:buNone/>
            </a:pPr>
            <a:endParaRPr sz="1200" i="0" u="none" strike="noStrike" cap="none" dirty="0">
              <a:solidFill>
                <a:schemeClr val="dk1"/>
              </a:solidFill>
              <a:latin typeface="Calibri"/>
              <a:ea typeface="Calibri"/>
              <a:cs typeface="Calibri"/>
              <a:sym typeface="Calibri"/>
            </a:endParaRPr>
          </a:p>
          <a:p>
            <a:pPr marL="128270" marR="0" lvl="0" indent="-115570" algn="l" rtl="0">
              <a:lnSpc>
                <a:spcPct val="100000"/>
              </a:lnSpc>
              <a:spcBef>
                <a:spcPts val="0"/>
              </a:spcBef>
              <a:spcAft>
                <a:spcPts val="0"/>
              </a:spcAft>
              <a:buClr>
                <a:schemeClr val="accent5"/>
              </a:buClr>
              <a:buSzPts val="1200"/>
              <a:buFont typeface="Calibri"/>
              <a:buChar char="⁄"/>
            </a:pPr>
            <a:r>
              <a:rPr lang="fr-FR" sz="1200" i="0" u="none" strike="noStrike" cap="none" dirty="0">
                <a:solidFill>
                  <a:schemeClr val="accent5"/>
                </a:solidFill>
                <a:latin typeface="Calibri"/>
                <a:ea typeface="Calibri"/>
                <a:cs typeface="Calibri"/>
                <a:sym typeface="Calibri"/>
              </a:rPr>
              <a:t>La construction d’un Système de Management de Continuité d’Activité</a:t>
            </a:r>
            <a:endParaRPr sz="1200" i="0" u="none" strike="noStrike" cap="none" dirty="0">
              <a:solidFill>
                <a:schemeClr val="accent5"/>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Réaliser une cartographie des risques de l’établissement de santé </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Réaliser des Bilans d’Impact sur l’Activité (BIA)</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Définir et prioriser les activités critiques </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Définir des solutions de continuité et de reprise d’activité</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Accompagner le personnel d’encadrement dans le déploiement des Fiches Services (FS)</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Rédiger un Plan de Continuité et de Reprise d’Activité (PCRA)</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chemeClr val="dk1"/>
              </a:buClr>
              <a:buSzPts val="1200"/>
              <a:buFont typeface="Calibri"/>
              <a:buChar char="▪"/>
            </a:pPr>
            <a:r>
              <a:rPr lang="fr-FR" sz="1200" i="0" u="none" strike="noStrike" cap="none" dirty="0">
                <a:solidFill>
                  <a:schemeClr val="dk1"/>
                </a:solidFill>
                <a:latin typeface="Calibri"/>
                <a:ea typeface="Calibri"/>
                <a:cs typeface="Calibri"/>
                <a:sym typeface="Calibri"/>
              </a:rPr>
              <a:t>Réaliser une promotion du PCRA une fois construit</a:t>
            </a:r>
            <a:endParaRPr sz="1200" i="0" u="none" strike="noStrike" cap="none" dirty="0">
              <a:solidFill>
                <a:srgbClr val="5F5F5F"/>
              </a:solidFill>
              <a:latin typeface="Calibri"/>
              <a:ea typeface="Calibri"/>
              <a:cs typeface="Calibri"/>
              <a:sym typeface="Calibri"/>
            </a:endParaRPr>
          </a:p>
          <a:p>
            <a:pPr marL="128270" marR="0" lvl="0" indent="-115570" algn="l" rtl="0">
              <a:lnSpc>
                <a:spcPct val="100000"/>
              </a:lnSpc>
              <a:spcBef>
                <a:spcPts val="200"/>
              </a:spcBef>
              <a:spcAft>
                <a:spcPts val="0"/>
              </a:spcAft>
              <a:buClr>
                <a:schemeClr val="accent5"/>
              </a:buClr>
              <a:buSzPts val="1200"/>
              <a:buFont typeface="Calibri"/>
              <a:buChar char="⁄"/>
            </a:pPr>
            <a:r>
              <a:rPr lang="fr-FR" sz="1200" i="0" u="none" strike="noStrike" cap="none" dirty="0">
                <a:solidFill>
                  <a:schemeClr val="accent5"/>
                </a:solidFill>
                <a:latin typeface="Calibri"/>
                <a:ea typeface="Calibri"/>
                <a:cs typeface="Calibri"/>
                <a:sym typeface="Calibri"/>
              </a:rPr>
              <a:t>Le maintien en conditions opérationnelles de ce dispositif </a:t>
            </a:r>
            <a:endParaRPr sz="1200" i="0" u="none" strike="noStrike" cap="none" dirty="0">
              <a:solidFill>
                <a:schemeClr val="accent5"/>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Réaliser la mise à jour périodique des éléments constitutifs du dispositif (activités prioritaires, moyens, indicateurs de continuité d'activité, stratégies, solutions de continuité et de reprise d’activité,  …)</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Organiser des exercices de simulation (global, sectoriel, …) pour tester le dispositif </a:t>
            </a:r>
            <a:endParaRPr sz="1200" i="0" u="none" strike="noStrike" cap="none" dirty="0">
              <a:solidFill>
                <a:schemeClr val="dk1"/>
              </a:solidFill>
              <a:latin typeface="Calibri"/>
              <a:ea typeface="Calibri"/>
              <a:cs typeface="Calibri"/>
              <a:sym typeface="Calibri"/>
            </a:endParaRPr>
          </a:p>
          <a:p>
            <a:pPr marL="742950" marR="0" lvl="1" indent="-285750" algn="l" rtl="0">
              <a:lnSpc>
                <a:spcPct val="100000"/>
              </a:lnSpc>
              <a:spcBef>
                <a:spcPts val="200"/>
              </a:spcBef>
              <a:spcAft>
                <a:spcPts val="0"/>
              </a:spcAft>
              <a:buClr>
                <a:srgbClr val="5F5F5F"/>
              </a:buClr>
              <a:buSzPts val="1200"/>
              <a:buFont typeface="Calibri"/>
              <a:buChar char="▪"/>
            </a:pPr>
            <a:r>
              <a:rPr lang="fr-FR" sz="1200" i="0" u="none" strike="noStrike" cap="none" dirty="0">
                <a:solidFill>
                  <a:schemeClr val="dk1"/>
                </a:solidFill>
                <a:latin typeface="Calibri"/>
                <a:ea typeface="Calibri"/>
                <a:cs typeface="Calibri"/>
                <a:sym typeface="Calibri"/>
              </a:rPr>
              <a:t>Renforcer le dispositif par la rédaction et la mise en </a:t>
            </a:r>
            <a:r>
              <a:rPr lang="fr-FR" sz="1200" i="0" u="none" strike="noStrike" cap="none" dirty="0" err="1">
                <a:solidFill>
                  <a:schemeClr val="dk1"/>
                </a:solidFill>
                <a:latin typeface="Calibri"/>
                <a:ea typeface="Calibri"/>
                <a:cs typeface="Calibri"/>
                <a:sym typeface="Calibri"/>
              </a:rPr>
              <a:t>oeuvre</a:t>
            </a:r>
            <a:r>
              <a:rPr lang="fr-FR" sz="1200" i="0" u="none" strike="noStrike" cap="none" dirty="0">
                <a:solidFill>
                  <a:schemeClr val="dk1"/>
                </a:solidFill>
                <a:latin typeface="Calibri"/>
                <a:ea typeface="Calibri"/>
                <a:cs typeface="Calibri"/>
                <a:sym typeface="Calibri"/>
              </a:rPr>
              <a:t> d’un plan d’amélioration de la résilience</a:t>
            </a:r>
            <a:endParaRPr sz="1200" i="0" u="none" strike="noStrike" cap="none" dirty="0">
              <a:solidFill>
                <a:schemeClr val="dk1"/>
              </a:solidFill>
              <a:latin typeface="Calibri"/>
              <a:ea typeface="Calibri"/>
              <a:cs typeface="Calibri"/>
              <a:sym typeface="Calibri"/>
            </a:endParaRPr>
          </a:p>
          <a:p>
            <a:pPr marL="128270" marR="0" lvl="0" indent="-115570" algn="l" rtl="0">
              <a:lnSpc>
                <a:spcPct val="100000"/>
              </a:lnSpc>
              <a:spcBef>
                <a:spcPts val="200"/>
              </a:spcBef>
              <a:spcAft>
                <a:spcPts val="0"/>
              </a:spcAft>
              <a:buClr>
                <a:schemeClr val="accent5"/>
              </a:buClr>
              <a:buSzPts val="1200"/>
              <a:buFont typeface="Calibri"/>
              <a:buChar char="⁄"/>
            </a:pPr>
            <a:r>
              <a:rPr lang="fr-FR" sz="1200" i="0" u="none" strike="noStrike" cap="none" dirty="0">
                <a:solidFill>
                  <a:schemeClr val="accent5"/>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La gestion de crise et de continuité d’activité</a:t>
            </a:r>
            <a:r>
              <a:rPr lang="fr-F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endParaRP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endParaRPr>
          </a:p>
          <a:p>
            <a:pPr marL="914400" indent="-304800">
              <a:spcBef>
                <a:spcPts val="200"/>
              </a:spcBef>
              <a:buClr>
                <a:schemeClr val="dk1"/>
              </a:buClr>
              <a:buSzPts val="1200"/>
              <a:buFont typeface="Calibri"/>
              <a:buChar char="▪"/>
            </a:pPr>
            <a:r>
              <a:rPr lang="fr-F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Apporter une expertise sur les sujets relatifs à la continuité d’activité</a:t>
            </a:r>
            <a:endParaRP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endParaRPr>
          </a:p>
          <a:p>
            <a:pPr marL="914400" indent="-304800">
              <a:spcBef>
                <a:spcPts val="200"/>
              </a:spcBef>
              <a:buClr>
                <a:schemeClr val="dk1"/>
              </a:buClr>
              <a:buSzPts val="1200"/>
              <a:buFont typeface="Calibri"/>
              <a:buChar char="▪"/>
            </a:pPr>
            <a:r>
              <a:rPr lang="fr-FR" sz="1200" i="0" u="none" strike="noStrike" cap="none"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Garantir le suivi et l’adaptation du PCRA aux évolutions de la crise</a:t>
            </a:r>
            <a:endParaRPr sz="1200" i="0" u="none" strike="noStrike" cap="none" dirty="0">
              <a:solidFill>
                <a:schemeClr val="dk1"/>
              </a:solidFill>
              <a:latin typeface="Calibri"/>
              <a:ea typeface="Calibri"/>
              <a:cs typeface="Calibri"/>
              <a:sym typeface="Calibri"/>
            </a:endParaRPr>
          </a:p>
          <a:p>
            <a:pPr marL="0" marR="0" lvl="0" indent="0" algn="just" rtl="0">
              <a:lnSpc>
                <a:spcPct val="100000"/>
              </a:lnSpc>
              <a:spcBef>
                <a:spcPts val="200"/>
              </a:spcBef>
              <a:spcAft>
                <a:spcPts val="0"/>
              </a:spcAft>
              <a:buClr>
                <a:srgbClr val="000000"/>
              </a:buClr>
              <a:buSzPts val="1100"/>
              <a:buFont typeface="Arial"/>
              <a:buNone/>
            </a:pPr>
            <a:r>
              <a:rPr lang="fr-FR" sz="1200" i="0" u="none" strike="noStrike" cap="none" dirty="0">
                <a:solidFill>
                  <a:schemeClr val="dk1"/>
                </a:solidFill>
                <a:latin typeface="Calibri"/>
                <a:ea typeface="Calibri"/>
                <a:cs typeface="Calibri"/>
                <a:sym typeface="Calibri"/>
              </a:rPr>
              <a:t>Les missions du poste sont en constante évolution et corrélées au développement du corpus réglementaire applicable au secteur de la santé, et en raison de l’état des menaces (cyber, climatiques, sanitaires, humaines, technologiques…). </a:t>
            </a:r>
            <a:endParaRPr sz="1200" i="0" u="none" strike="noStrike" cap="none" dirty="0">
              <a:solidFill>
                <a:srgbClr val="5F5F5F"/>
              </a:solidFill>
              <a:latin typeface="Calibri"/>
              <a:ea typeface="Calibri"/>
              <a:cs typeface="Calibri"/>
              <a:sym typeface="Calibri"/>
            </a:endParaRPr>
          </a:p>
          <a:p>
            <a:pPr marL="128270" marR="0" lvl="0" indent="-58420" algn="l" rtl="0">
              <a:lnSpc>
                <a:spcPct val="100000"/>
              </a:lnSpc>
              <a:spcBef>
                <a:spcPts val="200"/>
              </a:spcBef>
              <a:spcAft>
                <a:spcPts val="0"/>
              </a:spcAft>
              <a:buClr>
                <a:schemeClr val="dk1"/>
              </a:buClr>
              <a:buSzPts val="1100"/>
              <a:buFont typeface="Tahoma"/>
              <a:buNone/>
            </a:pPr>
            <a:endParaRPr sz="1200" i="0" u="none" strike="noStrike" cap="none" dirty="0">
              <a:solidFill>
                <a:srgbClr val="5F5F5F"/>
              </a:solidFill>
              <a:latin typeface="Calibri"/>
              <a:ea typeface="Calibri"/>
              <a:cs typeface="Calibri"/>
              <a:sym typeface="Calibri"/>
            </a:endParaRPr>
          </a:p>
          <a:p>
            <a:pPr marL="128270" marR="0" lvl="0" indent="-71120" algn="l" rtl="0">
              <a:lnSpc>
                <a:spcPct val="100000"/>
              </a:lnSpc>
              <a:spcBef>
                <a:spcPts val="0"/>
              </a:spcBef>
              <a:spcAft>
                <a:spcPts val="0"/>
              </a:spcAft>
              <a:buClr>
                <a:schemeClr val="dk1"/>
              </a:buClr>
              <a:buSzPts val="900"/>
              <a:buFont typeface="Tahoma"/>
              <a:buNone/>
            </a:pPr>
            <a:endParaRPr sz="1200" i="0" u="none" strike="noStrike" cap="none" dirty="0">
              <a:solidFill>
                <a:srgbClr val="5F5F5F"/>
              </a:solidFill>
              <a:latin typeface="Calibri"/>
              <a:ea typeface="Calibri"/>
              <a:cs typeface="Calibri"/>
              <a:sym typeface="Calibri"/>
            </a:endParaRPr>
          </a:p>
          <a:p>
            <a:pPr marL="471169" marR="0" lvl="1" indent="-85407" algn="l" rtl="0">
              <a:lnSpc>
                <a:spcPct val="100000"/>
              </a:lnSpc>
              <a:spcBef>
                <a:spcPts val="0"/>
              </a:spcBef>
              <a:spcAft>
                <a:spcPts val="0"/>
              </a:spcAft>
              <a:buClr>
                <a:schemeClr val="dk1"/>
              </a:buClr>
              <a:buSzPts val="675"/>
              <a:buFont typeface="Tahoma"/>
              <a:buNone/>
            </a:pPr>
            <a:endParaRPr sz="1200" i="0" u="none" strike="noStrike" cap="none" dirty="0">
              <a:solidFill>
                <a:srgbClr val="5F5F5F"/>
              </a:solidFill>
              <a:latin typeface="Calibri"/>
              <a:ea typeface="Calibri"/>
              <a:cs typeface="Calibri"/>
              <a:sym typeface="Calibri"/>
            </a:endParaRPr>
          </a:p>
        </p:txBody>
      </p:sp>
      <p:sp>
        <p:nvSpPr>
          <p:cNvPr id="103" name="Google Shape;103;g25a12b0f089_0_1"/>
          <p:cNvSpPr/>
          <p:nvPr/>
        </p:nvSpPr>
        <p:spPr>
          <a:xfrm>
            <a:off x="547300" y="6484125"/>
            <a:ext cx="5758200" cy="308100"/>
          </a:xfrm>
          <a:prstGeom prst="rect">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rPr>
              <a:t>Profil</a:t>
            </a:r>
            <a:endParaRPr sz="1600" b="1" i="0" u="none" strike="noStrike" cap="none">
              <a:solidFill>
                <a:schemeClr val="lt1"/>
              </a:solidFill>
              <a:latin typeface="Open Sans"/>
              <a:ea typeface="Open Sans"/>
              <a:cs typeface="Open Sans"/>
              <a:sym typeface="Open Sans"/>
            </a:endParaRPr>
          </a:p>
        </p:txBody>
      </p:sp>
      <p:sp>
        <p:nvSpPr>
          <p:cNvPr id="104" name="Google Shape;104;g25a12b0f089_0_1"/>
          <p:cNvSpPr/>
          <p:nvPr/>
        </p:nvSpPr>
        <p:spPr>
          <a:xfrm>
            <a:off x="461575" y="6759600"/>
            <a:ext cx="3348300" cy="603300"/>
          </a:xfrm>
          <a:prstGeom prst="rect">
            <a:avLst/>
          </a:prstGeom>
          <a:noFill/>
          <a:ln>
            <a:noFill/>
          </a:ln>
        </p:spPr>
        <p:txBody>
          <a:bodyPr spcFirstLastPara="1" wrap="square" lIns="81000" tIns="54000" rIns="81000" bIns="54000" anchor="t" anchorCtr="0">
            <a:noAutofit/>
          </a:bodyPr>
          <a:lstStyle/>
          <a:p>
            <a:pPr marL="0" marR="0" lvl="0" indent="0" algn="l" rtl="0">
              <a:lnSpc>
                <a:spcPct val="115000"/>
              </a:lnSpc>
              <a:spcBef>
                <a:spcPts val="0"/>
              </a:spcBef>
              <a:spcAft>
                <a:spcPts val="0"/>
              </a:spcAft>
              <a:buClr>
                <a:srgbClr val="000000"/>
              </a:buClr>
              <a:buSzPts val="1200"/>
              <a:buFont typeface="Arial"/>
              <a:buNone/>
            </a:pPr>
            <a:endParaRPr sz="1200" i="0" u="none" strike="noStrike" cap="none">
              <a:solidFill>
                <a:schemeClr val="dk1"/>
              </a:solidFill>
              <a:latin typeface="Calibri"/>
              <a:ea typeface="Calibri"/>
              <a:cs typeface="Calibri"/>
              <a:sym typeface="Calibri"/>
            </a:endParaRPr>
          </a:p>
          <a:p>
            <a:pPr marL="128270" marR="0" lvl="0" indent="-115570" algn="l" rtl="0">
              <a:lnSpc>
                <a:spcPct val="100000"/>
              </a:lnSpc>
              <a:spcBef>
                <a:spcPts val="0"/>
              </a:spcBef>
              <a:spcAft>
                <a:spcPts val="0"/>
              </a:spcAft>
              <a:buClr>
                <a:schemeClr val="accent5"/>
              </a:buClr>
              <a:buSzPts val="1200"/>
              <a:buFont typeface="Calibri"/>
              <a:buChar char="⁄"/>
            </a:pPr>
            <a:r>
              <a:rPr lang="fr-FR" sz="1200" i="0" u="none" strike="noStrike" cap="none">
                <a:solidFill>
                  <a:schemeClr val="accent5"/>
                </a:solidFill>
                <a:latin typeface="Calibri"/>
                <a:ea typeface="Calibri"/>
                <a:cs typeface="Calibri"/>
                <a:sym typeface="Calibri"/>
              </a:rPr>
              <a:t>Compétences professionnelles</a:t>
            </a:r>
            <a:endParaRPr sz="1200" i="0" u="none" strike="noStrike" cap="none">
              <a:solidFill>
                <a:schemeClr val="dk1"/>
              </a:solidFill>
              <a:latin typeface="Calibri"/>
              <a:ea typeface="Calibri"/>
              <a:cs typeface="Calibri"/>
              <a:sym typeface="Calibri"/>
            </a:endParaRPr>
          </a:p>
          <a:p>
            <a:pPr marL="128270" marR="0" lvl="0" indent="-58420" algn="l" rtl="0">
              <a:lnSpc>
                <a:spcPct val="100000"/>
              </a:lnSpc>
              <a:spcBef>
                <a:spcPts val="200"/>
              </a:spcBef>
              <a:spcAft>
                <a:spcPts val="0"/>
              </a:spcAft>
              <a:buClr>
                <a:schemeClr val="dk1"/>
              </a:buClr>
              <a:buSzPts val="1100"/>
              <a:buFont typeface="Tahoma"/>
              <a:buNone/>
            </a:pPr>
            <a:endParaRPr sz="1100" i="0" u="none" strike="noStrike" cap="none">
              <a:solidFill>
                <a:srgbClr val="5F5F5F"/>
              </a:solidFill>
              <a:latin typeface="Calibri"/>
              <a:ea typeface="Calibri"/>
              <a:cs typeface="Calibri"/>
              <a:sym typeface="Calibri"/>
            </a:endParaRPr>
          </a:p>
          <a:p>
            <a:pPr marL="128270" marR="0" lvl="0" indent="-71120" algn="l" rtl="0">
              <a:lnSpc>
                <a:spcPct val="100000"/>
              </a:lnSpc>
              <a:spcBef>
                <a:spcPts val="0"/>
              </a:spcBef>
              <a:spcAft>
                <a:spcPts val="0"/>
              </a:spcAft>
              <a:buClr>
                <a:schemeClr val="dk1"/>
              </a:buClr>
              <a:buSzPts val="900"/>
              <a:buFont typeface="Tahoma"/>
              <a:buNone/>
            </a:pPr>
            <a:endParaRPr sz="900" i="0" u="none" strike="noStrike" cap="none">
              <a:solidFill>
                <a:srgbClr val="5F5F5F"/>
              </a:solidFill>
              <a:latin typeface="Calibri"/>
              <a:ea typeface="Calibri"/>
              <a:cs typeface="Calibri"/>
              <a:sym typeface="Calibri"/>
            </a:endParaRPr>
          </a:p>
          <a:p>
            <a:pPr marL="471169" marR="0" lvl="1" indent="-85407" algn="l" rtl="0">
              <a:lnSpc>
                <a:spcPct val="100000"/>
              </a:lnSpc>
              <a:spcBef>
                <a:spcPts val="0"/>
              </a:spcBef>
              <a:spcAft>
                <a:spcPts val="0"/>
              </a:spcAft>
              <a:buClr>
                <a:schemeClr val="dk1"/>
              </a:buClr>
              <a:buSzPts val="675"/>
              <a:buFont typeface="Tahoma"/>
              <a:buNone/>
            </a:pPr>
            <a:endParaRPr sz="675" i="0" u="none" strike="noStrike" cap="none">
              <a:solidFill>
                <a:srgbClr val="5F5F5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Thème Office">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30089434A1B6429E74E783509C085E" ma:contentTypeVersion="14" ma:contentTypeDescription="Crée un document." ma:contentTypeScope="" ma:versionID="ec4c085b0eae41ffbe04010adefe2a09">
  <xsd:schema xmlns:xsd="http://www.w3.org/2001/XMLSchema" xmlns:xs="http://www.w3.org/2001/XMLSchema" xmlns:p="http://schemas.microsoft.com/office/2006/metadata/properties" xmlns:ns2="75c7fbef-a25d-4ec2-a435-6958b079fa4c" xmlns:ns3="bf3f9de3-1c80-4323-bee4-996f64d57a5c" targetNamespace="http://schemas.microsoft.com/office/2006/metadata/properties" ma:root="true" ma:fieldsID="a6db30858162f725b81345f44586ae56" ns2:_="" ns3:_="">
    <xsd:import namespace="75c7fbef-a25d-4ec2-a435-6958b079fa4c"/>
    <xsd:import namespace="bf3f9de3-1c80-4323-bee4-996f64d57a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7fbef-a25d-4ec2-a435-6958b079fa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480557-28ee-4200-b705-f4b4ceb9c11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3f9de3-1c80-4323-bee4-996f64d57a5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7" nillable="true" ma:displayName="Taxonomy Catch All Column" ma:hidden="true" ma:list="{5368b913-0e49-4aac-b1a5-64d51e95321f}" ma:internalName="TaxCatchAll" ma:showField="CatchAllData" ma:web="bf3f9de3-1c80-4323-bee4-996f64d57a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5c7fbef-a25d-4ec2-a435-6958b079fa4c">
      <Terms xmlns="http://schemas.microsoft.com/office/infopath/2007/PartnerControls"/>
    </lcf76f155ced4ddcb4097134ff3c332f>
    <TaxCatchAll xmlns="bf3f9de3-1c80-4323-bee4-996f64d57a5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C75A92-1233-49EE-B253-C7E01160DA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7fbef-a25d-4ec2-a435-6958b079fa4c"/>
    <ds:schemaRef ds:uri="bf3f9de3-1c80-4323-bee4-996f64d57a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7E3025-1611-4073-B0B3-9EC57E889DB5}">
  <ds:schemaRefs>
    <ds:schemaRef ds:uri="http://schemas.microsoft.com/office/2006/metadata/properties"/>
    <ds:schemaRef ds:uri="http://schemas.microsoft.com/office/infopath/2007/PartnerControls"/>
    <ds:schemaRef ds:uri="75c7fbef-a25d-4ec2-a435-6958b079fa4c"/>
    <ds:schemaRef ds:uri="bf3f9de3-1c80-4323-bee4-996f64d57a5c"/>
  </ds:schemaRefs>
</ds:datastoreItem>
</file>

<file path=customXml/itemProps3.xml><?xml version="1.0" encoding="utf-8"?>
<ds:datastoreItem xmlns:ds="http://schemas.openxmlformats.org/officeDocument/2006/customXml" ds:itemID="{91BAE64E-3A5E-4B6D-B11B-694175CC95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319</Words>
  <Application>Microsoft Office PowerPoint</Application>
  <PresentationFormat>Format A4 (210 x 297 mm)</PresentationFormat>
  <Paragraphs>42</Paragraphs>
  <Slides>1</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Calibri</vt:lpstr>
      <vt:lpstr>Open Sans</vt:lpstr>
      <vt:lpstr>Tahoma</vt:lpstr>
      <vt:lpstr>Arial</vt:lpstr>
      <vt:lpstr>Thème Office</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GONIN Cassandre</dc:creator>
  <cp:lastModifiedBy>Victor NOBLET (EXT)</cp:lastModifiedBy>
  <cp:revision>1</cp:revision>
  <dcterms:created xsi:type="dcterms:W3CDTF">2021-12-03T16:26:04Z</dcterms:created>
  <dcterms:modified xsi:type="dcterms:W3CDTF">2024-01-15T16:38:37Z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0x010100AE30089434A1B6429E74E783509C085E</vt:lpwstr>
  </property>
  <property fmtid="{D5CDD505-2E9C-101B-9397-08002B2CF9AE}" pid="3" name="TaxKeyword">
    <vt:lpwstr/>
  </property>
  <property fmtid="{D5CDD505-2E9C-101B-9397-08002B2CF9AE}" pid="4" name="WSDocumentType">
    <vt:lpwstr/>
  </property>
  <property fmtid="{D5CDD505-2E9C-101B-9397-08002B2CF9AE}" pid="5" name="MediaServiceImageTags">
    <vt:lpwstr/>
  </property>
</Properties>
</file>