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9" r:id="rId5"/>
  </p:sldMasterIdLst>
  <p:notesMasterIdLst>
    <p:notesMasterId r:id="rId30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x="9144000" cy="5143500" type="screen16x9"/>
  <p:notesSz cx="6799263" cy="9929813"/>
  <p:embeddedFontLst>
    <p:embeddedFont>
      <p:font typeface="Fira Sans Extra Condensed" panose="020B0503050000020004" pitchFamily="34" charset="0"/>
      <p:regular r:id="rId31"/>
      <p:bold r:id="rId32"/>
      <p:italic r:id="rId33"/>
      <p:boldItalic r:id="rId34"/>
    </p:embeddedFont>
    <p:embeddedFont>
      <p:font typeface="Fira Sans Extra Condensed Medium" panose="020B0604020202020204" charset="0"/>
      <p:regular r:id="rId35"/>
      <p:bold r:id="rId36"/>
      <p:italic r:id="rId37"/>
      <p:boldItalic r:id="rId38"/>
    </p:embeddedFont>
    <p:embeddedFont>
      <p:font typeface="Lato Light" panose="020F0502020204030203" pitchFamily="34" charset="0"/>
      <p:regular r:id="rId39"/>
      <p:bold r:id="rId40"/>
      <p:italic r:id="rId41"/>
      <p:boldItalic r:id="rId42"/>
    </p:embeddedFont>
    <p:embeddedFont>
      <p:font typeface="Montserrat" panose="00000500000000000000" pitchFamily="2" charset="0"/>
      <p:regular r:id="rId43"/>
      <p:bold r:id="rId44"/>
      <p:italic r:id="rId45"/>
      <p:boldItalic r:id="rId46"/>
    </p:embeddedFont>
    <p:embeddedFont>
      <p:font typeface="Montserrat Medium" panose="00000600000000000000" pitchFamily="2" charset="0"/>
      <p:regular r:id="rId47"/>
      <p:bold r:id="rId48"/>
      <p:italic r:id="rId49"/>
      <p:boldItalic r:id="rId50"/>
    </p:embeddedFont>
    <p:embeddedFont>
      <p:font typeface="Montserrat SemiBold" panose="00000700000000000000" pitchFamily="2" charset="0"/>
      <p:regular r:id="rId51"/>
      <p:bold r:id="rId52"/>
      <p:italic r:id="rId53"/>
      <p:boldItalic r:id="rId54"/>
    </p:embeddedFont>
    <p:embeddedFont>
      <p:font typeface="Open Sans" panose="020B0606030504020204" pitchFamily="34" charset="0"/>
      <p:regular r:id="rId55"/>
      <p:bold r:id="rId56"/>
      <p:italic r:id="rId57"/>
      <p:boldItalic r:id="rId58"/>
    </p:embeddedFont>
    <p:embeddedFont>
      <p:font typeface="Poppins" panose="00000500000000000000" pitchFamily="2" charset="0"/>
      <p:regular r:id="rId59"/>
      <p:bold r:id="rId60"/>
      <p:italic r:id="rId61"/>
      <p:boldItalic r:id="rId62"/>
    </p:embeddedFont>
    <p:embeddedFont>
      <p:font typeface="Raleway" pitchFamily="2" charset="0"/>
      <p:regular r:id="rId63"/>
      <p:bold r:id="rId64"/>
      <p:italic r:id="rId65"/>
      <p:boldItalic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1" roundtripDataSignature="AMtx7mh+M5lyh1CGrG2+TZYqajpuq6XpC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99D8632-A035-7F18-997A-71E8FA93856E}" name="Margot De Guilhem (FR)" initials="MDG(" userId="S::margot.de.guilhem@pwc.com::560acd84-6bd9-42dd-b66b-51e5d4deea8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9ACA"/>
    <a:srgbClr val="4F81BD"/>
    <a:srgbClr val="3388C1"/>
    <a:srgbClr val="006AB2"/>
    <a:srgbClr val="7FB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068" y="2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63" Type="http://schemas.openxmlformats.org/officeDocument/2006/relationships/font" Target="fonts/font33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font" Target="fonts/font23.fntdata"/><Relationship Id="rId58" Type="http://schemas.openxmlformats.org/officeDocument/2006/relationships/font" Target="fonts/font28.fntdata"/><Relationship Id="rId66" Type="http://schemas.openxmlformats.org/officeDocument/2006/relationships/font" Target="fonts/font36.fntdata"/><Relationship Id="rId7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font" Target="fonts/font31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font" Target="fonts/font26.fntdata"/><Relationship Id="rId64" Type="http://schemas.openxmlformats.org/officeDocument/2006/relationships/font" Target="fonts/font34.fntdata"/><Relationship Id="rId77" Type="http://schemas.microsoft.com/office/2018/10/relationships/authors" Target="authors.xml"/><Relationship Id="rId8" Type="http://schemas.openxmlformats.org/officeDocument/2006/relationships/slide" Target="slides/slide3.xml"/><Relationship Id="rId51" Type="http://schemas.openxmlformats.org/officeDocument/2006/relationships/font" Target="fonts/font21.fntdata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59" Type="http://schemas.openxmlformats.org/officeDocument/2006/relationships/font" Target="fonts/font29.fntdata"/><Relationship Id="rId20" Type="http://schemas.openxmlformats.org/officeDocument/2006/relationships/slide" Target="slides/slide15.xml"/><Relationship Id="rId41" Type="http://schemas.openxmlformats.org/officeDocument/2006/relationships/font" Target="fonts/font11.fntdata"/><Relationship Id="rId54" Type="http://schemas.openxmlformats.org/officeDocument/2006/relationships/font" Target="fonts/font24.fntdata"/><Relationship Id="rId62" Type="http://schemas.openxmlformats.org/officeDocument/2006/relationships/font" Target="fonts/font32.fntdata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57" Type="http://schemas.openxmlformats.org/officeDocument/2006/relationships/font" Target="fonts/font27.fntdata"/><Relationship Id="rId10" Type="http://schemas.openxmlformats.org/officeDocument/2006/relationships/slide" Target="slides/slide5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Relationship Id="rId60" Type="http://schemas.openxmlformats.org/officeDocument/2006/relationships/font" Target="fonts/font30.fntdata"/><Relationship Id="rId65" Type="http://schemas.openxmlformats.org/officeDocument/2006/relationships/font" Target="fonts/font35.fntdata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font" Target="fonts/font9.fntdata"/><Relationship Id="rId34" Type="http://schemas.openxmlformats.org/officeDocument/2006/relationships/font" Target="fonts/font4.fntdata"/><Relationship Id="rId50" Type="http://schemas.openxmlformats.org/officeDocument/2006/relationships/font" Target="fonts/font20.fntdata"/><Relationship Id="rId55" Type="http://schemas.openxmlformats.org/officeDocument/2006/relationships/font" Target="fonts/font25.fntdata"/><Relationship Id="rId76" Type="http://schemas.microsoft.com/office/2016/11/relationships/changesInfo" Target="changesInfos/changesInfo1.xml"/><Relationship Id="rId7" Type="http://schemas.openxmlformats.org/officeDocument/2006/relationships/slide" Target="slides/slide2.xml"/><Relationship Id="rId71" Type="http://customschemas.google.com/relationships/presentationmetadata" Target="meta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ctor NOBLET (EXT)" userId="0e13074c-754a-4ac0-ae50-61b96393d097" providerId="ADAL" clId="{34FDE602-071D-4AFB-B744-611165A28158}"/>
    <pc:docChg chg="custSel modSld">
      <pc:chgData name="Victor NOBLET (EXT)" userId="0e13074c-754a-4ac0-ae50-61b96393d097" providerId="ADAL" clId="{34FDE602-071D-4AFB-B744-611165A28158}" dt="2024-01-15T16:36:37.184" v="23" actId="478"/>
      <pc:docMkLst>
        <pc:docMk/>
      </pc:docMkLst>
      <pc:sldChg chg="delSp mod">
        <pc:chgData name="Victor NOBLET (EXT)" userId="0e13074c-754a-4ac0-ae50-61b96393d097" providerId="ADAL" clId="{34FDE602-071D-4AFB-B744-611165A28158}" dt="2024-01-15T16:34:48.634" v="0" actId="478"/>
        <pc:sldMkLst>
          <pc:docMk/>
          <pc:sldMk cId="0" sldId="256"/>
        </pc:sldMkLst>
        <pc:spChg chg="del">
          <ac:chgData name="Victor NOBLET (EXT)" userId="0e13074c-754a-4ac0-ae50-61b96393d097" providerId="ADAL" clId="{34FDE602-071D-4AFB-B744-611165A28158}" dt="2024-01-15T16:34:48.634" v="0" actId="478"/>
          <ac:spMkLst>
            <pc:docMk/>
            <pc:sldMk cId="0" sldId="256"/>
            <ac:spMk id="240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4:51.191" v="1" actId="478"/>
        <pc:sldMkLst>
          <pc:docMk/>
          <pc:sldMk cId="0" sldId="257"/>
        </pc:sldMkLst>
        <pc:spChg chg="del">
          <ac:chgData name="Victor NOBLET (EXT)" userId="0e13074c-754a-4ac0-ae50-61b96393d097" providerId="ADAL" clId="{34FDE602-071D-4AFB-B744-611165A28158}" dt="2024-01-15T16:34:51.191" v="1" actId="478"/>
          <ac:spMkLst>
            <pc:docMk/>
            <pc:sldMk cId="0" sldId="257"/>
            <ac:spMk id="249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4:54.927" v="2" actId="478"/>
        <pc:sldMkLst>
          <pc:docMk/>
          <pc:sldMk cId="0" sldId="258"/>
        </pc:sldMkLst>
        <pc:spChg chg="del">
          <ac:chgData name="Victor NOBLET (EXT)" userId="0e13074c-754a-4ac0-ae50-61b96393d097" providerId="ADAL" clId="{34FDE602-071D-4AFB-B744-611165A28158}" dt="2024-01-15T16:34:54.927" v="2" actId="478"/>
          <ac:spMkLst>
            <pc:docMk/>
            <pc:sldMk cId="0" sldId="258"/>
            <ac:spMk id="258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4:58.388" v="3" actId="478"/>
        <pc:sldMkLst>
          <pc:docMk/>
          <pc:sldMk cId="0" sldId="259"/>
        </pc:sldMkLst>
        <pc:spChg chg="del">
          <ac:chgData name="Victor NOBLET (EXT)" userId="0e13074c-754a-4ac0-ae50-61b96393d097" providerId="ADAL" clId="{34FDE602-071D-4AFB-B744-611165A28158}" dt="2024-01-15T16:34:58.388" v="3" actId="478"/>
          <ac:spMkLst>
            <pc:docMk/>
            <pc:sldMk cId="0" sldId="259"/>
            <ac:spMk id="283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5:02.069" v="4" actId="478"/>
        <pc:sldMkLst>
          <pc:docMk/>
          <pc:sldMk cId="0" sldId="260"/>
        </pc:sldMkLst>
        <pc:spChg chg="del">
          <ac:chgData name="Victor NOBLET (EXT)" userId="0e13074c-754a-4ac0-ae50-61b96393d097" providerId="ADAL" clId="{34FDE602-071D-4AFB-B744-611165A28158}" dt="2024-01-15T16:35:02.069" v="4" actId="478"/>
          <ac:spMkLst>
            <pc:docMk/>
            <pc:sldMk cId="0" sldId="260"/>
            <ac:spMk id="302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5:16.461" v="5" actId="478"/>
        <pc:sldMkLst>
          <pc:docMk/>
          <pc:sldMk cId="0" sldId="261"/>
        </pc:sldMkLst>
        <pc:spChg chg="del">
          <ac:chgData name="Victor NOBLET (EXT)" userId="0e13074c-754a-4ac0-ae50-61b96393d097" providerId="ADAL" clId="{34FDE602-071D-4AFB-B744-611165A28158}" dt="2024-01-15T16:35:16.461" v="5" actId="478"/>
          <ac:spMkLst>
            <pc:docMk/>
            <pc:sldMk cId="0" sldId="261"/>
            <ac:spMk id="319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5:20.305" v="6" actId="478"/>
        <pc:sldMkLst>
          <pc:docMk/>
          <pc:sldMk cId="0" sldId="262"/>
        </pc:sldMkLst>
        <pc:spChg chg="del">
          <ac:chgData name="Victor NOBLET (EXT)" userId="0e13074c-754a-4ac0-ae50-61b96393d097" providerId="ADAL" clId="{34FDE602-071D-4AFB-B744-611165A28158}" dt="2024-01-15T16:35:20.305" v="6" actId="478"/>
          <ac:spMkLst>
            <pc:docMk/>
            <pc:sldMk cId="0" sldId="262"/>
            <ac:spMk id="338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5:23.932" v="7" actId="478"/>
        <pc:sldMkLst>
          <pc:docMk/>
          <pc:sldMk cId="0" sldId="263"/>
        </pc:sldMkLst>
        <pc:spChg chg="del">
          <ac:chgData name="Victor NOBLET (EXT)" userId="0e13074c-754a-4ac0-ae50-61b96393d097" providerId="ADAL" clId="{34FDE602-071D-4AFB-B744-611165A28158}" dt="2024-01-15T16:35:23.932" v="7" actId="478"/>
          <ac:spMkLst>
            <pc:docMk/>
            <pc:sldMk cId="0" sldId="263"/>
            <ac:spMk id="363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5:26.999" v="8" actId="478"/>
        <pc:sldMkLst>
          <pc:docMk/>
          <pc:sldMk cId="0" sldId="264"/>
        </pc:sldMkLst>
        <pc:spChg chg="del">
          <ac:chgData name="Victor NOBLET (EXT)" userId="0e13074c-754a-4ac0-ae50-61b96393d097" providerId="ADAL" clId="{34FDE602-071D-4AFB-B744-611165A28158}" dt="2024-01-15T16:35:26.999" v="8" actId="478"/>
          <ac:spMkLst>
            <pc:docMk/>
            <pc:sldMk cId="0" sldId="264"/>
            <ac:spMk id="389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5:29.917" v="9" actId="478"/>
        <pc:sldMkLst>
          <pc:docMk/>
          <pc:sldMk cId="0" sldId="265"/>
        </pc:sldMkLst>
        <pc:spChg chg="del">
          <ac:chgData name="Victor NOBLET (EXT)" userId="0e13074c-754a-4ac0-ae50-61b96393d097" providerId="ADAL" clId="{34FDE602-071D-4AFB-B744-611165A28158}" dt="2024-01-15T16:35:29.917" v="9" actId="478"/>
          <ac:spMkLst>
            <pc:docMk/>
            <pc:sldMk cId="0" sldId="265"/>
            <ac:spMk id="405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5:33.129" v="10" actId="478"/>
        <pc:sldMkLst>
          <pc:docMk/>
          <pc:sldMk cId="0" sldId="266"/>
        </pc:sldMkLst>
        <pc:spChg chg="del">
          <ac:chgData name="Victor NOBLET (EXT)" userId="0e13074c-754a-4ac0-ae50-61b96393d097" providerId="ADAL" clId="{34FDE602-071D-4AFB-B744-611165A28158}" dt="2024-01-15T16:35:33.129" v="10" actId="478"/>
          <ac:spMkLst>
            <pc:docMk/>
            <pc:sldMk cId="0" sldId="266"/>
            <ac:spMk id="424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5:36.408" v="11" actId="478"/>
        <pc:sldMkLst>
          <pc:docMk/>
          <pc:sldMk cId="0" sldId="267"/>
        </pc:sldMkLst>
        <pc:spChg chg="del">
          <ac:chgData name="Victor NOBLET (EXT)" userId="0e13074c-754a-4ac0-ae50-61b96393d097" providerId="ADAL" clId="{34FDE602-071D-4AFB-B744-611165A28158}" dt="2024-01-15T16:35:36.408" v="11" actId="478"/>
          <ac:spMkLst>
            <pc:docMk/>
            <pc:sldMk cId="0" sldId="267"/>
            <ac:spMk id="453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5:39.370" v="12" actId="478"/>
        <pc:sldMkLst>
          <pc:docMk/>
          <pc:sldMk cId="0" sldId="268"/>
        </pc:sldMkLst>
        <pc:spChg chg="del">
          <ac:chgData name="Victor NOBLET (EXT)" userId="0e13074c-754a-4ac0-ae50-61b96393d097" providerId="ADAL" clId="{34FDE602-071D-4AFB-B744-611165A28158}" dt="2024-01-15T16:35:39.370" v="12" actId="478"/>
          <ac:spMkLst>
            <pc:docMk/>
            <pc:sldMk cId="0" sldId="268"/>
            <ac:spMk id="481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11.548" v="13" actId="478"/>
        <pc:sldMkLst>
          <pc:docMk/>
          <pc:sldMk cId="0" sldId="269"/>
        </pc:sldMkLst>
        <pc:spChg chg="del">
          <ac:chgData name="Victor NOBLET (EXT)" userId="0e13074c-754a-4ac0-ae50-61b96393d097" providerId="ADAL" clId="{34FDE602-071D-4AFB-B744-611165A28158}" dt="2024-01-15T16:36:11.548" v="13" actId="478"/>
          <ac:spMkLst>
            <pc:docMk/>
            <pc:sldMk cId="0" sldId="269"/>
            <ac:spMk id="512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15.359" v="14" actId="478"/>
        <pc:sldMkLst>
          <pc:docMk/>
          <pc:sldMk cId="0" sldId="270"/>
        </pc:sldMkLst>
        <pc:spChg chg="del">
          <ac:chgData name="Victor NOBLET (EXT)" userId="0e13074c-754a-4ac0-ae50-61b96393d097" providerId="ADAL" clId="{34FDE602-071D-4AFB-B744-611165A28158}" dt="2024-01-15T16:36:15.359" v="14" actId="478"/>
          <ac:spMkLst>
            <pc:docMk/>
            <pc:sldMk cId="0" sldId="270"/>
            <ac:spMk id="623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17.925" v="15" actId="478"/>
        <pc:sldMkLst>
          <pc:docMk/>
          <pc:sldMk cId="0" sldId="271"/>
        </pc:sldMkLst>
        <pc:spChg chg="del">
          <ac:chgData name="Victor NOBLET (EXT)" userId="0e13074c-754a-4ac0-ae50-61b96393d097" providerId="ADAL" clId="{34FDE602-071D-4AFB-B744-611165A28158}" dt="2024-01-15T16:36:17.925" v="15" actId="478"/>
          <ac:spMkLst>
            <pc:docMk/>
            <pc:sldMk cId="0" sldId="271"/>
            <ac:spMk id="632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20.124" v="16" actId="478"/>
        <pc:sldMkLst>
          <pc:docMk/>
          <pc:sldMk cId="0" sldId="272"/>
        </pc:sldMkLst>
        <pc:spChg chg="del">
          <ac:chgData name="Victor NOBLET (EXT)" userId="0e13074c-754a-4ac0-ae50-61b96393d097" providerId="ADAL" clId="{34FDE602-071D-4AFB-B744-611165A28158}" dt="2024-01-15T16:36:20.124" v="16" actId="478"/>
          <ac:spMkLst>
            <pc:docMk/>
            <pc:sldMk cId="0" sldId="272"/>
            <ac:spMk id="650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22.874" v="17" actId="478"/>
        <pc:sldMkLst>
          <pc:docMk/>
          <pc:sldMk cId="0" sldId="273"/>
        </pc:sldMkLst>
        <pc:spChg chg="del">
          <ac:chgData name="Victor NOBLET (EXT)" userId="0e13074c-754a-4ac0-ae50-61b96393d097" providerId="ADAL" clId="{34FDE602-071D-4AFB-B744-611165A28158}" dt="2024-01-15T16:36:22.874" v="17" actId="478"/>
          <ac:spMkLst>
            <pc:docMk/>
            <pc:sldMk cId="0" sldId="273"/>
            <ac:spMk id="677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25.058" v="18" actId="478"/>
        <pc:sldMkLst>
          <pc:docMk/>
          <pc:sldMk cId="0" sldId="274"/>
        </pc:sldMkLst>
        <pc:spChg chg="del">
          <ac:chgData name="Victor NOBLET (EXT)" userId="0e13074c-754a-4ac0-ae50-61b96393d097" providerId="ADAL" clId="{34FDE602-071D-4AFB-B744-611165A28158}" dt="2024-01-15T16:36:25.058" v="18" actId="478"/>
          <ac:spMkLst>
            <pc:docMk/>
            <pc:sldMk cId="0" sldId="274"/>
            <ac:spMk id="699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27.138" v="19" actId="478"/>
        <pc:sldMkLst>
          <pc:docMk/>
          <pc:sldMk cId="0" sldId="275"/>
        </pc:sldMkLst>
        <pc:spChg chg="del">
          <ac:chgData name="Victor NOBLET (EXT)" userId="0e13074c-754a-4ac0-ae50-61b96393d097" providerId="ADAL" clId="{34FDE602-071D-4AFB-B744-611165A28158}" dt="2024-01-15T16:36:27.138" v="19" actId="478"/>
          <ac:spMkLst>
            <pc:docMk/>
            <pc:sldMk cId="0" sldId="275"/>
            <ac:spMk id="723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30.218" v="20" actId="478"/>
        <pc:sldMkLst>
          <pc:docMk/>
          <pc:sldMk cId="0" sldId="276"/>
        </pc:sldMkLst>
        <pc:spChg chg="del">
          <ac:chgData name="Victor NOBLET (EXT)" userId="0e13074c-754a-4ac0-ae50-61b96393d097" providerId="ADAL" clId="{34FDE602-071D-4AFB-B744-611165A28158}" dt="2024-01-15T16:36:30.218" v="20" actId="478"/>
          <ac:spMkLst>
            <pc:docMk/>
            <pc:sldMk cId="0" sldId="276"/>
            <ac:spMk id="739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32.408" v="21" actId="478"/>
        <pc:sldMkLst>
          <pc:docMk/>
          <pc:sldMk cId="0" sldId="277"/>
        </pc:sldMkLst>
        <pc:spChg chg="del">
          <ac:chgData name="Victor NOBLET (EXT)" userId="0e13074c-754a-4ac0-ae50-61b96393d097" providerId="ADAL" clId="{34FDE602-071D-4AFB-B744-611165A28158}" dt="2024-01-15T16:36:32.408" v="21" actId="478"/>
          <ac:spMkLst>
            <pc:docMk/>
            <pc:sldMk cId="0" sldId="277"/>
            <ac:spMk id="761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34.464" v="22" actId="478"/>
        <pc:sldMkLst>
          <pc:docMk/>
          <pc:sldMk cId="0" sldId="278"/>
        </pc:sldMkLst>
        <pc:spChg chg="del">
          <ac:chgData name="Victor NOBLET (EXT)" userId="0e13074c-754a-4ac0-ae50-61b96393d097" providerId="ADAL" clId="{34FDE602-071D-4AFB-B744-611165A28158}" dt="2024-01-15T16:36:34.464" v="22" actId="478"/>
          <ac:spMkLst>
            <pc:docMk/>
            <pc:sldMk cId="0" sldId="278"/>
            <ac:spMk id="783" creationId="{00000000-0000-0000-0000-000000000000}"/>
          </ac:spMkLst>
        </pc:spChg>
      </pc:sldChg>
      <pc:sldChg chg="delSp mod">
        <pc:chgData name="Victor NOBLET (EXT)" userId="0e13074c-754a-4ac0-ae50-61b96393d097" providerId="ADAL" clId="{34FDE602-071D-4AFB-B744-611165A28158}" dt="2024-01-15T16:36:37.184" v="23" actId="478"/>
        <pc:sldMkLst>
          <pc:docMk/>
          <pc:sldMk cId="0" sldId="279"/>
        </pc:sldMkLst>
        <pc:spChg chg="del">
          <ac:chgData name="Victor NOBLET (EXT)" userId="0e13074c-754a-4ac0-ae50-61b96393d097" providerId="ADAL" clId="{34FDE602-071D-4AFB-B744-611165A28158}" dt="2024-01-15T16:36:37.184" v="23" actId="478"/>
          <ac:spMkLst>
            <pc:docMk/>
            <pc:sldMk cId="0" sldId="279"/>
            <ac:spMk id="80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47" cy="4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342" y="0"/>
            <a:ext cx="2946347" cy="4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599"/>
            <a:ext cx="2946347" cy="4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259c8bb200e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02" name="Google Shape;402;g259c8bb200e_0_44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g259c8bb200e_0_44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25be3e8fe7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21" name="Google Shape;421;g25be3e8fe75_0_1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2" name="Google Shape;422;g25be3e8fe75_0_1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259c8bb200e_0_9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50" name="Google Shape;450;g259c8bb200e_0_955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1" name="Google Shape;451;g259c8bb200e_0_955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242bd768eb2_1_495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9" name="Google Shape;479;g242bd768eb2_1_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242bd768eb2_1_637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0" name="Google Shape;510;g242bd768eb2_1_6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25a1a78a644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20" name="Google Shape;620;g25a1a78a644_0_40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1" name="Google Shape;621;g25a1a78a644_0_40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25f7ea87e7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29" name="Google Shape;629;g25f7ea87e78_0_0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30" name="Google Shape;630;g25f7ea87e78_0_0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259c8bb200e_0_8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47" name="Google Shape;647;g259c8bb200e_0_832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8" name="Google Shape;648;g259c8bb200e_0_832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25be3e8fe75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74" name="Google Shape;674;g25be3e8fe75_0_80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5" name="Google Shape;675;g25be3e8fe75_0_80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25be3e8fe75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96" name="Google Shape;696;g25be3e8fe75_0_56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g25be3e8fe75_0_56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5a1a78a644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6" name="Google Shape;246;g25a1a78a644_0_32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7" name="Google Shape;247;g25a1a78a644_0_32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242bd768eb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20" name="Google Shape;720;g242bd768eb2_1_0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g242bd768eb2_1_0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36" name="Google Shape;736;p8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7" name="Google Shape;737;p8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259c8bb200e_0_10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58" name="Google Shape;758;g259c8bb200e_0_1046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9" name="Google Shape;759;g259c8bb200e_0_1046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259c8bb200e_0_10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80" name="Google Shape;780;g259c8bb200e_0_1066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1" name="Google Shape;781;g259c8bb200e_0_1066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259c8bb200e_0_1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02" name="Google Shape;802;g259c8bb200e_0_1087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3" name="Google Shape;803;g259c8bb200e_0_1087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24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59c8bb200e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55" name="Google Shape;255;g259c8bb200e_0_138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g259c8bb200e_0_138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59c8bb200e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80" name="Google Shape;280;g259c8bb200e_0_324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g259c8bb200e_0_324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e54bc5796f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99" name="Google Shape;299;g1e54bc5796f_1_18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g1e54bc5796f_1_18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259c8bb200e_0_3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16" name="Google Shape;316;g259c8bb200e_0_343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g259c8bb200e_0_343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5dc624cfc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35" name="Google Shape;335;g25dc624cfc9_0_0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6" name="Google Shape;336;g25dc624cfc9_0_0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259c8bb200e_0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60" name="Google Shape;360;g259c8bb200e_0_223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g259c8bb200e_0_223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1e50cfe7f26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86" name="Google Shape;386;g1e50cfe7f26_0_39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300" cy="4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g1e50cfe7f26_0_39:notes"/>
          <p:cNvSpPr txBox="1">
            <a:spLocks noGrp="1"/>
          </p:cNvSpPr>
          <p:nvPr>
            <p:ph type="sldNum" idx="12"/>
          </p:nvPr>
        </p:nvSpPr>
        <p:spPr>
          <a:xfrm>
            <a:off x="3851342" y="9431599"/>
            <a:ext cx="29463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g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g"/><Relationship Id="rId4" Type="http://schemas.openxmlformats.org/officeDocument/2006/relationships/image" Target="../media/image6.jp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7.png"/><Relationship Id="rId7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g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g"/><Relationship Id="rId4" Type="http://schemas.openxmlformats.org/officeDocument/2006/relationships/image" Target="../media/image6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7.png"/><Relationship Id="rId7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age de garde standard">
  <p:cSld name="1_Page de garde standard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/>
          <p:nvPr/>
        </p:nvSpPr>
        <p:spPr>
          <a:xfrm>
            <a:off x="0" y="-2046"/>
            <a:ext cx="9144000" cy="84560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4"/>
          <p:cNvSpPr txBox="1">
            <a:spLocks noGrp="1"/>
          </p:cNvSpPr>
          <p:nvPr>
            <p:ph type="ctrTitle"/>
          </p:nvPr>
        </p:nvSpPr>
        <p:spPr>
          <a:xfrm>
            <a:off x="4211960" y="1683271"/>
            <a:ext cx="4527550" cy="1032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  <a:defRPr sz="2800">
                <a:solidFill>
                  <a:srgbClr val="006AB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body" idx="1"/>
          </p:nvPr>
        </p:nvSpPr>
        <p:spPr>
          <a:xfrm>
            <a:off x="4211960" y="2815605"/>
            <a:ext cx="4527550" cy="664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575757"/>
              </a:buClr>
              <a:buSzPts val="2000"/>
              <a:buNone/>
              <a:defRPr sz="2000">
                <a:solidFill>
                  <a:srgbClr val="575757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" name="Google Shape;2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62536" y="222405"/>
            <a:ext cx="1361391" cy="469869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4"/>
          <p:cNvSpPr/>
          <p:nvPr/>
        </p:nvSpPr>
        <p:spPr>
          <a:xfrm>
            <a:off x="0" y="4948014"/>
            <a:ext cx="9144000" cy="21602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4"/>
          <p:cNvSpPr txBox="1">
            <a:spLocks noGrp="1"/>
          </p:cNvSpPr>
          <p:nvPr>
            <p:ph type="body" idx="2"/>
          </p:nvPr>
        </p:nvSpPr>
        <p:spPr>
          <a:xfrm>
            <a:off x="4211960" y="3914822"/>
            <a:ext cx="4527550" cy="385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575757"/>
              </a:buClr>
              <a:buSzPts val="1200"/>
              <a:buNone/>
              <a:defRPr sz="1200" b="0">
                <a:solidFill>
                  <a:srgbClr val="575757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4" name="Google Shape;24;p14"/>
          <p:cNvGrpSpPr/>
          <p:nvPr/>
        </p:nvGrpSpPr>
        <p:grpSpPr>
          <a:xfrm>
            <a:off x="844300" y="942398"/>
            <a:ext cx="1116602" cy="3258704"/>
            <a:chOff x="2168663" y="600819"/>
            <a:chExt cx="1116602" cy="3258704"/>
          </a:xfrm>
        </p:grpSpPr>
        <p:pic>
          <p:nvPicPr>
            <p:cNvPr id="25" name="Google Shape;25;p1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328655" y="1878706"/>
              <a:ext cx="796714" cy="702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26;p14" descr="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40458" y="720192"/>
              <a:ext cx="981207" cy="766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Google Shape;27;p1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28655" y="3178156"/>
              <a:ext cx="797897" cy="4509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" name="Google Shape;28;p14"/>
            <p:cNvSpPr/>
            <p:nvPr/>
          </p:nvSpPr>
          <p:spPr>
            <a:xfrm>
              <a:off x="2168665" y="600819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4"/>
            <p:cNvSpPr/>
            <p:nvPr/>
          </p:nvSpPr>
          <p:spPr>
            <a:xfrm>
              <a:off x="2168664" y="1737871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4"/>
            <p:cNvSpPr/>
            <p:nvPr/>
          </p:nvSpPr>
          <p:spPr>
            <a:xfrm>
              <a:off x="2168663" y="2874923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92" cy="540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2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33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22" name="Google Shape;122;p22"/>
          <p:cNvSpPr txBox="1">
            <a:spLocks noGrp="1"/>
          </p:cNvSpPr>
          <p:nvPr>
            <p:ph type="body" idx="1"/>
          </p:nvPr>
        </p:nvSpPr>
        <p:spPr>
          <a:xfrm>
            <a:off x="827584" y="843558"/>
            <a:ext cx="3889375" cy="3744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371600" lvl="2" indent="-330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1828800" lvl="3" indent="-34416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400">
                <a:solidFill>
                  <a:srgbClr val="575757"/>
                </a:solidFill>
              </a:defRPr>
            </a:lvl4pPr>
            <a:lvl5pPr marL="2286000" lvl="4" indent="-31242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200">
                <a:solidFill>
                  <a:srgbClr val="575757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2"/>
          <p:cNvSpPr txBox="1">
            <a:spLocks noGrp="1"/>
          </p:cNvSpPr>
          <p:nvPr>
            <p:ph type="body" idx="2"/>
          </p:nvPr>
        </p:nvSpPr>
        <p:spPr>
          <a:xfrm>
            <a:off x="5002301" y="843558"/>
            <a:ext cx="3889375" cy="3744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371600" lvl="2" indent="-330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1828800" lvl="3" indent="-34416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400">
                <a:solidFill>
                  <a:srgbClr val="575757"/>
                </a:solidFill>
              </a:defRPr>
            </a:lvl4pPr>
            <a:lvl5pPr marL="2286000" lvl="4" indent="-31242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200">
                <a:solidFill>
                  <a:srgbClr val="575757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2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86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800"/>
              <a:buFont typeface="Arial"/>
              <a:buNone/>
              <a:defRPr sz="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3cf1af4b80_2_326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g23cf1af4b80_2_326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36" name="Google Shape;136;g23cf1af4b80_2_326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800"/>
              <a:buFont typeface="Arial"/>
              <a:buNone/>
              <a:defRPr sz="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g23cf1af4b80_2_326"/>
          <p:cNvSpPr txBox="1">
            <a:spLocks noGrp="1"/>
          </p:cNvSpPr>
          <p:nvPr>
            <p:ph type="body" idx="1"/>
          </p:nvPr>
        </p:nvSpPr>
        <p:spPr>
          <a:xfrm>
            <a:off x="827584" y="843558"/>
            <a:ext cx="80649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4416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400"/>
            </a:lvl4pPr>
            <a:lvl5pPr marL="2286000" lvl="4" indent="-31242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2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3cf1af4b80_2_390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g23cf1af4b80_2_390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41" name="Google Shape;141;g23cf1af4b80_2_390"/>
          <p:cNvSpPr txBox="1">
            <a:spLocks noGrp="1"/>
          </p:cNvSpPr>
          <p:nvPr>
            <p:ph type="body" idx="1"/>
          </p:nvPr>
        </p:nvSpPr>
        <p:spPr>
          <a:xfrm>
            <a:off x="827584" y="843558"/>
            <a:ext cx="38895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371600" lvl="2" indent="-330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1828800" lvl="3" indent="-34416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400">
                <a:solidFill>
                  <a:srgbClr val="575757"/>
                </a:solidFill>
              </a:defRPr>
            </a:lvl4pPr>
            <a:lvl5pPr marL="2286000" lvl="4" indent="-31242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200">
                <a:solidFill>
                  <a:srgbClr val="575757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g23cf1af4b80_2_390"/>
          <p:cNvSpPr txBox="1">
            <a:spLocks noGrp="1"/>
          </p:cNvSpPr>
          <p:nvPr>
            <p:ph type="body" idx="2"/>
          </p:nvPr>
        </p:nvSpPr>
        <p:spPr>
          <a:xfrm>
            <a:off x="5002301" y="843558"/>
            <a:ext cx="38895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371600" lvl="2" indent="-330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1828800" lvl="3" indent="-34416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400">
                <a:solidFill>
                  <a:srgbClr val="575757"/>
                </a:solidFill>
              </a:defRPr>
            </a:lvl4pPr>
            <a:lvl5pPr marL="2286000" lvl="4" indent="-31242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200">
                <a:solidFill>
                  <a:srgbClr val="575757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g23cf1af4b80_2_390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800"/>
              <a:buFont typeface="Arial"/>
              <a:buNone/>
              <a:defRPr sz="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age de garde standard">
  <p:cSld name="1_Page de garde standard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3cf1af4b80_2_293"/>
          <p:cNvSpPr/>
          <p:nvPr/>
        </p:nvSpPr>
        <p:spPr>
          <a:xfrm>
            <a:off x="0" y="-2046"/>
            <a:ext cx="9144000" cy="84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g23cf1af4b80_2_293"/>
          <p:cNvSpPr txBox="1">
            <a:spLocks noGrp="1"/>
          </p:cNvSpPr>
          <p:nvPr>
            <p:ph type="ctrTitle"/>
          </p:nvPr>
        </p:nvSpPr>
        <p:spPr>
          <a:xfrm>
            <a:off x="4211960" y="1683271"/>
            <a:ext cx="4527600" cy="10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  <a:defRPr sz="2800">
                <a:solidFill>
                  <a:srgbClr val="006AB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g23cf1af4b80_2_293"/>
          <p:cNvSpPr txBox="1">
            <a:spLocks noGrp="1"/>
          </p:cNvSpPr>
          <p:nvPr>
            <p:ph type="body" idx="1"/>
          </p:nvPr>
        </p:nvSpPr>
        <p:spPr>
          <a:xfrm>
            <a:off x="4211960" y="2815605"/>
            <a:ext cx="4527600" cy="6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575757"/>
              </a:buClr>
              <a:buSzPts val="2000"/>
              <a:buNone/>
              <a:defRPr sz="2000">
                <a:solidFill>
                  <a:srgbClr val="575757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48" name="Google Shape;148;g23cf1af4b80_2_29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62536" y="222405"/>
            <a:ext cx="1361391" cy="4698691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g23cf1af4b80_2_293"/>
          <p:cNvSpPr/>
          <p:nvPr/>
        </p:nvSpPr>
        <p:spPr>
          <a:xfrm>
            <a:off x="0" y="4948014"/>
            <a:ext cx="9144000" cy="21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g23cf1af4b80_2_293"/>
          <p:cNvSpPr txBox="1">
            <a:spLocks noGrp="1"/>
          </p:cNvSpPr>
          <p:nvPr>
            <p:ph type="body" idx="2"/>
          </p:nvPr>
        </p:nvSpPr>
        <p:spPr>
          <a:xfrm>
            <a:off x="4211960" y="3914822"/>
            <a:ext cx="4527600" cy="3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575757"/>
              </a:buClr>
              <a:buSzPts val="1200"/>
              <a:buNone/>
              <a:defRPr sz="1200" b="0">
                <a:solidFill>
                  <a:srgbClr val="575757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51" name="Google Shape;151;g23cf1af4b80_2_293"/>
          <p:cNvGrpSpPr/>
          <p:nvPr/>
        </p:nvGrpSpPr>
        <p:grpSpPr>
          <a:xfrm>
            <a:off x="701675" y="420756"/>
            <a:ext cx="1401948" cy="4395756"/>
            <a:chOff x="2026038" y="600819"/>
            <a:chExt cx="1401948" cy="4395756"/>
          </a:xfrm>
        </p:grpSpPr>
        <p:pic>
          <p:nvPicPr>
            <p:cNvPr id="152" name="Google Shape;152;g23cf1af4b80_2_29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328655" y="1878706"/>
              <a:ext cx="796714" cy="702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" name="Google Shape;153;g23cf1af4b80_2_293" descr="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40458" y="720192"/>
              <a:ext cx="981207" cy="766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Google Shape;154;g23cf1af4b80_2_293" descr="Logo, company name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026038" y="3995018"/>
              <a:ext cx="1401948" cy="8565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5" name="Google Shape;155;g23cf1af4b80_2_29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328655" y="3178156"/>
              <a:ext cx="797897" cy="4509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6" name="Google Shape;156;g23cf1af4b80_2_293"/>
            <p:cNvSpPr/>
            <p:nvPr/>
          </p:nvSpPr>
          <p:spPr>
            <a:xfrm>
              <a:off x="2168665" y="600819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g23cf1af4b80_2_293"/>
            <p:cNvSpPr/>
            <p:nvPr/>
          </p:nvSpPr>
          <p:spPr>
            <a:xfrm>
              <a:off x="2168664" y="1737871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g23cf1af4b80_2_293"/>
            <p:cNvSpPr/>
            <p:nvPr/>
          </p:nvSpPr>
          <p:spPr>
            <a:xfrm>
              <a:off x="2168663" y="2874923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g23cf1af4b80_2_293"/>
            <p:cNvSpPr/>
            <p:nvPr/>
          </p:nvSpPr>
          <p:spPr>
            <a:xfrm>
              <a:off x="2168662" y="4011975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maire">
  <p:cSld name="Sommaire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3cf1af4b80_2_309"/>
          <p:cNvSpPr/>
          <p:nvPr/>
        </p:nvSpPr>
        <p:spPr>
          <a:xfrm>
            <a:off x="0" y="-2046"/>
            <a:ext cx="9144000" cy="84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g23cf1af4b80_2_309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63" name="Google Shape;163;g23cf1af4b80_2_309"/>
          <p:cNvSpPr txBox="1">
            <a:spLocks noGrp="1"/>
          </p:cNvSpPr>
          <p:nvPr>
            <p:ph type="body" idx="1"/>
          </p:nvPr>
        </p:nvSpPr>
        <p:spPr>
          <a:xfrm>
            <a:off x="4427538" y="1767822"/>
            <a:ext cx="2736300" cy="216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1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g23cf1af4b80_2_309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g23cf1af4b80_2_309"/>
          <p:cNvSpPr txBox="1"/>
          <p:nvPr/>
        </p:nvSpPr>
        <p:spPr>
          <a:xfrm>
            <a:off x="4427538" y="915566"/>
            <a:ext cx="3096900" cy="10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</a:pPr>
            <a:r>
              <a:rPr lang="fr-FR" sz="2800" b="1" i="0" u="none" strike="noStrike" cap="none">
                <a:solidFill>
                  <a:srgbClr val="006AB2"/>
                </a:solidFill>
                <a:latin typeface="Arial"/>
                <a:ea typeface="Arial"/>
                <a:cs typeface="Arial"/>
                <a:sym typeface="Arial"/>
              </a:rPr>
              <a:t>Sommaire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23cf1af4b80_2_309"/>
          <p:cNvSpPr/>
          <p:nvPr/>
        </p:nvSpPr>
        <p:spPr>
          <a:xfrm>
            <a:off x="0" y="-2046"/>
            <a:ext cx="9144000" cy="84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g23cf1af4b80_2_309"/>
          <p:cNvSpPr txBox="1"/>
          <p:nvPr/>
        </p:nvSpPr>
        <p:spPr>
          <a:xfrm>
            <a:off x="4427538" y="915566"/>
            <a:ext cx="3096900" cy="10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</a:pPr>
            <a:r>
              <a:rPr lang="fr-FR" sz="2800" b="1" i="0" u="none" strike="noStrike" cap="none">
                <a:solidFill>
                  <a:srgbClr val="006AB2"/>
                </a:solidFill>
                <a:latin typeface="Arial"/>
                <a:ea typeface="Arial"/>
                <a:cs typeface="Arial"/>
                <a:sym typeface="Arial"/>
              </a:rPr>
              <a:t>Sommaire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8" name="Google Shape;168;g23cf1af4b80_2_309"/>
          <p:cNvGrpSpPr/>
          <p:nvPr/>
        </p:nvGrpSpPr>
        <p:grpSpPr>
          <a:xfrm>
            <a:off x="701675" y="420756"/>
            <a:ext cx="1401948" cy="4395756"/>
            <a:chOff x="2026038" y="600819"/>
            <a:chExt cx="1401948" cy="4395756"/>
          </a:xfrm>
        </p:grpSpPr>
        <p:pic>
          <p:nvPicPr>
            <p:cNvPr id="169" name="Google Shape;169;g23cf1af4b80_2_309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2328655" y="1878706"/>
              <a:ext cx="796714" cy="702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0" name="Google Shape;170;g23cf1af4b80_2_309" descr="Text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240458" y="720192"/>
              <a:ext cx="981207" cy="766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g23cf1af4b80_2_309" descr="Logo, company name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026038" y="3995018"/>
              <a:ext cx="1401948" cy="8565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g23cf1af4b80_2_30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28655" y="3178156"/>
              <a:ext cx="797897" cy="4509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3" name="Google Shape;173;g23cf1af4b80_2_309"/>
            <p:cNvSpPr/>
            <p:nvPr/>
          </p:nvSpPr>
          <p:spPr>
            <a:xfrm>
              <a:off x="2168665" y="600819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g23cf1af4b80_2_309"/>
            <p:cNvSpPr/>
            <p:nvPr/>
          </p:nvSpPr>
          <p:spPr>
            <a:xfrm>
              <a:off x="2168664" y="1737871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g23cf1af4b80_2_309"/>
            <p:cNvSpPr/>
            <p:nvPr/>
          </p:nvSpPr>
          <p:spPr>
            <a:xfrm>
              <a:off x="2168663" y="2874923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g23cf1af4b80_2_309"/>
            <p:cNvSpPr/>
            <p:nvPr/>
          </p:nvSpPr>
          <p:spPr>
            <a:xfrm>
              <a:off x="2168662" y="4011975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ge de fin">
  <p:cSld name="Page de fin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3cf1af4b80_2_331"/>
          <p:cNvSpPr/>
          <p:nvPr/>
        </p:nvSpPr>
        <p:spPr>
          <a:xfrm>
            <a:off x="0" y="-2046"/>
            <a:ext cx="9144000" cy="77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g23cf1af4b80_2_331"/>
          <p:cNvSpPr/>
          <p:nvPr/>
        </p:nvSpPr>
        <p:spPr>
          <a:xfrm>
            <a:off x="0" y="4948014"/>
            <a:ext cx="9144000" cy="21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g23cf1af4b80_2_3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62536" y="222405"/>
            <a:ext cx="1361391" cy="4698691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g23cf1af4b80_2_331"/>
          <p:cNvSpPr/>
          <p:nvPr/>
        </p:nvSpPr>
        <p:spPr>
          <a:xfrm>
            <a:off x="0" y="-2046"/>
            <a:ext cx="9144000" cy="77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g23cf1af4b80_2_331"/>
          <p:cNvSpPr/>
          <p:nvPr/>
        </p:nvSpPr>
        <p:spPr>
          <a:xfrm>
            <a:off x="0" y="4948014"/>
            <a:ext cx="9144000" cy="21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" name="Google Shape;183;g23cf1af4b80_2_3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62536" y="222405"/>
            <a:ext cx="1361391" cy="469869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g23cf1af4b80_2_331"/>
          <p:cNvGrpSpPr/>
          <p:nvPr/>
        </p:nvGrpSpPr>
        <p:grpSpPr>
          <a:xfrm>
            <a:off x="4804660" y="1261977"/>
            <a:ext cx="3353912" cy="2529300"/>
            <a:chOff x="4804660" y="1261977"/>
            <a:chExt cx="3353912" cy="2529300"/>
          </a:xfrm>
        </p:grpSpPr>
        <p:sp>
          <p:nvSpPr>
            <p:cNvPr id="185" name="Google Shape;185;g23cf1af4b80_2_331"/>
            <p:cNvSpPr txBox="1"/>
            <p:nvPr/>
          </p:nvSpPr>
          <p:spPr>
            <a:xfrm>
              <a:off x="4818086" y="1261977"/>
              <a:ext cx="3240300" cy="252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000" tIns="108000" rIns="72000" bIns="108000" anchor="t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fr-FR" sz="2000" b="1" i="0" u="none" strike="noStrike" cap="none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esante.gouv.fr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fr-FR" sz="1500" b="0" i="0" u="none" strike="noStrike" cap="none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Le portail pour accéder à l’ensemble des services et produits de l’agence du numérique en santé et s’informer sur l’actualité de la e-santé.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6" name="Google Shape;186;g23cf1af4b80_2_331" descr="Y:\Interne\Communication\Communication_2019\Crea_graphiques\Pictos\Picto_OK\Twitter_Logo_Blue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" name="Google Shape;187;g23cf1af4b80_2_331" descr="Y:\Interne\Communication\Communication_2019\Crea_graphiques\Pictos\Picto_OK\LINKEDIN@2x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89703" y="3271808"/>
              <a:ext cx="252000" cy="25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8" name="Google Shape;188;g23cf1af4b80_2_331" descr="Y:\Interne\Communication\Communication_2019\Crea_graphiques\Pictos\Picto_OK\Twitter_Logo_Blue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9" name="Google Shape;189;g23cf1af4b80_2_331" descr="Y:\Interne\Communication\Communication_2019\Crea_graphiques\Pictos\Picto_OK\LINKEDIN@2x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89703" y="3271808"/>
              <a:ext cx="252000" cy="252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0" name="Google Shape;190;g23cf1af4b80_2_331"/>
            <p:cNvSpPr txBox="1"/>
            <p:nvPr/>
          </p:nvSpPr>
          <p:spPr>
            <a:xfrm>
              <a:off x="5220072" y="2859782"/>
              <a:ext cx="2938500" cy="64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000" tIns="108000" rIns="72000" bIns="1080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@esante_gouv_fr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3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linkedin.com/company/agence-du-numerique-en-sante</a:t>
              </a:r>
              <a:endParaRPr sz="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1" name="Google Shape;191;g23cf1af4b80_2_331"/>
          <p:cNvGrpSpPr/>
          <p:nvPr/>
        </p:nvGrpSpPr>
        <p:grpSpPr>
          <a:xfrm>
            <a:off x="701675" y="420756"/>
            <a:ext cx="1401948" cy="4395756"/>
            <a:chOff x="2026038" y="600819"/>
            <a:chExt cx="1401948" cy="4395756"/>
          </a:xfrm>
        </p:grpSpPr>
        <p:pic>
          <p:nvPicPr>
            <p:cNvPr id="192" name="Google Shape;192;g23cf1af4b80_2_3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28655" y="1878706"/>
              <a:ext cx="796714" cy="702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3" name="Google Shape;193;g23cf1af4b80_2_331" descr="Text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240458" y="720192"/>
              <a:ext cx="981207" cy="766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4" name="Google Shape;194;g23cf1af4b80_2_331" descr="Logo, company name&#10;&#10;Description automatically generated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026038" y="3995018"/>
              <a:ext cx="1401948" cy="8565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5" name="Google Shape;195;g23cf1af4b80_2_331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328655" y="3178156"/>
              <a:ext cx="797897" cy="4509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6" name="Google Shape;196;g23cf1af4b80_2_331"/>
            <p:cNvSpPr/>
            <p:nvPr/>
          </p:nvSpPr>
          <p:spPr>
            <a:xfrm>
              <a:off x="2168665" y="600819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g23cf1af4b80_2_331"/>
            <p:cNvSpPr/>
            <p:nvPr/>
          </p:nvSpPr>
          <p:spPr>
            <a:xfrm>
              <a:off x="2168664" y="1737871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g23cf1af4b80_2_331"/>
            <p:cNvSpPr/>
            <p:nvPr/>
          </p:nvSpPr>
          <p:spPr>
            <a:xfrm>
              <a:off x="2168663" y="2874923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g23cf1af4b80_2_331"/>
            <p:cNvSpPr/>
            <p:nvPr/>
          </p:nvSpPr>
          <p:spPr>
            <a:xfrm>
              <a:off x="2168662" y="4011975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calaire">
  <p:cSld name="Intercalair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3cf1af4b80_2_354"/>
          <p:cNvSpPr/>
          <p:nvPr/>
        </p:nvSpPr>
        <p:spPr>
          <a:xfrm>
            <a:off x="0" y="-2046"/>
            <a:ext cx="9144000" cy="77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g23cf1af4b80_2_354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203" name="Google Shape;203;g23cf1af4b80_2_3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92000" y="144016"/>
            <a:ext cx="1310181" cy="4803997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g23cf1af4b80_2_354"/>
          <p:cNvSpPr txBox="1">
            <a:spLocks noGrp="1"/>
          </p:cNvSpPr>
          <p:nvPr>
            <p:ph type="ctrTitle"/>
          </p:nvPr>
        </p:nvSpPr>
        <p:spPr>
          <a:xfrm>
            <a:off x="4427538" y="1683271"/>
            <a:ext cx="4311900" cy="10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  <a:defRPr sz="2800">
                <a:solidFill>
                  <a:srgbClr val="006AB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g23cf1af4b80_2_354"/>
          <p:cNvSpPr txBox="1">
            <a:spLocks noGrp="1"/>
          </p:cNvSpPr>
          <p:nvPr>
            <p:ph type="body" idx="1"/>
          </p:nvPr>
        </p:nvSpPr>
        <p:spPr>
          <a:xfrm>
            <a:off x="4427538" y="2815605"/>
            <a:ext cx="4311900" cy="6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575757"/>
              </a:buClr>
              <a:buSzPts val="2000"/>
              <a:buNone/>
              <a:defRPr sz="2000">
                <a:solidFill>
                  <a:srgbClr val="575757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g23cf1af4b80_2_354"/>
          <p:cNvSpPr/>
          <p:nvPr/>
        </p:nvSpPr>
        <p:spPr>
          <a:xfrm>
            <a:off x="0" y="-2046"/>
            <a:ext cx="9144000" cy="77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7" name="Google Shape;207;g23cf1af4b80_2_3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92000" y="144016"/>
            <a:ext cx="1310181" cy="48039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8" name="Google Shape;208;g23cf1af4b80_2_354"/>
          <p:cNvGrpSpPr/>
          <p:nvPr/>
        </p:nvGrpSpPr>
        <p:grpSpPr>
          <a:xfrm>
            <a:off x="701675" y="420756"/>
            <a:ext cx="1401948" cy="4395756"/>
            <a:chOff x="2026038" y="600819"/>
            <a:chExt cx="1401948" cy="4395756"/>
          </a:xfrm>
        </p:grpSpPr>
        <p:pic>
          <p:nvPicPr>
            <p:cNvPr id="209" name="Google Shape;209;g23cf1af4b80_2_35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328655" y="1878706"/>
              <a:ext cx="796714" cy="702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0" name="Google Shape;210;g23cf1af4b80_2_354" descr="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40458" y="720192"/>
              <a:ext cx="981207" cy="766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1" name="Google Shape;211;g23cf1af4b80_2_354" descr="Logo, company name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026038" y="3995018"/>
              <a:ext cx="1401948" cy="8565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2" name="Google Shape;212;g23cf1af4b80_2_35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328655" y="3178156"/>
              <a:ext cx="797897" cy="4509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" name="Google Shape;213;g23cf1af4b80_2_354"/>
            <p:cNvSpPr/>
            <p:nvPr/>
          </p:nvSpPr>
          <p:spPr>
            <a:xfrm>
              <a:off x="2168665" y="600819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g23cf1af4b80_2_354"/>
            <p:cNvSpPr/>
            <p:nvPr/>
          </p:nvSpPr>
          <p:spPr>
            <a:xfrm>
              <a:off x="2168664" y="1737871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g23cf1af4b80_2_354"/>
            <p:cNvSpPr/>
            <p:nvPr/>
          </p:nvSpPr>
          <p:spPr>
            <a:xfrm>
              <a:off x="2168663" y="2874923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g23cf1af4b80_2_354"/>
            <p:cNvSpPr/>
            <p:nvPr/>
          </p:nvSpPr>
          <p:spPr>
            <a:xfrm>
              <a:off x="2168662" y="4011975"/>
              <a:ext cx="1116600" cy="984600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3cf1af4b80_2_371"/>
          <p:cNvSpPr/>
          <p:nvPr/>
        </p:nvSpPr>
        <p:spPr>
          <a:xfrm>
            <a:off x="0" y="627534"/>
            <a:ext cx="9144000" cy="1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9" name="Google Shape;219;g23cf1af4b80_2_371" descr="Une image contenant personne, intérieur, tenant, alimentation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21889" y="2255"/>
            <a:ext cx="7522110" cy="514124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g23cf1af4b80_2_371"/>
          <p:cNvSpPr txBox="1">
            <a:spLocks noGrp="1"/>
          </p:cNvSpPr>
          <p:nvPr>
            <p:ph type="body" idx="1"/>
          </p:nvPr>
        </p:nvSpPr>
        <p:spPr>
          <a:xfrm>
            <a:off x="2268538" y="915988"/>
            <a:ext cx="2735400" cy="15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  <a:defRPr sz="32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1" name="Google Shape;221;g23cf1af4b80_2_371"/>
          <p:cNvSpPr txBox="1">
            <a:spLocks noGrp="1"/>
          </p:cNvSpPr>
          <p:nvPr>
            <p:ph type="body" idx="2"/>
          </p:nvPr>
        </p:nvSpPr>
        <p:spPr>
          <a:xfrm>
            <a:off x="2268538" y="2427288"/>
            <a:ext cx="2951400" cy="18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2" name="Google Shape;222;g23cf1af4b80_2_371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23" name="Google Shape;223;g23cf1af4b80_2_371"/>
          <p:cNvSpPr/>
          <p:nvPr/>
        </p:nvSpPr>
        <p:spPr>
          <a:xfrm>
            <a:off x="0" y="627534"/>
            <a:ext cx="9144000" cy="1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g23cf1af4b80_2_371" descr="Une image contenant personne, intérieur, tenant, alimentation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21889" y="2255"/>
            <a:ext cx="7522110" cy="5141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g23cf1af4b80_2_379" descr="Une image contenant personne, intérieur, homme, tabl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8208" y="-13947"/>
            <a:ext cx="9190185" cy="5171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g23cf1af4b80_2_3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89714"/>
            <a:ext cx="657373" cy="581836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23cf1af4b80_2_379"/>
          <p:cNvSpPr txBox="1">
            <a:spLocks noGrp="1"/>
          </p:cNvSpPr>
          <p:nvPr>
            <p:ph type="body" idx="1"/>
          </p:nvPr>
        </p:nvSpPr>
        <p:spPr>
          <a:xfrm>
            <a:off x="2124075" y="987425"/>
            <a:ext cx="2736000" cy="18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 cap="none"/>
            </a:lvl1pPr>
            <a:lvl2pPr marL="914400" lvl="1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  <a:defRPr sz="3200"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9" name="Google Shape;229;g23cf1af4b80_2_379"/>
          <p:cNvSpPr txBox="1">
            <a:spLocks noGrp="1"/>
          </p:cNvSpPr>
          <p:nvPr>
            <p:ph type="body" idx="2"/>
          </p:nvPr>
        </p:nvSpPr>
        <p:spPr>
          <a:xfrm>
            <a:off x="5004048" y="987425"/>
            <a:ext cx="3457500" cy="18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 b="0"/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0" name="Google Shape;230;g23cf1af4b80_2_379" descr="Une image contenant personne, intérieur, homme, tabl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8208" y="-13947"/>
            <a:ext cx="9190185" cy="5171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g23cf1af4b80_2_3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89714"/>
            <a:ext cx="657373" cy="5818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>
  <p:cSld name="Titre seul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3cf1af4b80_2_386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g23cf1af4b80_2_386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35" name="Google Shape;235;g23cf1af4b80_2_386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800"/>
              <a:buFont typeface="Arial"/>
              <a:buNone/>
              <a:defRPr sz="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age de garde standard 1">
  <p:cSld name="1_Page de garde standard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25a1a78a644_0_16"/>
          <p:cNvSpPr/>
          <p:nvPr/>
        </p:nvSpPr>
        <p:spPr>
          <a:xfrm>
            <a:off x="0" y="-2046"/>
            <a:ext cx="9144000" cy="84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g25a1a78a644_0_16"/>
          <p:cNvSpPr txBox="1">
            <a:spLocks noGrp="1"/>
          </p:cNvSpPr>
          <p:nvPr>
            <p:ph type="ctrTitle"/>
          </p:nvPr>
        </p:nvSpPr>
        <p:spPr>
          <a:xfrm>
            <a:off x="3239673" y="1683275"/>
            <a:ext cx="5499900" cy="10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  <a:defRPr sz="2800">
                <a:solidFill>
                  <a:srgbClr val="006AB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g25a1a78a644_0_16"/>
          <p:cNvSpPr txBox="1">
            <a:spLocks noGrp="1"/>
          </p:cNvSpPr>
          <p:nvPr>
            <p:ph type="body" idx="1"/>
          </p:nvPr>
        </p:nvSpPr>
        <p:spPr>
          <a:xfrm>
            <a:off x="3239525" y="2815600"/>
            <a:ext cx="5499900" cy="6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575757"/>
              </a:buClr>
              <a:buSzPts val="2000"/>
              <a:buNone/>
              <a:defRPr sz="2000">
                <a:solidFill>
                  <a:srgbClr val="575757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5" name="Google Shape;35;g25a1a78a644_0_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86136" y="222405"/>
            <a:ext cx="1361391" cy="4698691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g25a1a78a644_0_16"/>
          <p:cNvSpPr/>
          <p:nvPr/>
        </p:nvSpPr>
        <p:spPr>
          <a:xfrm>
            <a:off x="0" y="4948014"/>
            <a:ext cx="9144000" cy="21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g25a1a78a644_0_16"/>
          <p:cNvSpPr txBox="1">
            <a:spLocks noGrp="1"/>
          </p:cNvSpPr>
          <p:nvPr>
            <p:ph type="body" idx="2"/>
          </p:nvPr>
        </p:nvSpPr>
        <p:spPr>
          <a:xfrm>
            <a:off x="3239525" y="3914824"/>
            <a:ext cx="5499900" cy="3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575757"/>
              </a:buClr>
              <a:buSzPts val="1200"/>
              <a:buNone/>
              <a:defRPr sz="1200" b="0">
                <a:solidFill>
                  <a:srgbClr val="575757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92" cy="540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33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41" name="Google Shape;41;p16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86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800"/>
              <a:buFont typeface="Arial"/>
              <a:buNone/>
              <a:defRPr sz="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body" idx="1"/>
          </p:nvPr>
        </p:nvSpPr>
        <p:spPr>
          <a:xfrm>
            <a:off x="827584" y="843558"/>
            <a:ext cx="8064896" cy="3744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4416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400"/>
            </a:lvl4pPr>
            <a:lvl5pPr marL="2286000" lvl="4" indent="-31242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2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maire">
  <p:cSld name="Sommair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5"/>
          <p:cNvSpPr/>
          <p:nvPr/>
        </p:nvSpPr>
        <p:spPr>
          <a:xfrm>
            <a:off x="0" y="-2046"/>
            <a:ext cx="9144000" cy="84560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15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33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46" name="Google Shape;46;p15"/>
          <p:cNvSpPr txBox="1">
            <a:spLocks noGrp="1"/>
          </p:cNvSpPr>
          <p:nvPr>
            <p:ph type="body" idx="1"/>
          </p:nvPr>
        </p:nvSpPr>
        <p:spPr>
          <a:xfrm>
            <a:off x="4427538" y="1767822"/>
            <a:ext cx="2736304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400"/>
              <a:buFont typeface="Arial"/>
              <a:buNone/>
              <a:defRPr sz="1400" b="1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86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/>
          <p:nvPr/>
        </p:nvSpPr>
        <p:spPr>
          <a:xfrm>
            <a:off x="4427538" y="915566"/>
            <a:ext cx="3096790" cy="1032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</a:pPr>
            <a:r>
              <a:rPr lang="fr-FR" sz="2800" b="1" i="0" u="none" strike="noStrike" cap="none">
                <a:solidFill>
                  <a:srgbClr val="006AB2"/>
                </a:solidFill>
                <a:latin typeface="Arial"/>
                <a:ea typeface="Arial"/>
                <a:cs typeface="Arial"/>
                <a:sym typeface="Arial"/>
              </a:rPr>
              <a:t>Sommaire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5"/>
          <p:cNvSpPr/>
          <p:nvPr/>
        </p:nvSpPr>
        <p:spPr>
          <a:xfrm>
            <a:off x="0" y="-2046"/>
            <a:ext cx="9144000" cy="84560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5"/>
          <p:cNvSpPr txBox="1"/>
          <p:nvPr/>
        </p:nvSpPr>
        <p:spPr>
          <a:xfrm>
            <a:off x="4427538" y="915566"/>
            <a:ext cx="3096790" cy="1032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</a:pPr>
            <a:r>
              <a:rPr lang="fr-FR" sz="2800" b="1" i="0" u="none" strike="noStrike" cap="none">
                <a:solidFill>
                  <a:srgbClr val="006AB2"/>
                </a:solidFill>
                <a:latin typeface="Arial"/>
                <a:ea typeface="Arial"/>
                <a:cs typeface="Arial"/>
                <a:sym typeface="Arial"/>
              </a:rPr>
              <a:t>Sommaire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" name="Google Shape;51;p15"/>
          <p:cNvGrpSpPr/>
          <p:nvPr/>
        </p:nvGrpSpPr>
        <p:grpSpPr>
          <a:xfrm>
            <a:off x="701675" y="420756"/>
            <a:ext cx="1401948" cy="4395808"/>
            <a:chOff x="2026038" y="600819"/>
            <a:chExt cx="1401948" cy="4395808"/>
          </a:xfrm>
        </p:grpSpPr>
        <p:pic>
          <p:nvPicPr>
            <p:cNvPr id="52" name="Google Shape;52;p1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2328655" y="1878706"/>
              <a:ext cx="796714" cy="702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15" descr="Text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240458" y="720192"/>
              <a:ext cx="981206" cy="766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15" descr="Logo, company name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026038" y="3995018"/>
              <a:ext cx="1401948" cy="8565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1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28655" y="3178156"/>
              <a:ext cx="797896" cy="4509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" name="Google Shape;56;p15"/>
            <p:cNvSpPr/>
            <p:nvPr/>
          </p:nvSpPr>
          <p:spPr>
            <a:xfrm>
              <a:off x="2168665" y="600819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2168664" y="1737871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2168663" y="2874923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2168662" y="4011975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>
  <p:cSld name="Titre seul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1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92" cy="540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1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33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86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800"/>
              <a:buFont typeface="Arial"/>
              <a:buNone/>
              <a:defRPr sz="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ge de fin">
  <p:cSld name="Page de fi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/>
          <p:nvPr/>
        </p:nvSpPr>
        <p:spPr>
          <a:xfrm>
            <a:off x="0" y="-2046"/>
            <a:ext cx="9144000" cy="77359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7"/>
          <p:cNvSpPr/>
          <p:nvPr/>
        </p:nvSpPr>
        <p:spPr>
          <a:xfrm>
            <a:off x="0" y="4948014"/>
            <a:ext cx="9144000" cy="21602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62536" y="222405"/>
            <a:ext cx="1361391" cy="4698691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7"/>
          <p:cNvSpPr/>
          <p:nvPr/>
        </p:nvSpPr>
        <p:spPr>
          <a:xfrm>
            <a:off x="0" y="-2046"/>
            <a:ext cx="9144000" cy="77359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7"/>
          <p:cNvSpPr/>
          <p:nvPr/>
        </p:nvSpPr>
        <p:spPr>
          <a:xfrm>
            <a:off x="0" y="4948014"/>
            <a:ext cx="9144000" cy="21602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62536" y="222405"/>
            <a:ext cx="1361391" cy="469869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1" name="Google Shape;71;p17"/>
          <p:cNvGrpSpPr/>
          <p:nvPr/>
        </p:nvGrpSpPr>
        <p:grpSpPr>
          <a:xfrm>
            <a:off x="4804660" y="1261977"/>
            <a:ext cx="3353923" cy="2529366"/>
            <a:chOff x="4804660" y="1261977"/>
            <a:chExt cx="3353923" cy="2529366"/>
          </a:xfrm>
        </p:grpSpPr>
        <p:sp>
          <p:nvSpPr>
            <p:cNvPr id="72" name="Google Shape;72;p17"/>
            <p:cNvSpPr txBox="1"/>
            <p:nvPr/>
          </p:nvSpPr>
          <p:spPr>
            <a:xfrm>
              <a:off x="4818086" y="1261977"/>
              <a:ext cx="3240360" cy="25293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000" tIns="108000" rIns="72000" bIns="108000" anchor="t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fr-FR" sz="2000" b="1" i="0" u="none" strike="noStrike" cap="none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esante.gouv.fr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fr-FR" sz="1500" b="0" i="0" u="none" strike="noStrike" cap="none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Le portail pour accéder à l’ensemble des services et produits de l’agence du numérique en santé et s’informer sur l’actualité de la e-santé.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17" descr="Y:\Interne\Communication\Communication_2019\Crea_graphiques\Pictos\Picto_OK\Twitter_Logo_Blue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4" name="Google Shape;74;p17" descr="Y:\Interne\Communication\Communication_2019\Crea_graphiques\Pictos\Picto_OK\LINKEDIN@2x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89703" y="3271808"/>
              <a:ext cx="252000" cy="25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75;p17" descr="Y:\Interne\Communication\Communication_2019\Crea_graphiques\Pictos\Picto_OK\Twitter_Logo_Blue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76;p17" descr="Y:\Interne\Communication\Communication_2019\Crea_graphiques\Pictos\Picto_OK\LINKEDIN@2x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889703" y="3271808"/>
              <a:ext cx="252000" cy="252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" name="Google Shape;77;p17"/>
            <p:cNvSpPr txBox="1"/>
            <p:nvPr/>
          </p:nvSpPr>
          <p:spPr>
            <a:xfrm>
              <a:off x="5220072" y="2859782"/>
              <a:ext cx="2938511" cy="6494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000" tIns="108000" rIns="72000" bIns="1080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@esante_gouv_fr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3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575757"/>
                  </a:solidFill>
                  <a:latin typeface="Arial"/>
                  <a:ea typeface="Arial"/>
                  <a:cs typeface="Arial"/>
                  <a:sym typeface="Arial"/>
                </a:rPr>
                <a:t>linkedin.com/company/agence-du-numerique-en-sante</a:t>
              </a:r>
              <a:endParaRPr sz="8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" name="Google Shape;78;p17"/>
          <p:cNvGrpSpPr/>
          <p:nvPr/>
        </p:nvGrpSpPr>
        <p:grpSpPr>
          <a:xfrm>
            <a:off x="701675" y="420756"/>
            <a:ext cx="1401948" cy="4395808"/>
            <a:chOff x="2026038" y="600819"/>
            <a:chExt cx="1401948" cy="4395808"/>
          </a:xfrm>
        </p:grpSpPr>
        <p:pic>
          <p:nvPicPr>
            <p:cNvPr id="79" name="Google Shape;79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28655" y="1878706"/>
              <a:ext cx="796714" cy="702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17" descr="Text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240458" y="720192"/>
              <a:ext cx="981206" cy="766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81;p17" descr="Logo, company name&#10;&#10;Description automatically generated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026038" y="3995018"/>
              <a:ext cx="1401948" cy="8565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82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328655" y="3178156"/>
              <a:ext cx="797896" cy="4509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3" name="Google Shape;83;p17"/>
            <p:cNvSpPr/>
            <p:nvPr/>
          </p:nvSpPr>
          <p:spPr>
            <a:xfrm>
              <a:off x="2168665" y="600819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7"/>
            <p:cNvSpPr/>
            <p:nvPr/>
          </p:nvSpPr>
          <p:spPr>
            <a:xfrm>
              <a:off x="2168664" y="1737871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7"/>
            <p:cNvSpPr/>
            <p:nvPr/>
          </p:nvSpPr>
          <p:spPr>
            <a:xfrm>
              <a:off x="2168663" y="2874923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7"/>
            <p:cNvSpPr/>
            <p:nvPr/>
          </p:nvSpPr>
          <p:spPr>
            <a:xfrm>
              <a:off x="2168662" y="4011975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calaire">
  <p:cSld name="Intercalair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/>
          <p:nvPr/>
        </p:nvSpPr>
        <p:spPr>
          <a:xfrm>
            <a:off x="0" y="-2046"/>
            <a:ext cx="9144000" cy="77359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8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33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90" name="Google Shape;90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92000" y="144016"/>
            <a:ext cx="1310181" cy="4803998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 txBox="1">
            <a:spLocks noGrp="1"/>
          </p:cNvSpPr>
          <p:nvPr>
            <p:ph type="ctrTitle"/>
          </p:nvPr>
        </p:nvSpPr>
        <p:spPr>
          <a:xfrm>
            <a:off x="4427538" y="1683271"/>
            <a:ext cx="4311972" cy="1032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  <a:defRPr sz="2800">
                <a:solidFill>
                  <a:srgbClr val="006AB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1"/>
          </p:nvPr>
        </p:nvSpPr>
        <p:spPr>
          <a:xfrm>
            <a:off x="4427538" y="2815605"/>
            <a:ext cx="4311972" cy="664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575757"/>
              </a:buClr>
              <a:buSzPts val="2000"/>
              <a:buNone/>
              <a:defRPr sz="2000">
                <a:solidFill>
                  <a:srgbClr val="575757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18"/>
          <p:cNvSpPr/>
          <p:nvPr/>
        </p:nvSpPr>
        <p:spPr>
          <a:xfrm>
            <a:off x="0" y="-2046"/>
            <a:ext cx="9144000" cy="77359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" name="Google Shape;94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92000" y="144016"/>
            <a:ext cx="1310181" cy="4803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5" name="Google Shape;95;p18"/>
          <p:cNvGrpSpPr/>
          <p:nvPr/>
        </p:nvGrpSpPr>
        <p:grpSpPr>
          <a:xfrm>
            <a:off x="701675" y="420756"/>
            <a:ext cx="1401948" cy="4395808"/>
            <a:chOff x="2026038" y="600819"/>
            <a:chExt cx="1401948" cy="4395808"/>
          </a:xfrm>
        </p:grpSpPr>
        <p:pic>
          <p:nvPicPr>
            <p:cNvPr id="96" name="Google Shape;96;p1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328655" y="1878706"/>
              <a:ext cx="796714" cy="702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18" descr="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40458" y="720192"/>
              <a:ext cx="981206" cy="766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Google Shape;98;p18" descr="Logo, company name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026038" y="3995018"/>
              <a:ext cx="1401948" cy="8565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1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328655" y="3178156"/>
              <a:ext cx="797896" cy="4509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0" name="Google Shape;100;p18"/>
            <p:cNvSpPr/>
            <p:nvPr/>
          </p:nvSpPr>
          <p:spPr>
            <a:xfrm>
              <a:off x="2168665" y="600819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8"/>
            <p:cNvSpPr/>
            <p:nvPr/>
          </p:nvSpPr>
          <p:spPr>
            <a:xfrm>
              <a:off x="2168664" y="1737871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8"/>
            <p:cNvSpPr/>
            <p:nvPr/>
          </p:nvSpPr>
          <p:spPr>
            <a:xfrm>
              <a:off x="2168663" y="2874923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8"/>
            <p:cNvSpPr/>
            <p:nvPr/>
          </p:nvSpPr>
          <p:spPr>
            <a:xfrm>
              <a:off x="2168662" y="4011975"/>
              <a:ext cx="1116701" cy="984652"/>
            </a:xfrm>
            <a:prstGeom prst="rect">
              <a:avLst/>
            </a:prstGeom>
            <a:noFill/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/>
          <p:nvPr/>
        </p:nvSpPr>
        <p:spPr>
          <a:xfrm>
            <a:off x="0" y="627534"/>
            <a:ext cx="9144000" cy="14401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Google Shape;106;p19" descr="Une image contenant personne, intérieur, tenant, alimentation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21889" y="2255"/>
            <a:ext cx="7522111" cy="5141246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9"/>
          <p:cNvSpPr txBox="1">
            <a:spLocks noGrp="1"/>
          </p:cNvSpPr>
          <p:nvPr>
            <p:ph type="body" idx="1"/>
          </p:nvPr>
        </p:nvSpPr>
        <p:spPr>
          <a:xfrm>
            <a:off x="2268538" y="915988"/>
            <a:ext cx="2735510" cy="15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  <a:defRPr sz="32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19"/>
          <p:cNvSpPr txBox="1">
            <a:spLocks noGrp="1"/>
          </p:cNvSpPr>
          <p:nvPr>
            <p:ph type="body" idx="2"/>
          </p:nvPr>
        </p:nvSpPr>
        <p:spPr>
          <a:xfrm>
            <a:off x="2268538" y="2427288"/>
            <a:ext cx="2951534" cy="187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19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33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10" name="Google Shape;110;p19"/>
          <p:cNvSpPr/>
          <p:nvPr/>
        </p:nvSpPr>
        <p:spPr>
          <a:xfrm>
            <a:off x="0" y="627534"/>
            <a:ext cx="9144000" cy="14401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9" descr="Une image contenant personne, intérieur, tenant, alimentation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21889" y="2255"/>
            <a:ext cx="7522111" cy="5141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0" descr="Une image contenant personne, intérieur, homme, tabl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8208" y="-13947"/>
            <a:ext cx="9190183" cy="5171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89714"/>
            <a:ext cx="657373" cy="581836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0"/>
          <p:cNvSpPr txBox="1">
            <a:spLocks noGrp="1"/>
          </p:cNvSpPr>
          <p:nvPr>
            <p:ph type="body" idx="1"/>
          </p:nvPr>
        </p:nvSpPr>
        <p:spPr>
          <a:xfrm>
            <a:off x="2124075" y="987425"/>
            <a:ext cx="2735957" cy="1871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 cap="none"/>
            </a:lvl1pPr>
            <a:lvl2pPr marL="914400" lvl="1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3200"/>
              <a:buNone/>
              <a:defRPr sz="3200"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0"/>
          <p:cNvSpPr txBox="1">
            <a:spLocks noGrp="1"/>
          </p:cNvSpPr>
          <p:nvPr>
            <p:ph type="body" idx="2"/>
          </p:nvPr>
        </p:nvSpPr>
        <p:spPr>
          <a:xfrm>
            <a:off x="5004048" y="987425"/>
            <a:ext cx="3457575" cy="1871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 b="0"/>
            </a:lvl1pPr>
            <a:lvl2pPr marL="914400" lvl="1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►"/>
              <a:defRPr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1828800" lvl="3" indent="-377189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2286000" lvl="4" indent="-354329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17" name="Google Shape;117;p20" descr="Une image contenant personne, intérieur, homme, tabl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8208" y="-13947"/>
            <a:ext cx="9190183" cy="5171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89714"/>
            <a:ext cx="657373" cy="5818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body" idx="1"/>
          </p:nvPr>
        </p:nvSpPr>
        <p:spPr>
          <a:xfrm>
            <a:off x="827584" y="843558"/>
            <a:ext cx="8064896" cy="3744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6AB2"/>
              </a:buClr>
              <a:buSzPts val="1800"/>
              <a:buFont typeface="Noto Sans Symbols"/>
              <a:buChar char="►"/>
              <a:defRPr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mo"/>
              <a:buChar char="&lt;"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416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2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242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320"/>
              <a:buFont typeface="Arial"/>
              <a:buChar char="•"/>
              <a:defRPr sz="1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33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2" name="Google Shape;12;p13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86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92" cy="540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R="0"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006AB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4" name="Google Shape;14;p13"/>
          <p:cNvCxnSpPr/>
          <p:nvPr/>
        </p:nvCxnSpPr>
        <p:spPr>
          <a:xfrm>
            <a:off x="146140" y="699542"/>
            <a:ext cx="8853302" cy="0"/>
          </a:xfrm>
          <a:prstGeom prst="straightConnector1">
            <a:avLst/>
          </a:prstGeom>
          <a:noFill/>
          <a:ln w="9525" cap="flat" cmpd="sng">
            <a:solidFill>
              <a:srgbClr val="57575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" name="Google Shape;15;p13"/>
          <p:cNvCxnSpPr/>
          <p:nvPr/>
        </p:nvCxnSpPr>
        <p:spPr>
          <a:xfrm>
            <a:off x="146140" y="699542"/>
            <a:ext cx="8853302" cy="0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1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46140" y="87474"/>
            <a:ext cx="536800" cy="4752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3cf1af4b80_2_285"/>
          <p:cNvSpPr txBox="1">
            <a:spLocks noGrp="1"/>
          </p:cNvSpPr>
          <p:nvPr>
            <p:ph type="body" idx="1"/>
          </p:nvPr>
        </p:nvSpPr>
        <p:spPr>
          <a:xfrm>
            <a:off x="827584" y="843558"/>
            <a:ext cx="80649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6AB2"/>
              </a:buClr>
              <a:buSzPts val="1800"/>
              <a:buFont typeface="Noto Sans Symbols"/>
              <a:buChar char="►"/>
              <a:defRPr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600"/>
              <a:buFont typeface="Arimo"/>
              <a:buChar char="&lt;"/>
              <a:defRPr sz="16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416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75757"/>
              </a:buClr>
              <a:buSzPts val="1820"/>
              <a:buFont typeface="Arial"/>
              <a:buChar char="•"/>
              <a:defRPr sz="14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242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575757"/>
              </a:buClr>
              <a:buSzPts val="1320"/>
              <a:buFont typeface="Arial"/>
              <a:buChar char="•"/>
              <a:defRPr sz="1200" b="0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" name="Google Shape;127;g23cf1af4b80_2_285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28" name="Google Shape;128;g23cf1af4b80_2_285"/>
          <p:cNvSpPr txBox="1">
            <a:spLocks noGrp="1"/>
          </p:cNvSpPr>
          <p:nvPr>
            <p:ph type="ftr" idx="11"/>
          </p:nvPr>
        </p:nvSpPr>
        <p:spPr>
          <a:xfrm>
            <a:off x="408753" y="4749992"/>
            <a:ext cx="6926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800"/>
              <a:buFont typeface="Arial"/>
              <a:buNone/>
              <a:defRPr sz="800" b="0" i="1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9" name="Google Shape;129;g23cf1af4b80_2_285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R="0"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006AB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30" name="Google Shape;130;g23cf1af4b80_2_285"/>
          <p:cNvCxnSpPr/>
          <p:nvPr/>
        </p:nvCxnSpPr>
        <p:spPr>
          <a:xfrm>
            <a:off x="146140" y="699542"/>
            <a:ext cx="8853300" cy="0"/>
          </a:xfrm>
          <a:prstGeom prst="straightConnector1">
            <a:avLst/>
          </a:prstGeom>
          <a:noFill/>
          <a:ln w="9525" cap="flat" cmpd="sng">
            <a:solidFill>
              <a:srgbClr val="57575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" name="Google Shape;131;g23cf1af4b80_2_285"/>
          <p:cNvCxnSpPr/>
          <p:nvPr/>
        </p:nvCxnSpPr>
        <p:spPr>
          <a:xfrm>
            <a:off x="146140" y="699542"/>
            <a:ext cx="8853300" cy="0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2" name="Google Shape;132;g23cf1af4b80_2_28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46140" y="87474"/>
            <a:ext cx="536800" cy="4752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sante.gouv.fr/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"/>
          <p:cNvSpPr txBox="1">
            <a:spLocks noGrp="1"/>
          </p:cNvSpPr>
          <p:nvPr>
            <p:ph type="ctrTitle"/>
          </p:nvPr>
        </p:nvSpPr>
        <p:spPr>
          <a:xfrm>
            <a:off x="4211960" y="1683271"/>
            <a:ext cx="4527550" cy="1032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Lato Light"/>
              <a:buNone/>
            </a:pPr>
            <a:r>
              <a:rPr lang="fr-FR">
                <a:latin typeface="Lato Light"/>
                <a:ea typeface="Lato Light"/>
                <a:cs typeface="Lato Light"/>
                <a:sym typeface="Lato Light"/>
              </a:rPr>
              <a:t>Construction d’un Plan de Continuité et de Reprise d’Activité</a:t>
            </a:r>
            <a:endParaRPr/>
          </a:p>
        </p:txBody>
      </p:sp>
      <p:sp>
        <p:nvSpPr>
          <p:cNvPr id="242" name="Google Shape;242;p1"/>
          <p:cNvSpPr txBox="1">
            <a:spLocks noGrp="1"/>
          </p:cNvSpPr>
          <p:nvPr>
            <p:ph type="body" idx="1"/>
          </p:nvPr>
        </p:nvSpPr>
        <p:spPr>
          <a:xfrm>
            <a:off x="4211960" y="2815605"/>
            <a:ext cx="4527550" cy="664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2000"/>
              <a:buNone/>
            </a:pPr>
            <a:r>
              <a:rPr lang="fr-FR"/>
              <a:t>Présentation de cadrage </a:t>
            </a:r>
            <a:endParaRPr/>
          </a:p>
        </p:txBody>
      </p:sp>
      <p:sp>
        <p:nvSpPr>
          <p:cNvPr id="243" name="Google Shape;243;p1"/>
          <p:cNvSpPr txBox="1">
            <a:spLocks noGrp="1"/>
          </p:cNvSpPr>
          <p:nvPr>
            <p:ph type="body" idx="2"/>
          </p:nvPr>
        </p:nvSpPr>
        <p:spPr>
          <a:xfrm>
            <a:off x="4211960" y="3914822"/>
            <a:ext cx="4527550" cy="385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200"/>
              <a:buNone/>
            </a:pPr>
            <a:r>
              <a:rPr lang="fr-FR"/>
              <a:t>ANS   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259c8bb200e_0_44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Plan de Continuité et de Reprise d’Activité (PCRA) cadre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7" name="Google Shape;407;g259c8bb200e_0_44"/>
          <p:cNvSpPr/>
          <p:nvPr/>
        </p:nvSpPr>
        <p:spPr>
          <a:xfrm>
            <a:off x="567325" y="1605825"/>
            <a:ext cx="3595500" cy="2496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6AB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Le Plan de Continuité et de Reprise d’Activité cadre (PCRA cadre) est un </a:t>
            </a:r>
            <a:r>
              <a:rPr lang="fr-FR" sz="15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plan de réponse</a:t>
            </a:r>
            <a:r>
              <a:rPr lang="fr-FR" sz="15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du niveau stratégique en cas d’</a:t>
            </a:r>
            <a:r>
              <a:rPr lang="fr-FR" sz="15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événement perturbateur</a:t>
            </a:r>
            <a:r>
              <a:rPr lang="fr-FR" sz="15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entraînant une </a:t>
            </a:r>
            <a:r>
              <a:rPr lang="fr-FR" sz="15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indisponibilité</a:t>
            </a:r>
            <a:r>
              <a:rPr lang="fr-FR" sz="1500" b="0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fr-FR" sz="15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d’une ou plusieurs </a:t>
            </a:r>
            <a:r>
              <a:rPr lang="fr-FR" sz="15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ressources critiques</a:t>
            </a:r>
            <a:r>
              <a:rPr lang="fr-FR" sz="1500" b="0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600" b="0" i="0" u="none" strike="noStrike" cap="none">
              <a:solidFill>
                <a:srgbClr val="006AB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g259c8bb200e_0_44"/>
          <p:cNvSpPr/>
          <p:nvPr/>
        </p:nvSpPr>
        <p:spPr>
          <a:xfrm>
            <a:off x="4555075" y="873425"/>
            <a:ext cx="4336500" cy="41136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g259c8bb200e_0_44"/>
          <p:cNvSpPr/>
          <p:nvPr/>
        </p:nvSpPr>
        <p:spPr>
          <a:xfrm>
            <a:off x="5086515" y="1375376"/>
            <a:ext cx="3400200" cy="60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Organisation du dispositif de gouvernance</a:t>
            </a: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0" name="Google Shape;410;g259c8bb200e_0_44"/>
          <p:cNvSpPr/>
          <p:nvPr/>
        </p:nvSpPr>
        <p:spPr>
          <a:xfrm>
            <a:off x="5086525" y="3411263"/>
            <a:ext cx="3400200" cy="682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Recensement des activités prioritaires et de leurs solutions de continuité et de reprise d’activité</a:t>
            </a: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1" name="Google Shape;411;g259c8bb200e_0_44"/>
          <p:cNvSpPr/>
          <p:nvPr/>
        </p:nvSpPr>
        <p:spPr>
          <a:xfrm>
            <a:off x="5086515" y="4400979"/>
            <a:ext cx="3400200" cy="5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Maintien en conditions opérationnelles</a:t>
            </a:r>
            <a:endParaRPr sz="13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12" name="Google Shape;412;g259c8bb200e_0_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4872" y="4201426"/>
            <a:ext cx="287825" cy="287825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g259c8bb200e_0_44"/>
          <p:cNvSpPr txBox="1"/>
          <p:nvPr/>
        </p:nvSpPr>
        <p:spPr>
          <a:xfrm>
            <a:off x="622600" y="1549175"/>
            <a:ext cx="2280900" cy="2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lt1"/>
                </a:solidFill>
                <a:highlight>
                  <a:srgbClr val="006AB2"/>
                </a:highlight>
                <a:latin typeface="Open Sans"/>
                <a:ea typeface="Open Sans"/>
                <a:cs typeface="Open Sans"/>
                <a:sym typeface="Open Sans"/>
              </a:rPr>
              <a:t>Définition</a:t>
            </a:r>
            <a:endParaRPr sz="1500" b="1" i="0" u="none" strike="noStrike" cap="none">
              <a:solidFill>
                <a:schemeClr val="lt1"/>
              </a:solidFill>
              <a:highlight>
                <a:srgbClr val="006AB2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4" name="Google Shape;414;g259c8bb200e_0_44"/>
          <p:cNvSpPr txBox="1"/>
          <p:nvPr/>
        </p:nvSpPr>
        <p:spPr>
          <a:xfrm>
            <a:off x="4607225" y="821900"/>
            <a:ext cx="2280900" cy="2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lt1"/>
                </a:solidFill>
                <a:highlight>
                  <a:srgbClr val="E94C96"/>
                </a:highlight>
                <a:latin typeface="Open Sans"/>
                <a:ea typeface="Open Sans"/>
                <a:cs typeface="Open Sans"/>
                <a:sym typeface="Open Sans"/>
              </a:rPr>
              <a:t>Eléments constitutifs</a:t>
            </a:r>
            <a:endParaRPr sz="15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5" name="Google Shape;415;g259c8bb200e_0_44"/>
          <p:cNvSpPr/>
          <p:nvPr/>
        </p:nvSpPr>
        <p:spPr>
          <a:xfrm>
            <a:off x="5086515" y="2365976"/>
            <a:ext cx="3400200" cy="60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Définition des grands principes de continuité d’activité</a:t>
            </a: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16" name="Google Shape;416;g259c8bb200e_0_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76023" y="3195899"/>
            <a:ext cx="287825" cy="287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g259c8bb200e_0_4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05175" y="2151500"/>
            <a:ext cx="287825" cy="28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g259c8bb200e_0_4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32198" y="1209248"/>
            <a:ext cx="287825" cy="28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25be3e8fe75_0_1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fr-FR" dirty="0">
                <a:latin typeface="Open Sans"/>
                <a:ea typeface="Open Sans"/>
                <a:cs typeface="Open Sans"/>
                <a:sym typeface="Open Sans"/>
              </a:rPr>
              <a:t>Qu’est-ce qu’un Bilan d’Impact sur l’Activité (BIA) ?</a:t>
            </a:r>
            <a:endParaRPr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6" name="Google Shape;426;g25be3e8fe75_0_1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r-FR"/>
              <a:t>11</a:t>
            </a:fld>
            <a:endParaRPr/>
          </a:p>
        </p:txBody>
      </p:sp>
      <p:cxnSp>
        <p:nvCxnSpPr>
          <p:cNvPr id="427" name="Google Shape;427;g25be3e8fe75_0_1"/>
          <p:cNvCxnSpPr/>
          <p:nvPr/>
        </p:nvCxnSpPr>
        <p:spPr>
          <a:xfrm>
            <a:off x="2935293" y="1402781"/>
            <a:ext cx="2007000" cy="0"/>
          </a:xfrm>
          <a:prstGeom prst="straightConnector1">
            <a:avLst/>
          </a:prstGeom>
          <a:noFill/>
          <a:ln w="19050" cap="flat" cmpd="sng">
            <a:solidFill>
              <a:srgbClr val="98878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8" name="Google Shape;428;g25be3e8fe75_0_1"/>
          <p:cNvCxnSpPr/>
          <p:nvPr/>
        </p:nvCxnSpPr>
        <p:spPr>
          <a:xfrm>
            <a:off x="2935293" y="2432567"/>
            <a:ext cx="1932000" cy="0"/>
          </a:xfrm>
          <a:prstGeom prst="straightConnector1">
            <a:avLst/>
          </a:prstGeom>
          <a:noFill/>
          <a:ln w="19050" cap="flat" cmpd="sng">
            <a:solidFill>
              <a:srgbClr val="98878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9" name="Google Shape;429;g25be3e8fe75_0_1"/>
          <p:cNvCxnSpPr/>
          <p:nvPr/>
        </p:nvCxnSpPr>
        <p:spPr>
          <a:xfrm>
            <a:off x="2935293" y="2432567"/>
            <a:ext cx="2015400" cy="0"/>
          </a:xfrm>
          <a:prstGeom prst="straightConnector1">
            <a:avLst/>
          </a:prstGeom>
          <a:noFill/>
          <a:ln w="19050" cap="flat" cmpd="sng">
            <a:solidFill>
              <a:srgbClr val="98878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30" name="Google Shape;430;g25be3e8fe75_0_1"/>
          <p:cNvCxnSpPr/>
          <p:nvPr/>
        </p:nvCxnSpPr>
        <p:spPr>
          <a:xfrm>
            <a:off x="2935293" y="3462353"/>
            <a:ext cx="1998600" cy="0"/>
          </a:xfrm>
          <a:prstGeom prst="straightConnector1">
            <a:avLst/>
          </a:prstGeom>
          <a:noFill/>
          <a:ln w="19050" cap="flat" cmpd="sng">
            <a:solidFill>
              <a:srgbClr val="98878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31" name="Google Shape;431;g25be3e8fe75_0_1"/>
          <p:cNvCxnSpPr/>
          <p:nvPr/>
        </p:nvCxnSpPr>
        <p:spPr>
          <a:xfrm>
            <a:off x="2935293" y="4316953"/>
            <a:ext cx="1698000" cy="0"/>
          </a:xfrm>
          <a:prstGeom prst="straightConnector1">
            <a:avLst/>
          </a:prstGeom>
          <a:noFill/>
          <a:ln w="19050" cap="flat" cmpd="sng">
            <a:solidFill>
              <a:srgbClr val="98878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2" name="Google Shape;432;g25be3e8fe75_0_1"/>
          <p:cNvSpPr/>
          <p:nvPr/>
        </p:nvSpPr>
        <p:spPr>
          <a:xfrm rot="10800000">
            <a:off x="660827" y="888051"/>
            <a:ext cx="3897455" cy="1029622"/>
          </a:xfrm>
          <a:custGeom>
            <a:avLst/>
            <a:gdLst/>
            <a:ahLst/>
            <a:cxnLst/>
            <a:rect l="l" t="t" r="r" b="b"/>
            <a:pathLst>
              <a:path w="41986" h="10997" extrusionOk="0">
                <a:moveTo>
                  <a:pt x="5246" y="1"/>
                </a:moveTo>
                <a:lnTo>
                  <a:pt x="0" y="10997"/>
                </a:lnTo>
                <a:lnTo>
                  <a:pt x="41986" y="10997"/>
                </a:lnTo>
                <a:lnTo>
                  <a:pt x="36740" y="1"/>
                </a:lnTo>
                <a:close/>
              </a:path>
            </a:pathLst>
          </a:custGeom>
          <a:solidFill>
            <a:srgbClr val="FCE6F0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33" name="Google Shape;433;g25be3e8fe75_0_1"/>
          <p:cNvSpPr/>
          <p:nvPr/>
        </p:nvSpPr>
        <p:spPr>
          <a:xfrm rot="10800000">
            <a:off x="1147694" y="1917616"/>
            <a:ext cx="2923695" cy="1030183"/>
          </a:xfrm>
          <a:custGeom>
            <a:avLst/>
            <a:gdLst/>
            <a:ahLst/>
            <a:cxnLst/>
            <a:rect l="l" t="t" r="r" b="b"/>
            <a:pathLst>
              <a:path w="31496" h="11003" extrusionOk="0">
                <a:moveTo>
                  <a:pt x="5252" y="0"/>
                </a:moveTo>
                <a:lnTo>
                  <a:pt x="1" y="11003"/>
                </a:lnTo>
                <a:lnTo>
                  <a:pt x="31495" y="11003"/>
                </a:lnTo>
                <a:lnTo>
                  <a:pt x="26244" y="0"/>
                </a:lnTo>
                <a:close/>
              </a:path>
            </a:pathLst>
          </a:custGeom>
          <a:solidFill>
            <a:srgbClr val="F7EDF4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34" name="Google Shape;434;g25be3e8fe75_0_1"/>
          <p:cNvSpPr/>
          <p:nvPr/>
        </p:nvSpPr>
        <p:spPr>
          <a:xfrm rot="10800000">
            <a:off x="1635211" y="2947743"/>
            <a:ext cx="1948635" cy="1030277"/>
          </a:xfrm>
          <a:custGeom>
            <a:avLst/>
            <a:gdLst/>
            <a:ahLst/>
            <a:cxnLst/>
            <a:rect l="l" t="t" r="r" b="b"/>
            <a:pathLst>
              <a:path w="20992" h="11004" extrusionOk="0">
                <a:moveTo>
                  <a:pt x="5251" y="0"/>
                </a:moveTo>
                <a:lnTo>
                  <a:pt x="0" y="11003"/>
                </a:lnTo>
                <a:lnTo>
                  <a:pt x="20992" y="11003"/>
                </a:lnTo>
                <a:lnTo>
                  <a:pt x="15741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35" name="Google Shape;435;g25be3e8fe75_0_1"/>
          <p:cNvSpPr/>
          <p:nvPr/>
        </p:nvSpPr>
        <p:spPr>
          <a:xfrm rot="10800000">
            <a:off x="2122542" y="3977961"/>
            <a:ext cx="973946" cy="939739"/>
          </a:xfrm>
          <a:custGeom>
            <a:avLst/>
            <a:gdLst/>
            <a:ahLst/>
            <a:cxnLst/>
            <a:rect l="l" t="t" r="r" b="b"/>
            <a:pathLst>
              <a:path w="10492" h="10037" extrusionOk="0">
                <a:moveTo>
                  <a:pt x="5246" y="0"/>
                </a:moveTo>
                <a:cubicBezTo>
                  <a:pt x="4984" y="0"/>
                  <a:pt x="4723" y="138"/>
                  <a:pt x="4592" y="413"/>
                </a:cubicBezTo>
                <a:lnTo>
                  <a:pt x="1" y="10036"/>
                </a:lnTo>
                <a:lnTo>
                  <a:pt x="10491" y="10036"/>
                </a:lnTo>
                <a:lnTo>
                  <a:pt x="5900" y="413"/>
                </a:lnTo>
                <a:cubicBezTo>
                  <a:pt x="5769" y="138"/>
                  <a:pt x="5508" y="0"/>
                  <a:pt x="5246" y="0"/>
                </a:cubicBezTo>
                <a:close/>
              </a:path>
            </a:pathLst>
          </a:custGeom>
          <a:solidFill>
            <a:srgbClr val="E94C96"/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36" name="Google Shape;436;g25be3e8fe75_0_1"/>
          <p:cNvSpPr txBox="1"/>
          <p:nvPr/>
        </p:nvSpPr>
        <p:spPr>
          <a:xfrm>
            <a:off x="5000230" y="1040325"/>
            <a:ext cx="36786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Description </a:t>
            </a:r>
            <a:endParaRPr sz="14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7" name="Google Shape;437;g25be3e8fe75_0_1"/>
          <p:cNvSpPr txBox="1"/>
          <p:nvPr/>
        </p:nvSpPr>
        <p:spPr>
          <a:xfrm>
            <a:off x="5000225" y="1270075"/>
            <a:ext cx="40209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outil conduisant à la description factuelle des processus métier des services de soins et des services support. 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g25be3e8fe75_0_1"/>
          <p:cNvSpPr txBox="1"/>
          <p:nvPr/>
        </p:nvSpPr>
        <p:spPr>
          <a:xfrm>
            <a:off x="5000230" y="3078876"/>
            <a:ext cx="36786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Besoins et interdépendances </a:t>
            </a:r>
            <a:endParaRPr sz="14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9" name="Google Shape;439;g25be3e8fe75_0_1"/>
          <p:cNvSpPr txBox="1"/>
          <p:nvPr/>
        </p:nvSpPr>
        <p:spPr>
          <a:xfrm>
            <a:off x="5000225" y="3308625"/>
            <a:ext cx="40209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 outil d’identification des interdépendances et des besoins minimaux en matière de compétences clés, de matériels, de logiciels et de fournisseurs. 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g25be3e8fe75_0_1"/>
          <p:cNvSpPr txBox="1"/>
          <p:nvPr/>
        </p:nvSpPr>
        <p:spPr>
          <a:xfrm>
            <a:off x="5000230" y="2059600"/>
            <a:ext cx="36786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Criticité</a:t>
            </a:r>
            <a:endParaRPr sz="12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1" name="Google Shape;441;g25be3e8fe75_0_1"/>
          <p:cNvSpPr txBox="1"/>
          <p:nvPr/>
        </p:nvSpPr>
        <p:spPr>
          <a:xfrm>
            <a:off x="5000225" y="2289350"/>
            <a:ext cx="41439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outil de mesure de la criticité des activités en cas d’événement perturbateur sur la base d’indicateurs dont émerge la durée maximale d’interruption admissible 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g25be3e8fe75_0_1"/>
          <p:cNvSpPr txBox="1"/>
          <p:nvPr/>
        </p:nvSpPr>
        <p:spPr>
          <a:xfrm>
            <a:off x="5000230" y="4024028"/>
            <a:ext cx="3678600" cy="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Priorisation </a:t>
            </a:r>
            <a:endParaRPr sz="1600" b="1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3" name="Google Shape;443;g25be3e8fe75_0_1"/>
          <p:cNvSpPr txBox="1"/>
          <p:nvPr/>
        </p:nvSpPr>
        <p:spPr>
          <a:xfrm>
            <a:off x="5000225" y="4253775"/>
            <a:ext cx="40209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outil d’aide à la priorisation grâce aux objectifs de continuité d’activité prédéfinis en amont qui affinent le périmètre aux activités prioritaires pour la recherche de solutions de continuité d’activité</a:t>
            </a:r>
            <a:endParaRPr sz="1200" b="0" i="0" u="none" strike="noStrike" cap="non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444" name="Google Shape;444;g25be3e8fe75_0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8825" y="1040325"/>
            <a:ext cx="641450" cy="64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g25be3e8fe75_0_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8824" y="2111987"/>
            <a:ext cx="641450" cy="64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g25be3e8fe75_0_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88825" y="3142149"/>
            <a:ext cx="641450" cy="64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g25be3e8fe75_0_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85550" y="4092950"/>
            <a:ext cx="448000" cy="4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259c8bb200e_0_955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Outils d’aide à la priorisation des activités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5" name="Google Shape;455;g259c8bb200e_0_955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  <p:grpSp>
        <p:nvGrpSpPr>
          <p:cNvPr id="456" name="Google Shape;456;g259c8bb200e_0_955"/>
          <p:cNvGrpSpPr/>
          <p:nvPr/>
        </p:nvGrpSpPr>
        <p:grpSpPr>
          <a:xfrm rot="-4444834">
            <a:off x="7012181" y="757469"/>
            <a:ext cx="4436217" cy="4529542"/>
            <a:chOff x="2307271" y="2571751"/>
            <a:chExt cx="4435979" cy="4529299"/>
          </a:xfrm>
        </p:grpSpPr>
        <p:sp>
          <p:nvSpPr>
            <p:cNvPr id="457" name="Google Shape;457;g259c8bb200e_0_955"/>
            <p:cNvSpPr/>
            <p:nvPr/>
          </p:nvSpPr>
          <p:spPr>
            <a:xfrm>
              <a:off x="2400750" y="2758550"/>
              <a:ext cx="4342500" cy="4342500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58" name="Google Shape;458;g259c8bb200e_0_955"/>
            <p:cNvGrpSpPr/>
            <p:nvPr/>
          </p:nvGrpSpPr>
          <p:grpSpPr>
            <a:xfrm>
              <a:off x="2307271" y="2571751"/>
              <a:ext cx="4001618" cy="2164744"/>
              <a:chOff x="712664" y="3693287"/>
              <a:chExt cx="1290511" cy="698124"/>
            </a:xfrm>
          </p:grpSpPr>
          <p:grpSp>
            <p:nvGrpSpPr>
              <p:cNvPr id="459" name="Google Shape;459;g259c8bb200e_0_955"/>
              <p:cNvGrpSpPr/>
              <p:nvPr/>
            </p:nvGrpSpPr>
            <p:grpSpPr>
              <a:xfrm>
                <a:off x="712664" y="3693287"/>
                <a:ext cx="1119187" cy="698124"/>
                <a:chOff x="712664" y="3693025"/>
                <a:chExt cx="1119187" cy="698124"/>
              </a:xfrm>
            </p:grpSpPr>
            <p:sp>
              <p:nvSpPr>
                <p:cNvPr id="460" name="Google Shape;460;g259c8bb200e_0_955"/>
                <p:cNvSpPr/>
                <p:nvPr/>
              </p:nvSpPr>
              <p:spPr>
                <a:xfrm>
                  <a:off x="1443914" y="3693025"/>
                  <a:ext cx="387937" cy="25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43" h="49836" extrusionOk="0">
                      <a:moveTo>
                        <a:pt x="0" y="0"/>
                      </a:moveTo>
                      <a:lnTo>
                        <a:pt x="0" y="33518"/>
                      </a:lnTo>
                      <a:cubicBezTo>
                        <a:pt x="20987" y="33552"/>
                        <a:pt x="40615" y="39518"/>
                        <a:pt x="57270" y="49835"/>
                      </a:cubicBezTo>
                      <a:lnTo>
                        <a:pt x="75843" y="21828"/>
                      </a:lnTo>
                      <a:cubicBezTo>
                        <a:pt x="53339" y="7641"/>
                        <a:pt x="27256" y="28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61" name="Google Shape;461;g259c8bb200e_0_955"/>
                <p:cNvSpPr/>
                <p:nvPr/>
              </p:nvSpPr>
              <p:spPr>
                <a:xfrm>
                  <a:off x="1054844" y="3693025"/>
                  <a:ext cx="389072" cy="254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65" h="49767" extrusionOk="0">
                      <a:moveTo>
                        <a:pt x="75892" y="0"/>
                      </a:moveTo>
                      <a:cubicBezTo>
                        <a:pt x="48629" y="0"/>
                        <a:pt x="22525" y="7579"/>
                        <a:pt x="1" y="21745"/>
                      </a:cubicBezTo>
                      <a:lnTo>
                        <a:pt x="18574" y="49766"/>
                      </a:lnTo>
                      <a:cubicBezTo>
                        <a:pt x="35250" y="39463"/>
                        <a:pt x="54898" y="33518"/>
                        <a:pt x="75892" y="33518"/>
                      </a:cubicBezTo>
                      <a:lnTo>
                        <a:pt x="76064" y="33518"/>
                      </a:lnTo>
                      <a:lnTo>
                        <a:pt x="76064" y="0"/>
                      </a:lnTo>
                      <a:close/>
                    </a:path>
                  </a:pathLst>
                </a:custGeom>
                <a:solidFill>
                  <a:srgbClr val="F7EDF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62" name="Google Shape;462;g259c8bb200e_0_955"/>
                <p:cNvSpPr/>
                <p:nvPr/>
              </p:nvSpPr>
              <p:spPr>
                <a:xfrm>
                  <a:off x="788438" y="3804252"/>
                  <a:ext cx="361411" cy="363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57" h="71126" extrusionOk="0">
                      <a:moveTo>
                        <a:pt x="52084" y="0"/>
                      </a:moveTo>
                      <a:cubicBezTo>
                        <a:pt x="42959" y="5745"/>
                        <a:pt x="34518" y="12490"/>
                        <a:pt x="26904" y="20124"/>
                      </a:cubicBezTo>
                      <a:cubicBezTo>
                        <a:pt x="15828" y="31194"/>
                        <a:pt x="6800" y="43759"/>
                        <a:pt x="0" y="57373"/>
                      </a:cubicBezTo>
                      <a:lnTo>
                        <a:pt x="30704" y="71125"/>
                      </a:lnTo>
                      <a:cubicBezTo>
                        <a:pt x="39870" y="53401"/>
                        <a:pt x="53677" y="38504"/>
                        <a:pt x="70657" y="28021"/>
                      </a:cubicBezTo>
                      <a:lnTo>
                        <a:pt x="52084" y="0"/>
                      </a:lnTo>
                      <a:close/>
                    </a:path>
                  </a:pathLst>
                </a:custGeom>
                <a:solidFill>
                  <a:srgbClr val="FCE6F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63" name="Google Shape;463;g259c8bb200e_0_955"/>
                <p:cNvSpPr/>
                <p:nvPr/>
              </p:nvSpPr>
              <p:spPr>
                <a:xfrm>
                  <a:off x="712664" y="4097717"/>
                  <a:ext cx="232830" cy="293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19" h="57367" extrusionOk="0">
                      <a:moveTo>
                        <a:pt x="14814" y="0"/>
                      </a:moveTo>
                      <a:cubicBezTo>
                        <a:pt x="5966" y="17697"/>
                        <a:pt x="890" y="37152"/>
                        <a:pt x="0" y="57366"/>
                      </a:cubicBezTo>
                      <a:lnTo>
                        <a:pt x="33566" y="57366"/>
                      </a:lnTo>
                      <a:cubicBezTo>
                        <a:pt x="34442" y="42152"/>
                        <a:pt x="38511" y="27283"/>
                        <a:pt x="45518" y="13745"/>
                      </a:cubicBezTo>
                      <a:lnTo>
                        <a:pt x="14814" y="0"/>
                      </a:lnTo>
                      <a:close/>
                    </a:path>
                  </a:pathLst>
                </a:custGeom>
                <a:solidFill>
                  <a:srgbClr val="006A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highlight>
                      <a:srgbClr val="006AB2"/>
                    </a:highlight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464" name="Google Shape;464;g259c8bb200e_0_955"/>
              <p:cNvGrpSpPr/>
              <p:nvPr/>
            </p:nvGrpSpPr>
            <p:grpSpPr>
              <a:xfrm>
                <a:off x="884610" y="3864082"/>
                <a:ext cx="1118565" cy="527275"/>
                <a:chOff x="890961" y="3865463"/>
                <a:chExt cx="1115220" cy="525698"/>
              </a:xfrm>
            </p:grpSpPr>
            <p:sp>
              <p:nvSpPr>
                <p:cNvPr id="465" name="Google Shape;465;g259c8bb200e_0_955"/>
                <p:cNvSpPr/>
                <p:nvPr/>
              </p:nvSpPr>
              <p:spPr>
                <a:xfrm>
                  <a:off x="890961" y="4013171"/>
                  <a:ext cx="362006" cy="3779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912" h="74043" extrusionOk="0">
                      <a:moveTo>
                        <a:pt x="35180" y="0"/>
                      </a:moveTo>
                      <a:cubicBezTo>
                        <a:pt x="14925" y="18642"/>
                        <a:pt x="1697" y="44814"/>
                        <a:pt x="0" y="74042"/>
                      </a:cubicBezTo>
                      <a:lnTo>
                        <a:pt x="55077" y="74042"/>
                      </a:lnTo>
                      <a:cubicBezTo>
                        <a:pt x="55077" y="59084"/>
                        <a:pt x="61118" y="45545"/>
                        <a:pt x="70912" y="35725"/>
                      </a:cubicBezTo>
                      <a:lnTo>
                        <a:pt x="35180" y="0"/>
                      </a:lnTo>
                      <a:close/>
                    </a:path>
                  </a:pathLst>
                </a:custGeom>
                <a:solidFill>
                  <a:srgbClr val="F4F3F0"/>
                </a:solidFill>
                <a:ln w="9525" cap="flat" cmpd="sng">
                  <a:solidFill>
                    <a:srgbClr val="F4F3F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66" name="Google Shape;466;g259c8bb200e_0_955"/>
                <p:cNvSpPr/>
                <p:nvPr/>
              </p:nvSpPr>
              <p:spPr>
                <a:xfrm>
                  <a:off x="1645508" y="4013554"/>
                  <a:ext cx="360673" cy="377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51" h="73968" extrusionOk="0">
                      <a:moveTo>
                        <a:pt x="35567" y="1"/>
                      </a:moveTo>
                      <a:lnTo>
                        <a:pt x="1" y="35560"/>
                      </a:lnTo>
                      <a:cubicBezTo>
                        <a:pt x="9836" y="45388"/>
                        <a:pt x="15912" y="58967"/>
                        <a:pt x="15912" y="73967"/>
                      </a:cubicBezTo>
                      <a:lnTo>
                        <a:pt x="70650" y="73967"/>
                      </a:lnTo>
                      <a:cubicBezTo>
                        <a:pt x="68954" y="44795"/>
                        <a:pt x="55767" y="18643"/>
                        <a:pt x="35567" y="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67" name="Google Shape;467;g259c8bb200e_0_955"/>
                <p:cNvSpPr/>
                <p:nvPr/>
              </p:nvSpPr>
              <p:spPr>
                <a:xfrm>
                  <a:off x="1070568" y="3865463"/>
                  <a:ext cx="756474" cy="3300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183" h="64657" extrusionOk="0">
                      <a:moveTo>
                        <a:pt x="74043" y="1"/>
                      </a:moveTo>
                      <a:cubicBezTo>
                        <a:pt x="45518" y="1"/>
                        <a:pt x="19504" y="10966"/>
                        <a:pt x="0" y="28932"/>
                      </a:cubicBezTo>
                      <a:lnTo>
                        <a:pt x="35732" y="64657"/>
                      </a:lnTo>
                      <a:cubicBezTo>
                        <a:pt x="45553" y="54774"/>
                        <a:pt x="59167" y="48663"/>
                        <a:pt x="74208" y="48663"/>
                      </a:cubicBezTo>
                      <a:cubicBezTo>
                        <a:pt x="89215" y="48663"/>
                        <a:pt x="102788" y="54739"/>
                        <a:pt x="112623" y="64567"/>
                      </a:cubicBezTo>
                      <a:lnTo>
                        <a:pt x="148182" y="29008"/>
                      </a:lnTo>
                      <a:cubicBezTo>
                        <a:pt x="128671" y="11008"/>
                        <a:pt x="102623" y="1"/>
                        <a:pt x="7404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468" name="Google Shape;468;g259c8bb200e_0_955"/>
            <p:cNvSpPr/>
            <p:nvPr/>
          </p:nvSpPr>
          <p:spPr>
            <a:xfrm rot="-955104">
              <a:off x="3216138" y="3380763"/>
              <a:ext cx="2711580" cy="2711580"/>
            </a:xfrm>
            <a:prstGeom prst="arc">
              <a:avLst>
                <a:gd name="adj1" fmla="val 10783604"/>
                <a:gd name="adj2" fmla="val 0"/>
              </a:avLst>
            </a:prstGeom>
            <a:solidFill>
              <a:schemeClr val="lt1"/>
            </a:solidFill>
            <a:ln w="19050" cap="flat" cmpd="sng">
              <a:solidFill>
                <a:srgbClr val="A5A5A5"/>
              </a:solidFill>
              <a:prstDash val="dash"/>
              <a:round/>
              <a:headEnd type="none" w="sm" len="sm"/>
              <a:tailEnd type="stealth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9" name="Google Shape;469;g259c8bb200e_0_955"/>
          <p:cNvSpPr/>
          <p:nvPr/>
        </p:nvSpPr>
        <p:spPr>
          <a:xfrm rot="2890917">
            <a:off x="7936823" y="805289"/>
            <a:ext cx="721936" cy="909847"/>
          </a:xfrm>
          <a:custGeom>
            <a:avLst/>
            <a:gdLst/>
            <a:ahLst/>
            <a:cxnLst/>
            <a:rect l="l" t="t" r="r" b="b"/>
            <a:pathLst>
              <a:path w="45519" h="57367" extrusionOk="0">
                <a:moveTo>
                  <a:pt x="14814" y="0"/>
                </a:moveTo>
                <a:cubicBezTo>
                  <a:pt x="5966" y="17697"/>
                  <a:pt x="890" y="37152"/>
                  <a:pt x="0" y="57366"/>
                </a:cubicBezTo>
                <a:lnTo>
                  <a:pt x="33566" y="57366"/>
                </a:lnTo>
                <a:cubicBezTo>
                  <a:pt x="34442" y="42152"/>
                  <a:pt x="38511" y="27283"/>
                  <a:pt x="45518" y="13745"/>
                </a:cubicBezTo>
                <a:lnTo>
                  <a:pt x="1481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006AB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g259c8bb200e_0_955"/>
          <p:cNvSpPr txBox="1"/>
          <p:nvPr/>
        </p:nvSpPr>
        <p:spPr>
          <a:xfrm>
            <a:off x="7939547" y="4508002"/>
            <a:ext cx="524700" cy="3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1h</a:t>
            </a:r>
            <a:endParaRPr sz="15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1" name="Google Shape;471;g259c8bb200e_0_955"/>
          <p:cNvSpPr txBox="1"/>
          <p:nvPr/>
        </p:nvSpPr>
        <p:spPr>
          <a:xfrm>
            <a:off x="7253747" y="3822202"/>
            <a:ext cx="524700" cy="3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3h</a:t>
            </a:r>
            <a:endParaRPr sz="15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2" name="Google Shape;472;g259c8bb200e_0_955"/>
          <p:cNvSpPr txBox="1"/>
          <p:nvPr/>
        </p:nvSpPr>
        <p:spPr>
          <a:xfrm>
            <a:off x="6955522" y="2798627"/>
            <a:ext cx="572700" cy="3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>
                <a:latin typeface="Open Sans"/>
                <a:ea typeface="Open Sans"/>
                <a:cs typeface="Open Sans"/>
                <a:sym typeface="Open Sans"/>
              </a:rPr>
              <a:t>24h</a:t>
            </a:r>
            <a:endParaRPr sz="15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3" name="Google Shape;473;g259c8bb200e_0_955"/>
          <p:cNvSpPr txBox="1"/>
          <p:nvPr/>
        </p:nvSpPr>
        <p:spPr>
          <a:xfrm>
            <a:off x="7229747" y="1674852"/>
            <a:ext cx="572700" cy="3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3j</a:t>
            </a:r>
            <a:endParaRPr sz="15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4" name="Google Shape;474;g259c8bb200e_0_955"/>
          <p:cNvSpPr txBox="1"/>
          <p:nvPr/>
        </p:nvSpPr>
        <p:spPr>
          <a:xfrm>
            <a:off x="7839351" y="1007175"/>
            <a:ext cx="831300" cy="3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>
                <a:latin typeface="Open Sans"/>
                <a:ea typeface="Open Sans"/>
                <a:cs typeface="Open Sans"/>
                <a:sym typeface="Open Sans"/>
              </a:rPr>
              <a:t>2</a:t>
            </a:r>
            <a:r>
              <a:rPr lang="fr-FR" sz="15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"/>
                  </a:ext>
                </a:extLst>
              </a:rPr>
              <a:t>s</a:t>
            </a:r>
            <a:r>
              <a:rPr lang="fr-FR" sz="15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em</a:t>
            </a:r>
            <a:endParaRPr sz="15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5" name="Google Shape;475;g259c8bb200e_0_955"/>
          <p:cNvSpPr txBox="1"/>
          <p:nvPr/>
        </p:nvSpPr>
        <p:spPr>
          <a:xfrm>
            <a:off x="720600" y="1436525"/>
            <a:ext cx="3130800" cy="3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highlight>
                  <a:srgbClr val="B71251"/>
                </a:highlight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"/>
                  </a:ext>
                </a:extLst>
              </a:rPr>
              <a:t>Echelle de mesure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6" name="Google Shape;476;g259c8bb200e_0_955"/>
          <p:cNvSpPr txBox="1"/>
          <p:nvPr/>
        </p:nvSpPr>
        <p:spPr>
          <a:xfrm>
            <a:off x="753050" y="1861275"/>
            <a:ext cx="455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Indicateur de temps permettant d’appréhender l’évolution de la gravité.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Identique </a:t>
            </a: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pour toutes les activités.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Dans le cas d’un établissement de santé, </a:t>
            </a:r>
            <a:r>
              <a:rPr lang="fr-FR" sz="13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les premières 24h sont cruciales</a:t>
            </a: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pour la </a:t>
            </a: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"/>
                  </a:ext>
                </a:extLst>
              </a:rPr>
              <a:t>continuité </a:t>
            </a: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et la sécurité des </a:t>
            </a: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"/>
                  </a:ext>
                </a:extLst>
              </a:rPr>
              <a:t>soins </a:t>
            </a: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mais il faut également considérer la possibilité que </a:t>
            </a:r>
            <a:r>
              <a:rPr lang="fr-FR" sz="13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l’interruption s’établisse dans la durée</a:t>
            </a: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particulièrement dans le cas d’une indisponibilité des infrastructures ou de l’informatique.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242bd768eb2_1_495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Typologie d’impacts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83" name="Google Shape;483;g242bd768eb2_1_495"/>
          <p:cNvSpPr/>
          <p:nvPr/>
        </p:nvSpPr>
        <p:spPr>
          <a:xfrm>
            <a:off x="3901050" y="2257600"/>
            <a:ext cx="1341900" cy="1257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Impacts</a:t>
            </a:r>
            <a:endParaRPr sz="15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84" name="Google Shape;484;g242bd768eb2_1_495"/>
          <p:cNvSpPr/>
          <p:nvPr/>
        </p:nvSpPr>
        <p:spPr>
          <a:xfrm>
            <a:off x="547500" y="1406225"/>
            <a:ext cx="2390400" cy="7308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CE6F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g242bd768eb2_1_495"/>
          <p:cNvSpPr txBox="1"/>
          <p:nvPr/>
        </p:nvSpPr>
        <p:spPr>
          <a:xfrm>
            <a:off x="594700" y="1406225"/>
            <a:ext cx="2166900" cy="4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Humain</a:t>
            </a:r>
            <a:endParaRPr sz="13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relatif à la sécurité et la santé du personnel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86" name="Google Shape;486;g242bd768eb2_1_4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69350" y="1616625"/>
            <a:ext cx="340750" cy="340750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Google Shape;487;g242bd768eb2_1_495"/>
          <p:cNvSpPr/>
          <p:nvPr/>
        </p:nvSpPr>
        <p:spPr>
          <a:xfrm>
            <a:off x="547500" y="3192425"/>
            <a:ext cx="2390400" cy="730800"/>
          </a:xfrm>
          <a:prstGeom prst="roundRect">
            <a:avLst>
              <a:gd name="adj" fmla="val 16667"/>
            </a:avLst>
          </a:pr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CE6F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g242bd768eb2_1_495"/>
          <p:cNvSpPr txBox="1"/>
          <p:nvPr/>
        </p:nvSpPr>
        <p:spPr>
          <a:xfrm>
            <a:off x="594700" y="3192425"/>
            <a:ext cx="1649400" cy="4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Patient</a:t>
            </a:r>
            <a:endParaRPr sz="13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relatif à la perte de </a:t>
            </a: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"/>
                  </a:ext>
                </a:extLst>
              </a:rPr>
              <a:t>chance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89" name="Google Shape;489;g242bd768eb2_1_4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69350" y="3387440"/>
            <a:ext cx="340750" cy="340773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g242bd768eb2_1_495"/>
          <p:cNvSpPr/>
          <p:nvPr/>
        </p:nvSpPr>
        <p:spPr>
          <a:xfrm>
            <a:off x="3124950" y="4374850"/>
            <a:ext cx="2894100" cy="7308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CE6F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g242bd768eb2_1_495"/>
          <p:cNvSpPr txBox="1"/>
          <p:nvPr/>
        </p:nvSpPr>
        <p:spPr>
          <a:xfrm>
            <a:off x="3210578" y="4370575"/>
            <a:ext cx="2472300" cy="4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Opérationnel</a:t>
            </a:r>
            <a:endParaRPr sz="13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relatif à la désorganisation et l’accumulation de retard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92" name="Google Shape;492;g242bd768eb2_1_49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24888" y="4567774"/>
            <a:ext cx="340750" cy="340750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g242bd768eb2_1_495"/>
          <p:cNvSpPr/>
          <p:nvPr/>
        </p:nvSpPr>
        <p:spPr>
          <a:xfrm>
            <a:off x="6206100" y="1406225"/>
            <a:ext cx="2390400" cy="8790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CE6F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g242bd768eb2_1_495"/>
          <p:cNvSpPr txBox="1"/>
          <p:nvPr/>
        </p:nvSpPr>
        <p:spPr>
          <a:xfrm>
            <a:off x="6253300" y="1406225"/>
            <a:ext cx="1935900" cy="4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Juridique</a:t>
            </a:r>
            <a:endParaRPr sz="13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relatif à la situation passible d’une sanction pénale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95" name="Google Shape;495;g242bd768eb2_1_49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46300" y="1675350"/>
            <a:ext cx="340750" cy="340750"/>
          </a:xfrm>
          <a:prstGeom prst="rect">
            <a:avLst/>
          </a:prstGeom>
          <a:noFill/>
          <a:ln>
            <a:noFill/>
          </a:ln>
        </p:spPr>
      </p:pic>
      <p:sp>
        <p:nvSpPr>
          <p:cNvPr id="496" name="Google Shape;496;g242bd768eb2_1_495"/>
          <p:cNvSpPr/>
          <p:nvPr/>
        </p:nvSpPr>
        <p:spPr>
          <a:xfrm>
            <a:off x="6206100" y="3192413"/>
            <a:ext cx="2390400" cy="730800"/>
          </a:xfrm>
          <a:prstGeom prst="roundRect">
            <a:avLst>
              <a:gd name="adj" fmla="val 16667"/>
            </a:avLst>
          </a:pr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CE6F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g242bd768eb2_1_495"/>
          <p:cNvSpPr txBox="1"/>
          <p:nvPr/>
        </p:nvSpPr>
        <p:spPr>
          <a:xfrm>
            <a:off x="6253300" y="3192413"/>
            <a:ext cx="1935900" cy="4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Médiatique</a:t>
            </a:r>
            <a:endParaRPr sz="13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relatif à une médiatisation nationale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98" name="Google Shape;498;g242bd768eb2_1_49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46300" y="3463650"/>
            <a:ext cx="340750" cy="340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9" name="Google Shape;499;g242bd768eb2_1_495"/>
          <p:cNvCxnSpPr>
            <a:stCxn id="483" idx="1"/>
            <a:endCxn id="484" idx="3"/>
          </p:cNvCxnSpPr>
          <p:nvPr/>
        </p:nvCxnSpPr>
        <p:spPr>
          <a:xfrm rot="10800000">
            <a:off x="2937767" y="1771483"/>
            <a:ext cx="1159800" cy="670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oval" w="med" len="med"/>
          </a:ln>
        </p:spPr>
      </p:cxnSp>
      <p:cxnSp>
        <p:nvCxnSpPr>
          <p:cNvPr id="500" name="Google Shape;500;g242bd768eb2_1_495"/>
          <p:cNvCxnSpPr>
            <a:stCxn id="483" idx="7"/>
            <a:endCxn id="493" idx="1"/>
          </p:cNvCxnSpPr>
          <p:nvPr/>
        </p:nvCxnSpPr>
        <p:spPr>
          <a:xfrm rot="10800000" flipH="1">
            <a:off x="5046433" y="1845583"/>
            <a:ext cx="1159800" cy="596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oval" w="med" len="med"/>
          </a:ln>
        </p:spPr>
      </p:cxnSp>
      <p:cxnSp>
        <p:nvCxnSpPr>
          <p:cNvPr id="501" name="Google Shape;501;g242bd768eb2_1_495"/>
          <p:cNvCxnSpPr>
            <a:stCxn id="483" idx="3"/>
            <a:endCxn id="487" idx="3"/>
          </p:cNvCxnSpPr>
          <p:nvPr/>
        </p:nvCxnSpPr>
        <p:spPr>
          <a:xfrm flipH="1">
            <a:off x="2937767" y="3330517"/>
            <a:ext cx="1159800" cy="22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oval" w="med" len="med"/>
          </a:ln>
        </p:spPr>
      </p:cxnSp>
      <p:cxnSp>
        <p:nvCxnSpPr>
          <p:cNvPr id="502" name="Google Shape;502;g242bd768eb2_1_495"/>
          <p:cNvCxnSpPr>
            <a:stCxn id="483" idx="5"/>
            <a:endCxn id="496" idx="1"/>
          </p:cNvCxnSpPr>
          <p:nvPr/>
        </p:nvCxnSpPr>
        <p:spPr>
          <a:xfrm>
            <a:off x="5046433" y="3330517"/>
            <a:ext cx="1159800" cy="22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oval" w="med" len="med"/>
          </a:ln>
        </p:spPr>
      </p:cxnSp>
      <p:cxnSp>
        <p:nvCxnSpPr>
          <p:cNvPr id="503" name="Google Shape;503;g242bd768eb2_1_495"/>
          <p:cNvCxnSpPr>
            <a:stCxn id="483" idx="4"/>
          </p:cNvCxnSpPr>
          <p:nvPr/>
        </p:nvCxnSpPr>
        <p:spPr>
          <a:xfrm flipH="1">
            <a:off x="4569300" y="3514600"/>
            <a:ext cx="2700" cy="834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oval" w="med" len="med"/>
          </a:ln>
        </p:spPr>
      </p:cxnSp>
      <p:sp>
        <p:nvSpPr>
          <p:cNvPr id="504" name="Google Shape;504;g242bd768eb2_1_495"/>
          <p:cNvSpPr/>
          <p:nvPr/>
        </p:nvSpPr>
        <p:spPr>
          <a:xfrm>
            <a:off x="3124950" y="793450"/>
            <a:ext cx="2894100" cy="540000"/>
          </a:xfrm>
          <a:prstGeom prst="roundRect">
            <a:avLst>
              <a:gd name="adj" fmla="val 16667"/>
            </a:avLst>
          </a:pr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CE6F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g242bd768eb2_1_495"/>
          <p:cNvSpPr txBox="1"/>
          <p:nvPr/>
        </p:nvSpPr>
        <p:spPr>
          <a:xfrm>
            <a:off x="3210578" y="789175"/>
            <a:ext cx="2472300" cy="4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Financier </a:t>
            </a:r>
            <a:endParaRPr sz="13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relatif aux pertes financières 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506" name="Google Shape;506;g242bd768eb2_1_495"/>
          <p:cNvCxnSpPr/>
          <p:nvPr/>
        </p:nvCxnSpPr>
        <p:spPr>
          <a:xfrm rot="10800000">
            <a:off x="4569300" y="1457200"/>
            <a:ext cx="5400" cy="834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oval" w="med" len="med"/>
          </a:ln>
        </p:spPr>
      </p:cxnSp>
      <p:pic>
        <p:nvPicPr>
          <p:cNvPr id="507" name="Google Shape;507;g242bd768eb2_1_49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33175" y="854000"/>
            <a:ext cx="340750" cy="34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242bd768eb2_1_637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Conduite opérationnelle du projet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14" name="Google Shape;514;g242bd768eb2_1_637"/>
          <p:cNvSpPr/>
          <p:nvPr/>
        </p:nvSpPr>
        <p:spPr>
          <a:xfrm>
            <a:off x="5127249" y="2665737"/>
            <a:ext cx="1160543" cy="384212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EF86B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515" name="Google Shape;515;g242bd768eb2_1_637"/>
          <p:cNvGrpSpPr/>
          <p:nvPr/>
        </p:nvGrpSpPr>
        <p:grpSpPr>
          <a:xfrm>
            <a:off x="5710496" y="1830320"/>
            <a:ext cx="23711" cy="608648"/>
            <a:chOff x="7100970" y="1523888"/>
            <a:chExt cx="22690" cy="608648"/>
          </a:xfrm>
        </p:grpSpPr>
        <p:sp>
          <p:nvSpPr>
            <p:cNvPr id="516" name="Google Shape;516;g242bd768eb2_1_637"/>
            <p:cNvSpPr/>
            <p:nvPr/>
          </p:nvSpPr>
          <p:spPr>
            <a:xfrm>
              <a:off x="7100970" y="1523888"/>
              <a:ext cx="22690" cy="59368"/>
            </a:xfrm>
            <a:custGeom>
              <a:avLst/>
              <a:gdLst/>
              <a:ahLst/>
              <a:cxnLst/>
              <a:rect l="l" t="t" r="r" b="b"/>
              <a:pathLst>
                <a:path w="751" h="1965" extrusionOk="0">
                  <a:moveTo>
                    <a:pt x="60" y="0"/>
                  </a:moveTo>
                  <a:lnTo>
                    <a:pt x="0" y="60"/>
                  </a:lnTo>
                  <a:lnTo>
                    <a:pt x="0" y="572"/>
                  </a:lnTo>
                  <a:lnTo>
                    <a:pt x="0" y="1096"/>
                  </a:lnTo>
                  <a:lnTo>
                    <a:pt x="0" y="1608"/>
                  </a:lnTo>
                  <a:lnTo>
                    <a:pt x="0" y="1941"/>
                  </a:lnTo>
                  <a:lnTo>
                    <a:pt x="96" y="1941"/>
                  </a:lnTo>
                  <a:lnTo>
                    <a:pt x="131" y="1846"/>
                  </a:lnTo>
                  <a:lnTo>
                    <a:pt x="107" y="1941"/>
                  </a:lnTo>
                  <a:lnTo>
                    <a:pt x="238" y="1941"/>
                  </a:lnTo>
                  <a:cubicBezTo>
                    <a:pt x="286" y="1953"/>
                    <a:pt x="334" y="1965"/>
                    <a:pt x="381" y="1965"/>
                  </a:cubicBezTo>
                  <a:cubicBezTo>
                    <a:pt x="429" y="1965"/>
                    <a:pt x="477" y="1953"/>
                    <a:pt x="524" y="1941"/>
                  </a:cubicBezTo>
                  <a:lnTo>
                    <a:pt x="750" y="1941"/>
                  </a:lnTo>
                  <a:lnTo>
                    <a:pt x="750" y="1572"/>
                  </a:lnTo>
                  <a:lnTo>
                    <a:pt x="750" y="1048"/>
                  </a:lnTo>
                  <a:lnTo>
                    <a:pt x="750" y="536"/>
                  </a:lnTo>
                  <a:lnTo>
                    <a:pt x="750" y="12"/>
                  </a:lnTo>
                  <a:lnTo>
                    <a:pt x="727" y="0"/>
                  </a:lnTo>
                  <a:lnTo>
                    <a:pt x="667" y="191"/>
                  </a:lnTo>
                  <a:cubicBezTo>
                    <a:pt x="667" y="179"/>
                    <a:pt x="655" y="167"/>
                    <a:pt x="655" y="167"/>
                  </a:cubicBezTo>
                  <a:lnTo>
                    <a:pt x="703" y="0"/>
                  </a:ln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g242bd768eb2_1_637"/>
            <p:cNvSpPr/>
            <p:nvPr/>
          </p:nvSpPr>
          <p:spPr>
            <a:xfrm>
              <a:off x="7102390" y="1602650"/>
              <a:ext cx="393" cy="1118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1" y="1"/>
                  </a:moveTo>
                  <a:lnTo>
                    <a:pt x="1" y="37"/>
                  </a:lnTo>
                  <a:lnTo>
                    <a:pt x="13" y="1"/>
                  </a:ln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g242bd768eb2_1_637"/>
            <p:cNvSpPr/>
            <p:nvPr/>
          </p:nvSpPr>
          <p:spPr>
            <a:xfrm>
              <a:off x="7100970" y="1602650"/>
              <a:ext cx="22327" cy="60848"/>
            </a:xfrm>
            <a:custGeom>
              <a:avLst/>
              <a:gdLst/>
              <a:ahLst/>
              <a:cxnLst/>
              <a:rect l="l" t="t" r="r" b="b"/>
              <a:pathLst>
                <a:path w="739" h="2014" extrusionOk="0">
                  <a:moveTo>
                    <a:pt x="381" y="1"/>
                  </a:moveTo>
                  <a:cubicBezTo>
                    <a:pt x="298" y="1"/>
                    <a:pt x="238" y="25"/>
                    <a:pt x="179" y="72"/>
                  </a:cubicBezTo>
                  <a:lnTo>
                    <a:pt x="60" y="72"/>
                  </a:lnTo>
                  <a:lnTo>
                    <a:pt x="0" y="37"/>
                  </a:lnTo>
                  <a:lnTo>
                    <a:pt x="0" y="561"/>
                  </a:lnTo>
                  <a:lnTo>
                    <a:pt x="0" y="1072"/>
                  </a:lnTo>
                  <a:lnTo>
                    <a:pt x="0" y="1596"/>
                  </a:lnTo>
                  <a:lnTo>
                    <a:pt x="0" y="2013"/>
                  </a:lnTo>
                  <a:lnTo>
                    <a:pt x="738" y="2013"/>
                  </a:lnTo>
                  <a:lnTo>
                    <a:pt x="738" y="1549"/>
                  </a:lnTo>
                  <a:lnTo>
                    <a:pt x="738" y="1025"/>
                  </a:lnTo>
                  <a:lnTo>
                    <a:pt x="738" y="513"/>
                  </a:lnTo>
                  <a:lnTo>
                    <a:pt x="738" y="72"/>
                  </a:lnTo>
                  <a:lnTo>
                    <a:pt x="572" y="72"/>
                  </a:lnTo>
                  <a:cubicBezTo>
                    <a:pt x="524" y="25"/>
                    <a:pt x="453" y="1"/>
                    <a:pt x="381" y="1"/>
                  </a:cubicBez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g242bd768eb2_1_637"/>
            <p:cNvSpPr/>
            <p:nvPr/>
          </p:nvSpPr>
          <p:spPr>
            <a:xfrm>
              <a:off x="7100970" y="1681079"/>
              <a:ext cx="22327" cy="59035"/>
            </a:xfrm>
            <a:custGeom>
              <a:avLst/>
              <a:gdLst/>
              <a:ahLst/>
              <a:cxnLst/>
              <a:rect l="l" t="t" r="r" b="b"/>
              <a:pathLst>
                <a:path w="739" h="1954" extrusionOk="0">
                  <a:moveTo>
                    <a:pt x="381" y="0"/>
                  </a:moveTo>
                  <a:cubicBezTo>
                    <a:pt x="369" y="0"/>
                    <a:pt x="369" y="0"/>
                    <a:pt x="357" y="12"/>
                  </a:cubicBezTo>
                  <a:lnTo>
                    <a:pt x="0" y="12"/>
                  </a:lnTo>
                  <a:lnTo>
                    <a:pt x="0" y="36"/>
                  </a:lnTo>
                  <a:lnTo>
                    <a:pt x="0" y="548"/>
                  </a:lnTo>
                  <a:lnTo>
                    <a:pt x="0" y="1072"/>
                  </a:lnTo>
                  <a:lnTo>
                    <a:pt x="0" y="1584"/>
                  </a:lnTo>
                  <a:lnTo>
                    <a:pt x="0" y="1941"/>
                  </a:lnTo>
                  <a:lnTo>
                    <a:pt x="274" y="1941"/>
                  </a:lnTo>
                  <a:cubicBezTo>
                    <a:pt x="310" y="1953"/>
                    <a:pt x="346" y="1953"/>
                    <a:pt x="381" y="1953"/>
                  </a:cubicBezTo>
                  <a:cubicBezTo>
                    <a:pt x="417" y="1953"/>
                    <a:pt x="453" y="1953"/>
                    <a:pt x="477" y="1941"/>
                  </a:cubicBezTo>
                  <a:lnTo>
                    <a:pt x="738" y="1941"/>
                  </a:lnTo>
                  <a:lnTo>
                    <a:pt x="738" y="1536"/>
                  </a:lnTo>
                  <a:lnTo>
                    <a:pt x="738" y="1024"/>
                  </a:lnTo>
                  <a:lnTo>
                    <a:pt x="738" y="501"/>
                  </a:lnTo>
                  <a:lnTo>
                    <a:pt x="738" y="12"/>
                  </a:lnTo>
                  <a:lnTo>
                    <a:pt x="405" y="12"/>
                  </a:lnTo>
                  <a:cubicBezTo>
                    <a:pt x="393" y="0"/>
                    <a:pt x="381" y="0"/>
                    <a:pt x="381" y="0"/>
                  </a:cubicBez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g242bd768eb2_1_637"/>
            <p:cNvSpPr/>
            <p:nvPr/>
          </p:nvSpPr>
          <p:spPr>
            <a:xfrm>
              <a:off x="7100970" y="1757696"/>
              <a:ext cx="22327" cy="62993"/>
            </a:xfrm>
            <a:custGeom>
              <a:avLst/>
              <a:gdLst/>
              <a:ahLst/>
              <a:cxnLst/>
              <a:rect l="l" t="t" r="r" b="b"/>
              <a:pathLst>
                <a:path w="739" h="2085" extrusionOk="0">
                  <a:moveTo>
                    <a:pt x="60" y="1"/>
                  </a:moveTo>
                  <a:lnTo>
                    <a:pt x="0" y="84"/>
                  </a:lnTo>
                  <a:lnTo>
                    <a:pt x="0" y="596"/>
                  </a:lnTo>
                  <a:lnTo>
                    <a:pt x="0" y="1120"/>
                  </a:lnTo>
                  <a:lnTo>
                    <a:pt x="0" y="1632"/>
                  </a:lnTo>
                  <a:lnTo>
                    <a:pt x="0" y="2084"/>
                  </a:lnTo>
                  <a:lnTo>
                    <a:pt x="738" y="2084"/>
                  </a:lnTo>
                  <a:lnTo>
                    <a:pt x="738" y="1596"/>
                  </a:lnTo>
                  <a:lnTo>
                    <a:pt x="738" y="1072"/>
                  </a:lnTo>
                  <a:lnTo>
                    <a:pt x="738" y="560"/>
                  </a:lnTo>
                  <a:lnTo>
                    <a:pt x="738" y="1"/>
                  </a:ln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g242bd768eb2_1_637"/>
            <p:cNvSpPr/>
            <p:nvPr/>
          </p:nvSpPr>
          <p:spPr>
            <a:xfrm>
              <a:off x="7102390" y="1838271"/>
              <a:ext cx="393" cy="30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g242bd768eb2_1_637"/>
            <p:cNvSpPr/>
            <p:nvPr/>
          </p:nvSpPr>
          <p:spPr>
            <a:xfrm>
              <a:off x="7100970" y="1838271"/>
              <a:ext cx="22327" cy="59035"/>
            </a:xfrm>
            <a:custGeom>
              <a:avLst/>
              <a:gdLst/>
              <a:ahLst/>
              <a:cxnLst/>
              <a:rect l="l" t="t" r="r" b="b"/>
              <a:pathLst>
                <a:path w="739" h="1954" extrusionOk="0">
                  <a:moveTo>
                    <a:pt x="0" y="0"/>
                  </a:moveTo>
                  <a:lnTo>
                    <a:pt x="0" y="524"/>
                  </a:lnTo>
                  <a:lnTo>
                    <a:pt x="0" y="1036"/>
                  </a:lnTo>
                  <a:lnTo>
                    <a:pt x="0" y="1560"/>
                  </a:lnTo>
                  <a:lnTo>
                    <a:pt x="0" y="1953"/>
                  </a:lnTo>
                  <a:lnTo>
                    <a:pt x="738" y="1953"/>
                  </a:lnTo>
                  <a:lnTo>
                    <a:pt x="738" y="1513"/>
                  </a:lnTo>
                  <a:lnTo>
                    <a:pt x="738" y="989"/>
                  </a:lnTo>
                  <a:lnTo>
                    <a:pt x="738" y="477"/>
                  </a:lnTo>
                  <a:lnTo>
                    <a:pt x="738" y="12"/>
                  </a:lnTo>
                  <a:lnTo>
                    <a:pt x="477" y="12"/>
                  </a:lnTo>
                  <a:cubicBezTo>
                    <a:pt x="453" y="0"/>
                    <a:pt x="417" y="0"/>
                    <a:pt x="381" y="0"/>
                  </a:cubicBezTo>
                  <a:cubicBezTo>
                    <a:pt x="346" y="0"/>
                    <a:pt x="310" y="0"/>
                    <a:pt x="274" y="12"/>
                  </a:cubicBezTo>
                  <a:lnTo>
                    <a:pt x="6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523;g242bd768eb2_1_637"/>
            <p:cNvSpPr/>
            <p:nvPr/>
          </p:nvSpPr>
          <p:spPr>
            <a:xfrm>
              <a:off x="7100970" y="1915251"/>
              <a:ext cx="22690" cy="60455"/>
            </a:xfrm>
            <a:custGeom>
              <a:avLst/>
              <a:gdLst/>
              <a:ahLst/>
              <a:cxnLst/>
              <a:rect l="l" t="t" r="r" b="b"/>
              <a:pathLst>
                <a:path w="751" h="2001" extrusionOk="0">
                  <a:moveTo>
                    <a:pt x="48" y="0"/>
                  </a:moveTo>
                  <a:lnTo>
                    <a:pt x="0" y="48"/>
                  </a:lnTo>
                  <a:lnTo>
                    <a:pt x="0" y="560"/>
                  </a:lnTo>
                  <a:lnTo>
                    <a:pt x="0" y="1084"/>
                  </a:lnTo>
                  <a:lnTo>
                    <a:pt x="0" y="1596"/>
                  </a:lnTo>
                  <a:lnTo>
                    <a:pt x="0" y="1929"/>
                  </a:lnTo>
                  <a:lnTo>
                    <a:pt x="179" y="1929"/>
                  </a:lnTo>
                  <a:cubicBezTo>
                    <a:pt x="238" y="1977"/>
                    <a:pt x="310" y="2001"/>
                    <a:pt x="381" y="2001"/>
                  </a:cubicBezTo>
                  <a:cubicBezTo>
                    <a:pt x="453" y="2001"/>
                    <a:pt x="524" y="1977"/>
                    <a:pt x="572" y="1929"/>
                  </a:cubicBezTo>
                  <a:lnTo>
                    <a:pt x="750" y="1929"/>
                  </a:lnTo>
                  <a:lnTo>
                    <a:pt x="750" y="1548"/>
                  </a:lnTo>
                  <a:lnTo>
                    <a:pt x="750" y="1036"/>
                  </a:lnTo>
                  <a:lnTo>
                    <a:pt x="750" y="512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4" name="Google Shape;524;g242bd768eb2_1_637"/>
            <p:cNvSpPr/>
            <p:nvPr/>
          </p:nvSpPr>
          <p:spPr>
            <a:xfrm>
              <a:off x="7100970" y="1995101"/>
              <a:ext cx="22327" cy="59398"/>
            </a:xfrm>
            <a:custGeom>
              <a:avLst/>
              <a:gdLst/>
              <a:ahLst/>
              <a:cxnLst/>
              <a:rect l="l" t="t" r="r" b="b"/>
              <a:pathLst>
                <a:path w="739" h="1966" extrusionOk="0">
                  <a:moveTo>
                    <a:pt x="381" y="1"/>
                  </a:moveTo>
                  <a:cubicBezTo>
                    <a:pt x="334" y="1"/>
                    <a:pt x="286" y="13"/>
                    <a:pt x="238" y="36"/>
                  </a:cubicBezTo>
                  <a:lnTo>
                    <a:pt x="0" y="36"/>
                  </a:lnTo>
                  <a:lnTo>
                    <a:pt x="0" y="501"/>
                  </a:lnTo>
                  <a:lnTo>
                    <a:pt x="0" y="1025"/>
                  </a:lnTo>
                  <a:lnTo>
                    <a:pt x="0" y="1537"/>
                  </a:lnTo>
                  <a:lnTo>
                    <a:pt x="0" y="1965"/>
                  </a:lnTo>
                  <a:lnTo>
                    <a:pt x="738" y="1965"/>
                  </a:lnTo>
                  <a:lnTo>
                    <a:pt x="738" y="1501"/>
                  </a:lnTo>
                  <a:lnTo>
                    <a:pt x="738" y="977"/>
                  </a:lnTo>
                  <a:lnTo>
                    <a:pt x="738" y="465"/>
                  </a:lnTo>
                  <a:lnTo>
                    <a:pt x="738" y="36"/>
                  </a:lnTo>
                  <a:lnTo>
                    <a:pt x="524" y="36"/>
                  </a:lnTo>
                  <a:cubicBezTo>
                    <a:pt x="477" y="13"/>
                    <a:pt x="429" y="1"/>
                    <a:pt x="381" y="1"/>
                  </a:cubicBez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5" name="Google Shape;525;g242bd768eb2_1_637"/>
            <p:cNvSpPr/>
            <p:nvPr/>
          </p:nvSpPr>
          <p:spPr>
            <a:xfrm>
              <a:off x="7100970" y="2072443"/>
              <a:ext cx="22327" cy="60093"/>
            </a:xfrm>
            <a:custGeom>
              <a:avLst/>
              <a:gdLst/>
              <a:ahLst/>
              <a:cxnLst/>
              <a:rect l="l" t="t" r="r" b="b"/>
              <a:pathLst>
                <a:path w="739" h="1989" extrusionOk="0">
                  <a:moveTo>
                    <a:pt x="0" y="0"/>
                  </a:moveTo>
                  <a:lnTo>
                    <a:pt x="0" y="536"/>
                  </a:lnTo>
                  <a:lnTo>
                    <a:pt x="0" y="1048"/>
                  </a:lnTo>
                  <a:lnTo>
                    <a:pt x="0" y="1572"/>
                  </a:lnTo>
                  <a:lnTo>
                    <a:pt x="0" y="1941"/>
                  </a:lnTo>
                  <a:lnTo>
                    <a:pt x="203" y="1941"/>
                  </a:lnTo>
                  <a:cubicBezTo>
                    <a:pt x="250" y="1965"/>
                    <a:pt x="310" y="1989"/>
                    <a:pt x="381" y="1989"/>
                  </a:cubicBezTo>
                  <a:cubicBezTo>
                    <a:pt x="441" y="1989"/>
                    <a:pt x="500" y="1965"/>
                    <a:pt x="560" y="1941"/>
                  </a:cubicBezTo>
                  <a:lnTo>
                    <a:pt x="738" y="1941"/>
                  </a:lnTo>
                  <a:lnTo>
                    <a:pt x="738" y="1524"/>
                  </a:lnTo>
                  <a:lnTo>
                    <a:pt x="738" y="1001"/>
                  </a:lnTo>
                  <a:lnTo>
                    <a:pt x="738" y="489"/>
                  </a:lnTo>
                  <a:lnTo>
                    <a:pt x="738" y="0"/>
                  </a:lnTo>
                  <a:close/>
                </a:path>
              </a:pathLst>
            </a:custGeom>
            <a:solidFill>
              <a:srgbClr val="EF86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6" name="Google Shape;526;g242bd768eb2_1_637"/>
          <p:cNvSpPr/>
          <p:nvPr/>
        </p:nvSpPr>
        <p:spPr>
          <a:xfrm>
            <a:off x="5672558" y="2469866"/>
            <a:ext cx="100022" cy="95713"/>
          </a:xfrm>
          <a:custGeom>
            <a:avLst/>
            <a:gdLst/>
            <a:ahLst/>
            <a:cxnLst/>
            <a:rect l="l" t="t" r="r" b="b"/>
            <a:pathLst>
              <a:path w="3168" h="3168" extrusionOk="0">
                <a:moveTo>
                  <a:pt x="1584" y="1"/>
                </a:moveTo>
                <a:cubicBezTo>
                  <a:pt x="703" y="1"/>
                  <a:pt x="1" y="715"/>
                  <a:pt x="1" y="1584"/>
                </a:cubicBezTo>
                <a:cubicBezTo>
                  <a:pt x="1" y="2465"/>
                  <a:pt x="703" y="3168"/>
                  <a:pt x="1584" y="3168"/>
                </a:cubicBezTo>
                <a:cubicBezTo>
                  <a:pt x="2453" y="3168"/>
                  <a:pt x="3168" y="2465"/>
                  <a:pt x="3168" y="1584"/>
                </a:cubicBezTo>
                <a:cubicBezTo>
                  <a:pt x="3168" y="715"/>
                  <a:pt x="2453" y="1"/>
                  <a:pt x="1584" y="1"/>
                </a:cubicBezTo>
                <a:close/>
              </a:path>
            </a:pathLst>
          </a:custGeom>
          <a:solidFill>
            <a:srgbClr val="EF86B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g242bd768eb2_1_637"/>
          <p:cNvSpPr/>
          <p:nvPr/>
        </p:nvSpPr>
        <p:spPr>
          <a:xfrm>
            <a:off x="5378628" y="989312"/>
            <a:ext cx="687933" cy="742502"/>
          </a:xfrm>
          <a:custGeom>
            <a:avLst/>
            <a:gdLst/>
            <a:ahLst/>
            <a:cxnLst/>
            <a:rect l="l" t="t" r="r" b="b"/>
            <a:pathLst>
              <a:path w="21789" h="24576" extrusionOk="0">
                <a:moveTo>
                  <a:pt x="10894" y="1"/>
                </a:moveTo>
                <a:cubicBezTo>
                  <a:pt x="10570" y="1"/>
                  <a:pt x="10245" y="84"/>
                  <a:pt x="9954" y="251"/>
                </a:cubicBezTo>
                <a:lnTo>
                  <a:pt x="941" y="5454"/>
                </a:lnTo>
                <a:cubicBezTo>
                  <a:pt x="357" y="5799"/>
                  <a:pt x="0" y="6418"/>
                  <a:pt x="0" y="7085"/>
                </a:cubicBezTo>
                <a:lnTo>
                  <a:pt x="0" y="17491"/>
                </a:lnTo>
                <a:cubicBezTo>
                  <a:pt x="0" y="18170"/>
                  <a:pt x="357" y="18789"/>
                  <a:pt x="941" y="19122"/>
                </a:cubicBezTo>
                <a:lnTo>
                  <a:pt x="9954" y="24325"/>
                </a:lnTo>
                <a:cubicBezTo>
                  <a:pt x="10245" y="24492"/>
                  <a:pt x="10570" y="24575"/>
                  <a:pt x="10894" y="24575"/>
                </a:cubicBezTo>
                <a:cubicBezTo>
                  <a:pt x="11219" y="24575"/>
                  <a:pt x="11543" y="24492"/>
                  <a:pt x="11835" y="24325"/>
                </a:cubicBezTo>
                <a:lnTo>
                  <a:pt x="20836" y="19122"/>
                </a:lnTo>
                <a:cubicBezTo>
                  <a:pt x="21419" y="18789"/>
                  <a:pt x="21789" y="18170"/>
                  <a:pt x="21789" y="17491"/>
                </a:cubicBezTo>
                <a:lnTo>
                  <a:pt x="21789" y="7085"/>
                </a:lnTo>
                <a:cubicBezTo>
                  <a:pt x="21789" y="6418"/>
                  <a:pt x="21419" y="5799"/>
                  <a:pt x="20836" y="5454"/>
                </a:cubicBezTo>
                <a:lnTo>
                  <a:pt x="11835" y="251"/>
                </a:lnTo>
                <a:cubicBezTo>
                  <a:pt x="11543" y="84"/>
                  <a:pt x="11219" y="1"/>
                  <a:pt x="10894" y="1"/>
                </a:cubicBezTo>
                <a:close/>
              </a:path>
            </a:pathLst>
          </a:custGeom>
          <a:solidFill>
            <a:srgbClr val="EF86B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g242bd768eb2_1_637"/>
          <p:cNvSpPr/>
          <p:nvPr/>
        </p:nvSpPr>
        <p:spPr>
          <a:xfrm>
            <a:off x="5449664" y="1066242"/>
            <a:ext cx="545857" cy="588630"/>
          </a:xfrm>
          <a:custGeom>
            <a:avLst/>
            <a:gdLst/>
            <a:ahLst/>
            <a:cxnLst/>
            <a:rect l="l" t="t" r="r" b="b"/>
            <a:pathLst>
              <a:path w="17289" h="19483" extrusionOk="0">
                <a:moveTo>
                  <a:pt x="8640" y="1"/>
                </a:moveTo>
                <a:cubicBezTo>
                  <a:pt x="8373" y="1"/>
                  <a:pt x="8109" y="72"/>
                  <a:pt x="7870" y="215"/>
                </a:cubicBezTo>
                <a:lnTo>
                  <a:pt x="774" y="4311"/>
                </a:lnTo>
                <a:cubicBezTo>
                  <a:pt x="298" y="4585"/>
                  <a:pt x="0" y="5096"/>
                  <a:pt x="0" y="5644"/>
                </a:cubicBezTo>
                <a:lnTo>
                  <a:pt x="0" y="13836"/>
                </a:lnTo>
                <a:cubicBezTo>
                  <a:pt x="0" y="14395"/>
                  <a:pt x="298" y="14895"/>
                  <a:pt x="774" y="15181"/>
                </a:cubicBezTo>
                <a:lnTo>
                  <a:pt x="7870" y="19277"/>
                </a:lnTo>
                <a:cubicBezTo>
                  <a:pt x="8109" y="19414"/>
                  <a:pt x="8373" y="19482"/>
                  <a:pt x="8640" y="19482"/>
                </a:cubicBezTo>
                <a:cubicBezTo>
                  <a:pt x="8906" y="19482"/>
                  <a:pt x="9174" y="19414"/>
                  <a:pt x="9418" y="19277"/>
                </a:cubicBezTo>
                <a:lnTo>
                  <a:pt x="16514" y="15181"/>
                </a:lnTo>
                <a:cubicBezTo>
                  <a:pt x="16991" y="14895"/>
                  <a:pt x="17288" y="14395"/>
                  <a:pt x="17288" y="13836"/>
                </a:cubicBezTo>
                <a:lnTo>
                  <a:pt x="17288" y="5644"/>
                </a:lnTo>
                <a:cubicBezTo>
                  <a:pt x="17288" y="5096"/>
                  <a:pt x="16991" y="4585"/>
                  <a:pt x="16514" y="4311"/>
                </a:cubicBezTo>
                <a:lnTo>
                  <a:pt x="9418" y="215"/>
                </a:lnTo>
                <a:cubicBezTo>
                  <a:pt x="9174" y="72"/>
                  <a:pt x="8906" y="1"/>
                  <a:pt x="86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F28DBC"/>
                </a:solidFill>
                <a:latin typeface="Open Sans"/>
                <a:ea typeface="Open Sans"/>
                <a:cs typeface="Open Sans"/>
                <a:sym typeface="Open Sans"/>
              </a:rPr>
              <a:t>05</a:t>
            </a:r>
            <a:endParaRPr sz="1800" b="1" i="0" u="none" strike="noStrike" cap="none">
              <a:solidFill>
                <a:srgbClr val="F28DBC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29" name="Google Shape;529;g242bd768eb2_1_637"/>
          <p:cNvSpPr txBox="1"/>
          <p:nvPr/>
        </p:nvSpPr>
        <p:spPr>
          <a:xfrm>
            <a:off x="4825804" y="3150110"/>
            <a:ext cx="17568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Identification des fragilités</a:t>
            </a:r>
            <a:endParaRPr sz="1200" b="1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30" name="Google Shape;530;g242bd768eb2_1_637"/>
          <p:cNvSpPr/>
          <p:nvPr/>
        </p:nvSpPr>
        <p:spPr>
          <a:xfrm>
            <a:off x="2818948" y="2662637"/>
            <a:ext cx="1160543" cy="384212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37934" y="5037"/>
                </a:move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lnTo>
                  <a:pt x="1417" y="1"/>
                </a:ln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close/>
              </a:path>
            </a:pathLst>
          </a:custGeom>
          <a:solidFill>
            <a:srgbClr val="F7ED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531" name="Google Shape;531;g242bd768eb2_1_637"/>
          <p:cNvGrpSpPr/>
          <p:nvPr/>
        </p:nvGrpSpPr>
        <p:grpSpPr>
          <a:xfrm>
            <a:off x="3423970" y="1847157"/>
            <a:ext cx="23711" cy="608648"/>
            <a:chOff x="4547520" y="1523888"/>
            <a:chExt cx="22690" cy="608648"/>
          </a:xfrm>
        </p:grpSpPr>
        <p:sp>
          <p:nvSpPr>
            <p:cNvPr id="532" name="Google Shape;532;g242bd768eb2_1_637"/>
            <p:cNvSpPr/>
            <p:nvPr/>
          </p:nvSpPr>
          <p:spPr>
            <a:xfrm>
              <a:off x="4547520" y="1523888"/>
              <a:ext cx="22327" cy="59368"/>
            </a:xfrm>
            <a:custGeom>
              <a:avLst/>
              <a:gdLst/>
              <a:ahLst/>
              <a:cxnLst/>
              <a:rect l="l" t="t" r="r" b="b"/>
              <a:pathLst>
                <a:path w="739" h="1965" extrusionOk="0">
                  <a:moveTo>
                    <a:pt x="595" y="0"/>
                  </a:moveTo>
                  <a:lnTo>
                    <a:pt x="441" y="0"/>
                  </a:lnTo>
                  <a:lnTo>
                    <a:pt x="298" y="0"/>
                  </a:lnTo>
                  <a:lnTo>
                    <a:pt x="14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941"/>
                  </a:lnTo>
                  <a:lnTo>
                    <a:pt x="143" y="1941"/>
                  </a:lnTo>
                  <a:lnTo>
                    <a:pt x="238" y="1941"/>
                  </a:lnTo>
                  <a:cubicBezTo>
                    <a:pt x="274" y="1953"/>
                    <a:pt x="322" y="1965"/>
                    <a:pt x="369" y="1965"/>
                  </a:cubicBezTo>
                  <a:cubicBezTo>
                    <a:pt x="429" y="1965"/>
                    <a:pt x="476" y="1953"/>
                    <a:pt x="512" y="1941"/>
                  </a:cubicBezTo>
                  <a:lnTo>
                    <a:pt x="595" y="1941"/>
                  </a:lnTo>
                  <a:lnTo>
                    <a:pt x="738" y="1941"/>
                  </a:lnTo>
                  <a:lnTo>
                    <a:pt x="738" y="12"/>
                  </a:lnTo>
                  <a:lnTo>
                    <a:pt x="738" y="0"/>
                  </a:lnTo>
                  <a:close/>
                </a:path>
              </a:pathLst>
            </a:custGeom>
            <a:solidFill>
              <a:srgbClr val="F7ED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g242bd768eb2_1_637"/>
            <p:cNvSpPr/>
            <p:nvPr/>
          </p:nvSpPr>
          <p:spPr>
            <a:xfrm>
              <a:off x="4547520" y="1602650"/>
              <a:ext cx="22327" cy="60848"/>
            </a:xfrm>
            <a:custGeom>
              <a:avLst/>
              <a:gdLst/>
              <a:ahLst/>
              <a:cxnLst/>
              <a:rect l="l" t="t" r="r" b="b"/>
              <a:pathLst>
                <a:path w="739" h="2014" extrusionOk="0">
                  <a:moveTo>
                    <a:pt x="572" y="72"/>
                  </a:moveTo>
                  <a:cubicBezTo>
                    <a:pt x="524" y="25"/>
                    <a:pt x="453" y="1"/>
                    <a:pt x="369" y="1"/>
                  </a:cubicBezTo>
                  <a:cubicBezTo>
                    <a:pt x="298" y="1"/>
                    <a:pt x="226" y="25"/>
                    <a:pt x="179" y="72"/>
                  </a:cubicBezTo>
                  <a:lnTo>
                    <a:pt x="143" y="72"/>
                  </a:lnTo>
                  <a:lnTo>
                    <a:pt x="0" y="72"/>
                  </a:lnTo>
                  <a:lnTo>
                    <a:pt x="0" y="1954"/>
                  </a:lnTo>
                  <a:lnTo>
                    <a:pt x="0" y="2013"/>
                  </a:lnTo>
                  <a:lnTo>
                    <a:pt x="143" y="2013"/>
                  </a:lnTo>
                  <a:lnTo>
                    <a:pt x="298" y="2013"/>
                  </a:lnTo>
                  <a:lnTo>
                    <a:pt x="441" y="2013"/>
                  </a:lnTo>
                  <a:lnTo>
                    <a:pt x="595" y="2013"/>
                  </a:lnTo>
                  <a:lnTo>
                    <a:pt x="738" y="2013"/>
                  </a:lnTo>
                  <a:lnTo>
                    <a:pt x="738" y="1954"/>
                  </a:lnTo>
                  <a:lnTo>
                    <a:pt x="738" y="72"/>
                  </a:lnTo>
                  <a:lnTo>
                    <a:pt x="595" y="72"/>
                  </a:lnTo>
                  <a:close/>
                </a:path>
              </a:pathLst>
            </a:custGeom>
            <a:solidFill>
              <a:srgbClr val="F7ED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g242bd768eb2_1_637"/>
            <p:cNvSpPr/>
            <p:nvPr/>
          </p:nvSpPr>
          <p:spPr>
            <a:xfrm>
              <a:off x="4547520" y="1681079"/>
              <a:ext cx="22327" cy="59035"/>
            </a:xfrm>
            <a:custGeom>
              <a:avLst/>
              <a:gdLst/>
              <a:ahLst/>
              <a:cxnLst/>
              <a:rect l="l" t="t" r="r" b="b"/>
              <a:pathLst>
                <a:path w="739" h="1954" extrusionOk="0">
                  <a:moveTo>
                    <a:pt x="441" y="12"/>
                  </a:moveTo>
                  <a:lnTo>
                    <a:pt x="393" y="12"/>
                  </a:lnTo>
                  <a:cubicBezTo>
                    <a:pt x="393" y="0"/>
                    <a:pt x="381" y="0"/>
                    <a:pt x="369" y="0"/>
                  </a:cubicBezTo>
                  <a:cubicBezTo>
                    <a:pt x="369" y="0"/>
                    <a:pt x="357" y="0"/>
                    <a:pt x="357" y="12"/>
                  </a:cubicBezTo>
                  <a:lnTo>
                    <a:pt x="298" y="12"/>
                  </a:lnTo>
                  <a:lnTo>
                    <a:pt x="143" y="12"/>
                  </a:lnTo>
                  <a:lnTo>
                    <a:pt x="0" y="12"/>
                  </a:lnTo>
                  <a:lnTo>
                    <a:pt x="0" y="1941"/>
                  </a:lnTo>
                  <a:lnTo>
                    <a:pt x="143" y="1941"/>
                  </a:lnTo>
                  <a:lnTo>
                    <a:pt x="274" y="1941"/>
                  </a:lnTo>
                  <a:cubicBezTo>
                    <a:pt x="310" y="1953"/>
                    <a:pt x="333" y="1953"/>
                    <a:pt x="369" y="1953"/>
                  </a:cubicBezTo>
                  <a:cubicBezTo>
                    <a:pt x="405" y="1953"/>
                    <a:pt x="441" y="1953"/>
                    <a:pt x="476" y="1941"/>
                  </a:cubicBezTo>
                  <a:lnTo>
                    <a:pt x="595" y="1941"/>
                  </a:lnTo>
                  <a:lnTo>
                    <a:pt x="738" y="1941"/>
                  </a:lnTo>
                  <a:lnTo>
                    <a:pt x="738" y="12"/>
                  </a:lnTo>
                  <a:lnTo>
                    <a:pt x="595" y="12"/>
                  </a:lnTo>
                  <a:close/>
                </a:path>
              </a:pathLst>
            </a:custGeom>
            <a:solidFill>
              <a:srgbClr val="F7ED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535;g242bd768eb2_1_637"/>
            <p:cNvSpPr/>
            <p:nvPr/>
          </p:nvSpPr>
          <p:spPr>
            <a:xfrm>
              <a:off x="4547520" y="1757696"/>
              <a:ext cx="22327" cy="62993"/>
            </a:xfrm>
            <a:custGeom>
              <a:avLst/>
              <a:gdLst/>
              <a:ahLst/>
              <a:cxnLst/>
              <a:rect l="l" t="t" r="r" b="b"/>
              <a:pathLst>
                <a:path w="739" h="2085" extrusionOk="0">
                  <a:moveTo>
                    <a:pt x="441" y="1"/>
                  </a:moveTo>
                  <a:lnTo>
                    <a:pt x="298" y="1"/>
                  </a:lnTo>
                  <a:lnTo>
                    <a:pt x="143" y="1"/>
                  </a:lnTo>
                  <a:lnTo>
                    <a:pt x="0" y="1"/>
                  </a:lnTo>
                  <a:lnTo>
                    <a:pt x="0" y="60"/>
                  </a:lnTo>
                  <a:lnTo>
                    <a:pt x="0" y="2025"/>
                  </a:lnTo>
                  <a:lnTo>
                    <a:pt x="0" y="2084"/>
                  </a:lnTo>
                  <a:lnTo>
                    <a:pt x="143" y="2084"/>
                  </a:lnTo>
                  <a:lnTo>
                    <a:pt x="298" y="2084"/>
                  </a:lnTo>
                  <a:lnTo>
                    <a:pt x="441" y="2084"/>
                  </a:lnTo>
                  <a:lnTo>
                    <a:pt x="595" y="2084"/>
                  </a:lnTo>
                  <a:lnTo>
                    <a:pt x="738" y="2084"/>
                  </a:lnTo>
                  <a:lnTo>
                    <a:pt x="738" y="2025"/>
                  </a:lnTo>
                  <a:lnTo>
                    <a:pt x="738" y="60"/>
                  </a:lnTo>
                  <a:lnTo>
                    <a:pt x="738" y="1"/>
                  </a:lnTo>
                  <a:lnTo>
                    <a:pt x="595" y="1"/>
                  </a:lnTo>
                  <a:close/>
                </a:path>
              </a:pathLst>
            </a:custGeom>
            <a:solidFill>
              <a:srgbClr val="F7ED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g242bd768eb2_1_637"/>
            <p:cNvSpPr/>
            <p:nvPr/>
          </p:nvSpPr>
          <p:spPr>
            <a:xfrm>
              <a:off x="4547520" y="1838271"/>
              <a:ext cx="22327" cy="59035"/>
            </a:xfrm>
            <a:custGeom>
              <a:avLst/>
              <a:gdLst/>
              <a:ahLst/>
              <a:cxnLst/>
              <a:rect l="l" t="t" r="r" b="b"/>
              <a:pathLst>
                <a:path w="739" h="1954" extrusionOk="0">
                  <a:moveTo>
                    <a:pt x="476" y="12"/>
                  </a:moveTo>
                  <a:cubicBezTo>
                    <a:pt x="441" y="0"/>
                    <a:pt x="405" y="0"/>
                    <a:pt x="369" y="0"/>
                  </a:cubicBezTo>
                  <a:cubicBezTo>
                    <a:pt x="333" y="0"/>
                    <a:pt x="310" y="0"/>
                    <a:pt x="274" y="12"/>
                  </a:cubicBezTo>
                  <a:lnTo>
                    <a:pt x="143" y="12"/>
                  </a:lnTo>
                  <a:lnTo>
                    <a:pt x="0" y="12"/>
                  </a:lnTo>
                  <a:lnTo>
                    <a:pt x="0" y="1953"/>
                  </a:lnTo>
                  <a:lnTo>
                    <a:pt x="143" y="1953"/>
                  </a:lnTo>
                  <a:lnTo>
                    <a:pt x="298" y="1953"/>
                  </a:lnTo>
                  <a:lnTo>
                    <a:pt x="357" y="1953"/>
                  </a:lnTo>
                  <a:cubicBezTo>
                    <a:pt x="369" y="1953"/>
                    <a:pt x="369" y="1953"/>
                    <a:pt x="369" y="1953"/>
                  </a:cubicBezTo>
                  <a:cubicBezTo>
                    <a:pt x="381" y="1953"/>
                    <a:pt x="381" y="1953"/>
                    <a:pt x="393" y="1953"/>
                  </a:cubicBezTo>
                  <a:lnTo>
                    <a:pt x="441" y="1953"/>
                  </a:lnTo>
                  <a:lnTo>
                    <a:pt x="595" y="1953"/>
                  </a:lnTo>
                  <a:lnTo>
                    <a:pt x="738" y="1953"/>
                  </a:lnTo>
                  <a:lnTo>
                    <a:pt x="738" y="12"/>
                  </a:lnTo>
                  <a:lnTo>
                    <a:pt x="595" y="12"/>
                  </a:lnTo>
                  <a:close/>
                </a:path>
              </a:pathLst>
            </a:custGeom>
            <a:solidFill>
              <a:srgbClr val="F7ED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" name="Google Shape;537;g242bd768eb2_1_637"/>
            <p:cNvSpPr/>
            <p:nvPr/>
          </p:nvSpPr>
          <p:spPr>
            <a:xfrm>
              <a:off x="4547520" y="1915251"/>
              <a:ext cx="22327" cy="60455"/>
            </a:xfrm>
            <a:custGeom>
              <a:avLst/>
              <a:gdLst/>
              <a:ahLst/>
              <a:cxnLst/>
              <a:rect l="l" t="t" r="r" b="b"/>
              <a:pathLst>
                <a:path w="739" h="2001" extrusionOk="0">
                  <a:moveTo>
                    <a:pt x="441" y="0"/>
                  </a:moveTo>
                  <a:lnTo>
                    <a:pt x="298" y="0"/>
                  </a:lnTo>
                  <a:lnTo>
                    <a:pt x="143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1929"/>
                  </a:lnTo>
                  <a:lnTo>
                    <a:pt x="143" y="1929"/>
                  </a:lnTo>
                  <a:lnTo>
                    <a:pt x="179" y="1929"/>
                  </a:lnTo>
                  <a:cubicBezTo>
                    <a:pt x="226" y="1977"/>
                    <a:pt x="298" y="2001"/>
                    <a:pt x="369" y="2001"/>
                  </a:cubicBezTo>
                  <a:cubicBezTo>
                    <a:pt x="453" y="2001"/>
                    <a:pt x="512" y="1977"/>
                    <a:pt x="572" y="1929"/>
                  </a:cubicBezTo>
                  <a:lnTo>
                    <a:pt x="595" y="1929"/>
                  </a:lnTo>
                  <a:lnTo>
                    <a:pt x="738" y="1929"/>
                  </a:lnTo>
                  <a:lnTo>
                    <a:pt x="738" y="48"/>
                  </a:lnTo>
                  <a:lnTo>
                    <a:pt x="738" y="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F7ED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g242bd768eb2_1_637"/>
            <p:cNvSpPr/>
            <p:nvPr/>
          </p:nvSpPr>
          <p:spPr>
            <a:xfrm>
              <a:off x="4547520" y="1995101"/>
              <a:ext cx="22327" cy="59398"/>
            </a:xfrm>
            <a:custGeom>
              <a:avLst/>
              <a:gdLst/>
              <a:ahLst/>
              <a:cxnLst/>
              <a:rect l="l" t="t" r="r" b="b"/>
              <a:pathLst>
                <a:path w="739" h="1966" extrusionOk="0">
                  <a:moveTo>
                    <a:pt x="512" y="36"/>
                  </a:moveTo>
                  <a:cubicBezTo>
                    <a:pt x="476" y="13"/>
                    <a:pt x="429" y="1"/>
                    <a:pt x="369" y="1"/>
                  </a:cubicBezTo>
                  <a:cubicBezTo>
                    <a:pt x="322" y="1"/>
                    <a:pt x="274" y="13"/>
                    <a:pt x="238" y="36"/>
                  </a:cubicBezTo>
                  <a:lnTo>
                    <a:pt x="143" y="36"/>
                  </a:lnTo>
                  <a:lnTo>
                    <a:pt x="0" y="36"/>
                  </a:lnTo>
                  <a:lnTo>
                    <a:pt x="0" y="1953"/>
                  </a:lnTo>
                  <a:lnTo>
                    <a:pt x="0" y="1965"/>
                  </a:lnTo>
                  <a:lnTo>
                    <a:pt x="143" y="1965"/>
                  </a:lnTo>
                  <a:lnTo>
                    <a:pt x="298" y="1965"/>
                  </a:lnTo>
                  <a:lnTo>
                    <a:pt x="441" y="1965"/>
                  </a:lnTo>
                  <a:lnTo>
                    <a:pt x="595" y="1965"/>
                  </a:lnTo>
                  <a:lnTo>
                    <a:pt x="738" y="1965"/>
                  </a:lnTo>
                  <a:lnTo>
                    <a:pt x="738" y="1953"/>
                  </a:lnTo>
                  <a:lnTo>
                    <a:pt x="738" y="36"/>
                  </a:lnTo>
                  <a:lnTo>
                    <a:pt x="595" y="36"/>
                  </a:lnTo>
                  <a:close/>
                </a:path>
              </a:pathLst>
            </a:custGeom>
            <a:solidFill>
              <a:srgbClr val="F7ED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g242bd768eb2_1_637"/>
            <p:cNvSpPr/>
            <p:nvPr/>
          </p:nvSpPr>
          <p:spPr>
            <a:xfrm>
              <a:off x="4547520" y="2072443"/>
              <a:ext cx="22690" cy="60093"/>
            </a:xfrm>
            <a:custGeom>
              <a:avLst/>
              <a:gdLst/>
              <a:ahLst/>
              <a:cxnLst/>
              <a:rect l="l" t="t" r="r" b="b"/>
              <a:pathLst>
                <a:path w="751" h="1989" extrusionOk="0">
                  <a:moveTo>
                    <a:pt x="441" y="0"/>
                  </a:moveTo>
                  <a:lnTo>
                    <a:pt x="298" y="0"/>
                  </a:lnTo>
                  <a:lnTo>
                    <a:pt x="143" y="0"/>
                  </a:lnTo>
                  <a:lnTo>
                    <a:pt x="0" y="0"/>
                  </a:lnTo>
                  <a:lnTo>
                    <a:pt x="0" y="36"/>
                  </a:lnTo>
                  <a:lnTo>
                    <a:pt x="0" y="1941"/>
                  </a:lnTo>
                  <a:lnTo>
                    <a:pt x="143" y="1941"/>
                  </a:lnTo>
                  <a:lnTo>
                    <a:pt x="202" y="1941"/>
                  </a:lnTo>
                  <a:cubicBezTo>
                    <a:pt x="250" y="1965"/>
                    <a:pt x="310" y="1989"/>
                    <a:pt x="369" y="1989"/>
                  </a:cubicBezTo>
                  <a:cubicBezTo>
                    <a:pt x="441" y="1989"/>
                    <a:pt x="500" y="1965"/>
                    <a:pt x="548" y="1941"/>
                  </a:cubicBezTo>
                  <a:lnTo>
                    <a:pt x="595" y="1941"/>
                  </a:lnTo>
                  <a:lnTo>
                    <a:pt x="750" y="1941"/>
                  </a:lnTo>
                  <a:lnTo>
                    <a:pt x="750" y="36"/>
                  </a:lnTo>
                  <a:lnTo>
                    <a:pt x="750" y="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F7ED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0" name="Google Shape;540;g242bd768eb2_1_637"/>
          <p:cNvSpPr/>
          <p:nvPr/>
        </p:nvSpPr>
        <p:spPr>
          <a:xfrm>
            <a:off x="3385843" y="2486703"/>
            <a:ext cx="100022" cy="95713"/>
          </a:xfrm>
          <a:custGeom>
            <a:avLst/>
            <a:gdLst/>
            <a:ahLst/>
            <a:cxnLst/>
            <a:rect l="l" t="t" r="r" b="b"/>
            <a:pathLst>
              <a:path w="3168" h="3168" extrusionOk="0">
                <a:moveTo>
                  <a:pt x="3168" y="1584"/>
                </a:moveTo>
                <a:cubicBezTo>
                  <a:pt x="3168" y="2465"/>
                  <a:pt x="2465" y="3168"/>
                  <a:pt x="1584" y="3168"/>
                </a:cubicBezTo>
                <a:cubicBezTo>
                  <a:pt x="715" y="3168"/>
                  <a:pt x="1" y="2465"/>
                  <a:pt x="1" y="1584"/>
                </a:cubicBezTo>
                <a:cubicBezTo>
                  <a:pt x="1" y="715"/>
                  <a:pt x="715" y="1"/>
                  <a:pt x="1584" y="1"/>
                </a:cubicBezTo>
                <a:cubicBezTo>
                  <a:pt x="2465" y="1"/>
                  <a:pt x="3168" y="715"/>
                  <a:pt x="3168" y="1584"/>
                </a:cubicBezTo>
                <a:close/>
              </a:path>
            </a:pathLst>
          </a:custGeom>
          <a:solidFill>
            <a:srgbClr val="F7ED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g242bd768eb2_1_637"/>
          <p:cNvSpPr/>
          <p:nvPr/>
        </p:nvSpPr>
        <p:spPr>
          <a:xfrm>
            <a:off x="3092063" y="1003642"/>
            <a:ext cx="687586" cy="747518"/>
          </a:xfrm>
          <a:custGeom>
            <a:avLst/>
            <a:gdLst/>
            <a:ahLst/>
            <a:cxnLst/>
            <a:rect l="l" t="t" r="r" b="b"/>
            <a:pathLst>
              <a:path w="21778" h="24742" extrusionOk="0">
                <a:moveTo>
                  <a:pt x="20837" y="5537"/>
                </a:moveTo>
                <a:lnTo>
                  <a:pt x="11836" y="334"/>
                </a:lnTo>
                <a:cubicBezTo>
                  <a:pt x="11252" y="0"/>
                  <a:pt x="10526" y="0"/>
                  <a:pt x="9943" y="334"/>
                </a:cubicBezTo>
                <a:lnTo>
                  <a:pt x="941" y="5537"/>
                </a:lnTo>
                <a:cubicBezTo>
                  <a:pt x="358" y="5882"/>
                  <a:pt x="1" y="6501"/>
                  <a:pt x="1" y="7168"/>
                </a:cubicBezTo>
                <a:lnTo>
                  <a:pt x="1" y="17574"/>
                </a:lnTo>
                <a:cubicBezTo>
                  <a:pt x="1" y="18253"/>
                  <a:pt x="358" y="18872"/>
                  <a:pt x="941" y="19205"/>
                </a:cubicBezTo>
                <a:lnTo>
                  <a:pt x="9943" y="24408"/>
                </a:lnTo>
                <a:cubicBezTo>
                  <a:pt x="10526" y="24741"/>
                  <a:pt x="11252" y="24741"/>
                  <a:pt x="11836" y="24408"/>
                </a:cubicBezTo>
                <a:lnTo>
                  <a:pt x="20837" y="19205"/>
                </a:lnTo>
                <a:cubicBezTo>
                  <a:pt x="21420" y="18872"/>
                  <a:pt x="21777" y="18253"/>
                  <a:pt x="21777" y="17574"/>
                </a:cubicBezTo>
                <a:lnTo>
                  <a:pt x="21777" y="7168"/>
                </a:lnTo>
                <a:cubicBezTo>
                  <a:pt x="21777" y="6501"/>
                  <a:pt x="21420" y="5882"/>
                  <a:pt x="20837" y="5537"/>
                </a:cubicBezTo>
                <a:close/>
              </a:path>
            </a:pathLst>
          </a:custGeom>
          <a:solidFill>
            <a:srgbClr val="F7ED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g242bd768eb2_1_637"/>
          <p:cNvSpPr/>
          <p:nvPr/>
        </p:nvSpPr>
        <p:spPr>
          <a:xfrm>
            <a:off x="3163116" y="1083129"/>
            <a:ext cx="545478" cy="588630"/>
          </a:xfrm>
          <a:custGeom>
            <a:avLst/>
            <a:gdLst/>
            <a:ahLst/>
            <a:cxnLst/>
            <a:rect l="l" t="t" r="r" b="b"/>
            <a:pathLst>
              <a:path w="17277" h="19483" extrusionOk="0">
                <a:moveTo>
                  <a:pt x="8638" y="1"/>
                </a:moveTo>
                <a:cubicBezTo>
                  <a:pt x="8373" y="1"/>
                  <a:pt x="8108" y="72"/>
                  <a:pt x="7870" y="215"/>
                </a:cubicBezTo>
                <a:lnTo>
                  <a:pt x="762" y="4311"/>
                </a:lnTo>
                <a:cubicBezTo>
                  <a:pt x="286" y="4585"/>
                  <a:pt x="0" y="5096"/>
                  <a:pt x="0" y="5644"/>
                </a:cubicBezTo>
                <a:lnTo>
                  <a:pt x="0" y="13836"/>
                </a:lnTo>
                <a:cubicBezTo>
                  <a:pt x="0" y="14395"/>
                  <a:pt x="286" y="14895"/>
                  <a:pt x="762" y="15181"/>
                </a:cubicBezTo>
                <a:lnTo>
                  <a:pt x="7870" y="19277"/>
                </a:lnTo>
                <a:cubicBezTo>
                  <a:pt x="8108" y="19414"/>
                  <a:pt x="8373" y="19482"/>
                  <a:pt x="8638" y="19482"/>
                </a:cubicBezTo>
                <a:cubicBezTo>
                  <a:pt x="8903" y="19482"/>
                  <a:pt x="9168" y="19414"/>
                  <a:pt x="9406" y="19277"/>
                </a:cubicBezTo>
                <a:lnTo>
                  <a:pt x="16502" y="15181"/>
                </a:lnTo>
                <a:cubicBezTo>
                  <a:pt x="16978" y="14895"/>
                  <a:pt x="17276" y="14395"/>
                  <a:pt x="17276" y="13836"/>
                </a:cubicBezTo>
                <a:lnTo>
                  <a:pt x="17276" y="5644"/>
                </a:lnTo>
                <a:cubicBezTo>
                  <a:pt x="17276" y="5096"/>
                  <a:pt x="16978" y="4585"/>
                  <a:pt x="16502" y="4311"/>
                </a:cubicBezTo>
                <a:lnTo>
                  <a:pt x="9406" y="215"/>
                </a:lnTo>
                <a:cubicBezTo>
                  <a:pt x="9168" y="72"/>
                  <a:pt x="8903" y="1"/>
                  <a:pt x="863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FADAE9"/>
                </a:solidFill>
                <a:latin typeface="Open Sans"/>
                <a:ea typeface="Open Sans"/>
                <a:cs typeface="Open Sans"/>
                <a:sym typeface="Open Sans"/>
              </a:rPr>
              <a:t>03</a:t>
            </a:r>
            <a:endParaRPr sz="1800" b="1" i="0" u="none" strike="noStrike" cap="none">
              <a:solidFill>
                <a:srgbClr val="FADAE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43" name="Google Shape;543;g242bd768eb2_1_637"/>
          <p:cNvSpPr txBox="1"/>
          <p:nvPr/>
        </p:nvSpPr>
        <p:spPr>
          <a:xfrm>
            <a:off x="2404746" y="3232311"/>
            <a:ext cx="19692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Identification de solutions de continuité et de reprise d’activité</a:t>
            </a:r>
            <a:endParaRPr sz="1200" b="1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44" name="Google Shape;544;g242bd768eb2_1_637"/>
          <p:cNvSpPr/>
          <p:nvPr/>
        </p:nvSpPr>
        <p:spPr>
          <a:xfrm>
            <a:off x="3992098" y="2662425"/>
            <a:ext cx="1109820" cy="384212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FADA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545" name="Google Shape;545;g242bd768eb2_1_637"/>
          <p:cNvGrpSpPr/>
          <p:nvPr/>
        </p:nvGrpSpPr>
        <p:grpSpPr>
          <a:xfrm>
            <a:off x="4534930" y="3263615"/>
            <a:ext cx="23711" cy="608315"/>
            <a:chOff x="5824064" y="3003358"/>
            <a:chExt cx="22690" cy="608315"/>
          </a:xfrm>
        </p:grpSpPr>
        <p:sp>
          <p:nvSpPr>
            <p:cNvPr id="546" name="Google Shape;546;g242bd768eb2_1_637"/>
            <p:cNvSpPr/>
            <p:nvPr/>
          </p:nvSpPr>
          <p:spPr>
            <a:xfrm>
              <a:off x="5824064" y="3081788"/>
              <a:ext cx="22690" cy="60818"/>
            </a:xfrm>
            <a:custGeom>
              <a:avLst/>
              <a:gdLst/>
              <a:ahLst/>
              <a:cxnLst/>
              <a:rect l="l" t="t" r="r" b="b"/>
              <a:pathLst>
                <a:path w="751" h="2013" extrusionOk="0">
                  <a:moveTo>
                    <a:pt x="381" y="0"/>
                  </a:moveTo>
                  <a:cubicBezTo>
                    <a:pt x="310" y="0"/>
                    <a:pt x="238" y="36"/>
                    <a:pt x="179" y="84"/>
                  </a:cubicBezTo>
                  <a:lnTo>
                    <a:pt x="0" y="84"/>
                  </a:lnTo>
                  <a:lnTo>
                    <a:pt x="0" y="369"/>
                  </a:lnTo>
                  <a:lnTo>
                    <a:pt x="0" y="1024"/>
                  </a:lnTo>
                  <a:lnTo>
                    <a:pt x="0" y="1679"/>
                  </a:lnTo>
                  <a:lnTo>
                    <a:pt x="0" y="2012"/>
                  </a:lnTo>
                  <a:lnTo>
                    <a:pt x="750" y="2012"/>
                  </a:lnTo>
                  <a:lnTo>
                    <a:pt x="750" y="1524"/>
                  </a:lnTo>
                  <a:lnTo>
                    <a:pt x="750" y="869"/>
                  </a:lnTo>
                  <a:lnTo>
                    <a:pt x="750" y="215"/>
                  </a:lnTo>
                  <a:lnTo>
                    <a:pt x="750" y="84"/>
                  </a:lnTo>
                  <a:lnTo>
                    <a:pt x="584" y="84"/>
                  </a:lnTo>
                  <a:cubicBezTo>
                    <a:pt x="536" y="36"/>
                    <a:pt x="465" y="0"/>
                    <a:pt x="381" y="0"/>
                  </a:cubicBezTo>
                  <a:close/>
                </a:path>
              </a:pathLst>
            </a:custGeom>
            <a:solidFill>
              <a:srgbClr val="FCE6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" name="Google Shape;547;g242bd768eb2_1_637"/>
            <p:cNvSpPr/>
            <p:nvPr/>
          </p:nvSpPr>
          <p:spPr>
            <a:xfrm>
              <a:off x="5824064" y="3551913"/>
              <a:ext cx="22690" cy="59760"/>
            </a:xfrm>
            <a:custGeom>
              <a:avLst/>
              <a:gdLst/>
              <a:ahLst/>
              <a:cxnLst/>
              <a:rect l="l" t="t" r="r" b="b"/>
              <a:pathLst>
                <a:path w="751" h="1978" extrusionOk="0">
                  <a:moveTo>
                    <a:pt x="0" y="1"/>
                  </a:moveTo>
                  <a:lnTo>
                    <a:pt x="0" y="501"/>
                  </a:lnTo>
                  <a:lnTo>
                    <a:pt x="0" y="1156"/>
                  </a:lnTo>
                  <a:lnTo>
                    <a:pt x="0" y="1811"/>
                  </a:lnTo>
                  <a:lnTo>
                    <a:pt x="0" y="1930"/>
                  </a:lnTo>
                  <a:lnTo>
                    <a:pt x="215" y="1930"/>
                  </a:lnTo>
                  <a:cubicBezTo>
                    <a:pt x="262" y="1965"/>
                    <a:pt x="322" y="1977"/>
                    <a:pt x="381" y="1977"/>
                  </a:cubicBezTo>
                  <a:cubicBezTo>
                    <a:pt x="441" y="1977"/>
                    <a:pt x="500" y="1965"/>
                    <a:pt x="548" y="1930"/>
                  </a:cubicBezTo>
                  <a:lnTo>
                    <a:pt x="750" y="1930"/>
                  </a:lnTo>
                  <a:lnTo>
                    <a:pt x="750" y="1656"/>
                  </a:lnTo>
                  <a:lnTo>
                    <a:pt x="750" y="1001"/>
                  </a:lnTo>
                  <a:lnTo>
                    <a:pt x="750" y="346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FCE6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" name="Google Shape;548;g242bd768eb2_1_637"/>
            <p:cNvSpPr/>
            <p:nvPr/>
          </p:nvSpPr>
          <p:spPr>
            <a:xfrm>
              <a:off x="5824064" y="3474239"/>
              <a:ext cx="22690" cy="59730"/>
            </a:xfrm>
            <a:custGeom>
              <a:avLst/>
              <a:gdLst/>
              <a:ahLst/>
              <a:cxnLst/>
              <a:rect l="l" t="t" r="r" b="b"/>
              <a:pathLst>
                <a:path w="751" h="1977" extrusionOk="0">
                  <a:moveTo>
                    <a:pt x="381" y="0"/>
                  </a:moveTo>
                  <a:cubicBezTo>
                    <a:pt x="334" y="0"/>
                    <a:pt x="274" y="12"/>
                    <a:pt x="238" y="36"/>
                  </a:cubicBezTo>
                  <a:lnTo>
                    <a:pt x="0" y="36"/>
                  </a:lnTo>
                  <a:lnTo>
                    <a:pt x="0" y="464"/>
                  </a:lnTo>
                  <a:lnTo>
                    <a:pt x="0" y="1119"/>
                  </a:lnTo>
                  <a:lnTo>
                    <a:pt x="0" y="1762"/>
                  </a:lnTo>
                  <a:lnTo>
                    <a:pt x="0" y="1976"/>
                  </a:lnTo>
                  <a:lnTo>
                    <a:pt x="750" y="1976"/>
                  </a:lnTo>
                  <a:lnTo>
                    <a:pt x="750" y="1619"/>
                  </a:lnTo>
                  <a:lnTo>
                    <a:pt x="750" y="964"/>
                  </a:lnTo>
                  <a:lnTo>
                    <a:pt x="750" y="310"/>
                  </a:lnTo>
                  <a:lnTo>
                    <a:pt x="750" y="36"/>
                  </a:lnTo>
                  <a:lnTo>
                    <a:pt x="536" y="36"/>
                  </a:lnTo>
                  <a:cubicBezTo>
                    <a:pt x="488" y="12"/>
                    <a:pt x="441" y="0"/>
                    <a:pt x="381" y="0"/>
                  </a:cubicBezTo>
                  <a:close/>
                </a:path>
              </a:pathLst>
            </a:custGeom>
            <a:solidFill>
              <a:srgbClr val="FCE6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" name="Google Shape;549;g242bd768eb2_1_637"/>
            <p:cNvSpPr/>
            <p:nvPr/>
          </p:nvSpPr>
          <p:spPr>
            <a:xfrm>
              <a:off x="5824064" y="3394359"/>
              <a:ext cx="22690" cy="60485"/>
            </a:xfrm>
            <a:custGeom>
              <a:avLst/>
              <a:gdLst/>
              <a:ahLst/>
              <a:cxnLst/>
              <a:rect l="l" t="t" r="r" b="b"/>
              <a:pathLst>
                <a:path w="751" h="2002" extrusionOk="0">
                  <a:moveTo>
                    <a:pt x="0" y="1"/>
                  </a:moveTo>
                  <a:lnTo>
                    <a:pt x="0" y="489"/>
                  </a:lnTo>
                  <a:lnTo>
                    <a:pt x="0" y="1144"/>
                  </a:lnTo>
                  <a:lnTo>
                    <a:pt x="0" y="1799"/>
                  </a:lnTo>
                  <a:lnTo>
                    <a:pt x="0" y="1942"/>
                  </a:lnTo>
                  <a:lnTo>
                    <a:pt x="191" y="1942"/>
                  </a:lnTo>
                  <a:cubicBezTo>
                    <a:pt x="238" y="1977"/>
                    <a:pt x="310" y="2001"/>
                    <a:pt x="381" y="2001"/>
                  </a:cubicBezTo>
                  <a:cubicBezTo>
                    <a:pt x="453" y="2001"/>
                    <a:pt x="524" y="1977"/>
                    <a:pt x="572" y="1942"/>
                  </a:cubicBezTo>
                  <a:lnTo>
                    <a:pt x="750" y="1942"/>
                  </a:lnTo>
                  <a:lnTo>
                    <a:pt x="750" y="1644"/>
                  </a:lnTo>
                  <a:lnTo>
                    <a:pt x="750" y="989"/>
                  </a:lnTo>
                  <a:lnTo>
                    <a:pt x="750" y="334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FCE6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" name="Google Shape;550;g242bd768eb2_1_637"/>
            <p:cNvSpPr/>
            <p:nvPr/>
          </p:nvSpPr>
          <p:spPr>
            <a:xfrm>
              <a:off x="5824064" y="3317379"/>
              <a:ext cx="22690" cy="59035"/>
            </a:xfrm>
            <a:custGeom>
              <a:avLst/>
              <a:gdLst/>
              <a:ahLst/>
              <a:cxnLst/>
              <a:rect l="l" t="t" r="r" b="b"/>
              <a:pathLst>
                <a:path w="751" h="1954" extrusionOk="0">
                  <a:moveTo>
                    <a:pt x="381" y="1"/>
                  </a:moveTo>
                  <a:cubicBezTo>
                    <a:pt x="346" y="1"/>
                    <a:pt x="298" y="1"/>
                    <a:pt x="262" y="25"/>
                  </a:cubicBezTo>
                  <a:lnTo>
                    <a:pt x="0" y="25"/>
                  </a:lnTo>
                  <a:lnTo>
                    <a:pt x="0" y="418"/>
                  </a:lnTo>
                  <a:lnTo>
                    <a:pt x="0" y="1072"/>
                  </a:lnTo>
                  <a:lnTo>
                    <a:pt x="0" y="1727"/>
                  </a:lnTo>
                  <a:lnTo>
                    <a:pt x="0" y="1954"/>
                  </a:lnTo>
                  <a:lnTo>
                    <a:pt x="750" y="1954"/>
                  </a:lnTo>
                  <a:lnTo>
                    <a:pt x="750" y="1573"/>
                  </a:lnTo>
                  <a:lnTo>
                    <a:pt x="750" y="918"/>
                  </a:lnTo>
                  <a:lnTo>
                    <a:pt x="750" y="263"/>
                  </a:lnTo>
                  <a:lnTo>
                    <a:pt x="750" y="25"/>
                  </a:lnTo>
                  <a:lnTo>
                    <a:pt x="500" y="25"/>
                  </a:lnTo>
                  <a:cubicBezTo>
                    <a:pt x="465" y="1"/>
                    <a:pt x="429" y="1"/>
                    <a:pt x="381" y="1"/>
                  </a:cubicBezTo>
                  <a:close/>
                </a:path>
              </a:pathLst>
            </a:custGeom>
            <a:solidFill>
              <a:srgbClr val="FCE6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g242bd768eb2_1_637"/>
            <p:cNvSpPr/>
            <p:nvPr/>
          </p:nvSpPr>
          <p:spPr>
            <a:xfrm>
              <a:off x="5824064" y="3237167"/>
              <a:ext cx="22690" cy="62993"/>
            </a:xfrm>
            <a:custGeom>
              <a:avLst/>
              <a:gdLst/>
              <a:ahLst/>
              <a:cxnLst/>
              <a:rect l="l" t="t" r="r" b="b"/>
              <a:pathLst>
                <a:path w="751" h="2085" extrusionOk="0">
                  <a:moveTo>
                    <a:pt x="0" y="1"/>
                  </a:moveTo>
                  <a:lnTo>
                    <a:pt x="0" y="453"/>
                  </a:lnTo>
                  <a:lnTo>
                    <a:pt x="0" y="1108"/>
                  </a:lnTo>
                  <a:lnTo>
                    <a:pt x="0" y="1763"/>
                  </a:lnTo>
                  <a:lnTo>
                    <a:pt x="0" y="2084"/>
                  </a:lnTo>
                  <a:lnTo>
                    <a:pt x="750" y="2084"/>
                  </a:lnTo>
                  <a:lnTo>
                    <a:pt x="750" y="1608"/>
                  </a:lnTo>
                  <a:lnTo>
                    <a:pt x="750" y="953"/>
                  </a:lnTo>
                  <a:lnTo>
                    <a:pt x="750" y="298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FCE6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g242bd768eb2_1_637"/>
            <p:cNvSpPr/>
            <p:nvPr/>
          </p:nvSpPr>
          <p:spPr>
            <a:xfrm>
              <a:off x="5824064" y="3160187"/>
              <a:ext cx="22690" cy="59398"/>
            </a:xfrm>
            <a:custGeom>
              <a:avLst/>
              <a:gdLst/>
              <a:ahLst/>
              <a:cxnLst/>
              <a:rect l="l" t="t" r="r" b="b"/>
              <a:pathLst>
                <a:path w="751" h="1966" extrusionOk="0">
                  <a:moveTo>
                    <a:pt x="381" y="1"/>
                  </a:moveTo>
                  <a:cubicBezTo>
                    <a:pt x="357" y="1"/>
                    <a:pt x="334" y="13"/>
                    <a:pt x="322" y="13"/>
                  </a:cubicBezTo>
                  <a:lnTo>
                    <a:pt x="0" y="13"/>
                  </a:lnTo>
                  <a:lnTo>
                    <a:pt x="0" y="394"/>
                  </a:lnTo>
                  <a:lnTo>
                    <a:pt x="0" y="1049"/>
                  </a:lnTo>
                  <a:lnTo>
                    <a:pt x="0" y="1692"/>
                  </a:lnTo>
                  <a:lnTo>
                    <a:pt x="0" y="1953"/>
                  </a:lnTo>
                  <a:lnTo>
                    <a:pt x="298" y="1953"/>
                  </a:lnTo>
                  <a:cubicBezTo>
                    <a:pt x="322" y="1953"/>
                    <a:pt x="357" y="1965"/>
                    <a:pt x="381" y="1965"/>
                  </a:cubicBezTo>
                  <a:cubicBezTo>
                    <a:pt x="417" y="1965"/>
                    <a:pt x="441" y="1953"/>
                    <a:pt x="465" y="1953"/>
                  </a:cubicBezTo>
                  <a:lnTo>
                    <a:pt x="750" y="1953"/>
                  </a:lnTo>
                  <a:lnTo>
                    <a:pt x="750" y="1549"/>
                  </a:lnTo>
                  <a:lnTo>
                    <a:pt x="750" y="894"/>
                  </a:lnTo>
                  <a:lnTo>
                    <a:pt x="750" y="239"/>
                  </a:lnTo>
                  <a:lnTo>
                    <a:pt x="750" y="13"/>
                  </a:lnTo>
                  <a:lnTo>
                    <a:pt x="441" y="13"/>
                  </a:lnTo>
                  <a:cubicBezTo>
                    <a:pt x="429" y="13"/>
                    <a:pt x="405" y="1"/>
                    <a:pt x="381" y="1"/>
                  </a:cubicBezTo>
                  <a:close/>
                </a:path>
              </a:pathLst>
            </a:custGeom>
            <a:solidFill>
              <a:srgbClr val="FCE6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g242bd768eb2_1_637"/>
            <p:cNvSpPr/>
            <p:nvPr/>
          </p:nvSpPr>
          <p:spPr>
            <a:xfrm>
              <a:off x="5824064" y="3003358"/>
              <a:ext cx="22690" cy="59035"/>
            </a:xfrm>
            <a:custGeom>
              <a:avLst/>
              <a:gdLst/>
              <a:ahLst/>
              <a:cxnLst/>
              <a:rect l="l" t="t" r="r" b="b"/>
              <a:pathLst>
                <a:path w="751" h="1954" extrusionOk="0">
                  <a:moveTo>
                    <a:pt x="0" y="1"/>
                  </a:moveTo>
                  <a:lnTo>
                    <a:pt x="0" y="346"/>
                  </a:lnTo>
                  <a:lnTo>
                    <a:pt x="0" y="1001"/>
                  </a:lnTo>
                  <a:lnTo>
                    <a:pt x="0" y="1656"/>
                  </a:lnTo>
                  <a:lnTo>
                    <a:pt x="0" y="1930"/>
                  </a:lnTo>
                  <a:lnTo>
                    <a:pt x="250" y="1930"/>
                  </a:lnTo>
                  <a:cubicBezTo>
                    <a:pt x="286" y="1953"/>
                    <a:pt x="334" y="1953"/>
                    <a:pt x="381" y="1953"/>
                  </a:cubicBezTo>
                  <a:cubicBezTo>
                    <a:pt x="429" y="1953"/>
                    <a:pt x="476" y="1953"/>
                    <a:pt x="512" y="1930"/>
                  </a:cubicBezTo>
                  <a:lnTo>
                    <a:pt x="750" y="1930"/>
                  </a:lnTo>
                  <a:lnTo>
                    <a:pt x="750" y="1501"/>
                  </a:lnTo>
                  <a:lnTo>
                    <a:pt x="750" y="846"/>
                  </a:lnTo>
                  <a:lnTo>
                    <a:pt x="750" y="191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FCE6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4" name="Google Shape;554;g242bd768eb2_1_637"/>
          <p:cNvSpPr/>
          <p:nvPr/>
        </p:nvSpPr>
        <p:spPr>
          <a:xfrm>
            <a:off x="4496985" y="3136988"/>
            <a:ext cx="100022" cy="95713"/>
          </a:xfrm>
          <a:custGeom>
            <a:avLst/>
            <a:gdLst/>
            <a:ahLst/>
            <a:cxnLst/>
            <a:rect l="l" t="t" r="r" b="b"/>
            <a:pathLst>
              <a:path w="3168" h="3168" extrusionOk="0">
                <a:moveTo>
                  <a:pt x="1584" y="1"/>
                </a:moveTo>
                <a:cubicBezTo>
                  <a:pt x="715" y="1"/>
                  <a:pt x="1" y="715"/>
                  <a:pt x="1" y="1584"/>
                </a:cubicBezTo>
                <a:cubicBezTo>
                  <a:pt x="1" y="2465"/>
                  <a:pt x="715" y="3168"/>
                  <a:pt x="1584" y="3168"/>
                </a:cubicBezTo>
                <a:cubicBezTo>
                  <a:pt x="2465" y="3168"/>
                  <a:pt x="3168" y="2465"/>
                  <a:pt x="3168" y="1584"/>
                </a:cubicBezTo>
                <a:cubicBezTo>
                  <a:pt x="3168" y="715"/>
                  <a:pt x="2465" y="1"/>
                  <a:pt x="1584" y="1"/>
                </a:cubicBezTo>
                <a:close/>
              </a:path>
            </a:pathLst>
          </a:custGeom>
          <a:solidFill>
            <a:srgbClr val="FADA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g242bd768eb2_1_637"/>
          <p:cNvSpPr/>
          <p:nvPr/>
        </p:nvSpPr>
        <p:spPr>
          <a:xfrm>
            <a:off x="4203055" y="3981223"/>
            <a:ext cx="687933" cy="742140"/>
          </a:xfrm>
          <a:custGeom>
            <a:avLst/>
            <a:gdLst/>
            <a:ahLst/>
            <a:cxnLst/>
            <a:rect l="l" t="t" r="r" b="b"/>
            <a:pathLst>
              <a:path w="21789" h="24564" extrusionOk="0">
                <a:moveTo>
                  <a:pt x="10894" y="1"/>
                </a:moveTo>
                <a:cubicBezTo>
                  <a:pt x="10570" y="1"/>
                  <a:pt x="10245" y="84"/>
                  <a:pt x="9954" y="251"/>
                </a:cubicBezTo>
                <a:lnTo>
                  <a:pt x="941" y="5454"/>
                </a:lnTo>
                <a:cubicBezTo>
                  <a:pt x="357" y="5787"/>
                  <a:pt x="0" y="6406"/>
                  <a:pt x="0" y="7085"/>
                </a:cubicBezTo>
                <a:lnTo>
                  <a:pt x="0" y="17479"/>
                </a:lnTo>
                <a:cubicBezTo>
                  <a:pt x="0" y="18158"/>
                  <a:pt x="357" y="18777"/>
                  <a:pt x="941" y="19110"/>
                </a:cubicBezTo>
                <a:lnTo>
                  <a:pt x="9954" y="24313"/>
                </a:lnTo>
                <a:cubicBezTo>
                  <a:pt x="10245" y="24480"/>
                  <a:pt x="10570" y="24563"/>
                  <a:pt x="10894" y="24563"/>
                </a:cubicBezTo>
                <a:cubicBezTo>
                  <a:pt x="11219" y="24563"/>
                  <a:pt x="11543" y="24480"/>
                  <a:pt x="11835" y="24313"/>
                </a:cubicBezTo>
                <a:lnTo>
                  <a:pt x="20848" y="19110"/>
                </a:lnTo>
                <a:cubicBezTo>
                  <a:pt x="21431" y="18777"/>
                  <a:pt x="21788" y="18158"/>
                  <a:pt x="21788" y="17479"/>
                </a:cubicBezTo>
                <a:lnTo>
                  <a:pt x="21788" y="7085"/>
                </a:lnTo>
                <a:cubicBezTo>
                  <a:pt x="21788" y="6406"/>
                  <a:pt x="21431" y="5787"/>
                  <a:pt x="20848" y="5454"/>
                </a:cubicBezTo>
                <a:lnTo>
                  <a:pt x="11835" y="251"/>
                </a:lnTo>
                <a:cubicBezTo>
                  <a:pt x="11543" y="84"/>
                  <a:pt x="11219" y="1"/>
                  <a:pt x="10894" y="1"/>
                </a:cubicBezTo>
                <a:close/>
              </a:path>
            </a:pathLst>
          </a:custGeom>
          <a:solidFill>
            <a:srgbClr val="FADA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g242bd768eb2_1_637"/>
          <p:cNvSpPr/>
          <p:nvPr/>
        </p:nvSpPr>
        <p:spPr>
          <a:xfrm>
            <a:off x="4274090" y="4058112"/>
            <a:ext cx="545857" cy="588358"/>
          </a:xfrm>
          <a:custGeom>
            <a:avLst/>
            <a:gdLst/>
            <a:ahLst/>
            <a:cxnLst/>
            <a:rect l="l" t="t" r="r" b="b"/>
            <a:pathLst>
              <a:path w="17289" h="19474" extrusionOk="0">
                <a:moveTo>
                  <a:pt x="8644" y="1"/>
                </a:moveTo>
                <a:cubicBezTo>
                  <a:pt x="8376" y="1"/>
                  <a:pt x="8108" y="69"/>
                  <a:pt x="7870" y="206"/>
                </a:cubicBezTo>
                <a:lnTo>
                  <a:pt x="774" y="4302"/>
                </a:lnTo>
                <a:cubicBezTo>
                  <a:pt x="298" y="4576"/>
                  <a:pt x="0" y="5088"/>
                  <a:pt x="0" y="5635"/>
                </a:cubicBezTo>
                <a:lnTo>
                  <a:pt x="0" y="13839"/>
                </a:lnTo>
                <a:cubicBezTo>
                  <a:pt x="0" y="14386"/>
                  <a:pt x="298" y="14898"/>
                  <a:pt x="774" y="15172"/>
                </a:cubicBezTo>
                <a:lnTo>
                  <a:pt x="7870" y="19268"/>
                </a:lnTo>
                <a:cubicBezTo>
                  <a:pt x="8108" y="19405"/>
                  <a:pt x="8376" y="19473"/>
                  <a:pt x="8644" y="19473"/>
                </a:cubicBezTo>
                <a:cubicBezTo>
                  <a:pt x="8912" y="19473"/>
                  <a:pt x="9180" y="19405"/>
                  <a:pt x="9418" y="19268"/>
                </a:cubicBezTo>
                <a:lnTo>
                  <a:pt x="16514" y="15172"/>
                </a:lnTo>
                <a:cubicBezTo>
                  <a:pt x="16991" y="14898"/>
                  <a:pt x="17288" y="14386"/>
                  <a:pt x="17288" y="13839"/>
                </a:cubicBezTo>
                <a:lnTo>
                  <a:pt x="17288" y="5635"/>
                </a:lnTo>
                <a:cubicBezTo>
                  <a:pt x="17288" y="5088"/>
                  <a:pt x="16991" y="4576"/>
                  <a:pt x="16514" y="4302"/>
                </a:cubicBezTo>
                <a:lnTo>
                  <a:pt x="9418" y="206"/>
                </a:lnTo>
                <a:cubicBezTo>
                  <a:pt x="9180" y="69"/>
                  <a:pt x="8912" y="1"/>
                  <a:pt x="864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fr-FR" sz="1700" b="1" i="0" u="none" strike="noStrike" cap="none">
                <a:solidFill>
                  <a:srgbClr val="FCE6F0"/>
                </a:solidFill>
                <a:latin typeface="Open Sans"/>
                <a:ea typeface="Open Sans"/>
                <a:cs typeface="Open Sans"/>
                <a:sym typeface="Open Sans"/>
              </a:rPr>
              <a:t>04</a:t>
            </a:r>
            <a:endParaRPr sz="1700" b="1" i="0" u="none" strike="noStrike" cap="none">
              <a:solidFill>
                <a:srgbClr val="FCE6F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57" name="Google Shape;557;g242bd768eb2_1_637"/>
          <p:cNvSpPr txBox="1"/>
          <p:nvPr/>
        </p:nvSpPr>
        <p:spPr>
          <a:xfrm>
            <a:off x="3594420" y="1982302"/>
            <a:ext cx="19692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Rédaction des fiches service</a:t>
            </a:r>
            <a:endParaRPr sz="1200" b="1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58" name="Google Shape;558;g242bd768eb2_1_637"/>
          <p:cNvSpPr/>
          <p:nvPr/>
        </p:nvSpPr>
        <p:spPr>
          <a:xfrm>
            <a:off x="1645798" y="2669024"/>
            <a:ext cx="1160543" cy="384212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559" name="Google Shape;559;g242bd768eb2_1_637"/>
          <p:cNvGrpSpPr/>
          <p:nvPr/>
        </p:nvGrpSpPr>
        <p:grpSpPr>
          <a:xfrm>
            <a:off x="2220001" y="3340865"/>
            <a:ext cx="23711" cy="608315"/>
            <a:chOff x="3315568" y="3003358"/>
            <a:chExt cx="22690" cy="608315"/>
          </a:xfrm>
        </p:grpSpPr>
        <p:sp>
          <p:nvSpPr>
            <p:cNvPr id="560" name="Google Shape;560;g242bd768eb2_1_637"/>
            <p:cNvSpPr/>
            <p:nvPr/>
          </p:nvSpPr>
          <p:spPr>
            <a:xfrm>
              <a:off x="3315568" y="3551913"/>
              <a:ext cx="22690" cy="59760"/>
            </a:xfrm>
            <a:custGeom>
              <a:avLst/>
              <a:gdLst/>
              <a:ahLst/>
              <a:cxnLst/>
              <a:rect l="l" t="t" r="r" b="b"/>
              <a:pathLst>
                <a:path w="751" h="1978" extrusionOk="0">
                  <a:moveTo>
                    <a:pt x="0" y="1"/>
                  </a:moveTo>
                  <a:lnTo>
                    <a:pt x="0" y="798"/>
                  </a:lnTo>
                  <a:lnTo>
                    <a:pt x="0" y="1656"/>
                  </a:lnTo>
                  <a:lnTo>
                    <a:pt x="0" y="1930"/>
                  </a:lnTo>
                  <a:lnTo>
                    <a:pt x="215" y="1930"/>
                  </a:lnTo>
                  <a:cubicBezTo>
                    <a:pt x="274" y="1965"/>
                    <a:pt x="322" y="1977"/>
                    <a:pt x="393" y="1977"/>
                  </a:cubicBezTo>
                  <a:cubicBezTo>
                    <a:pt x="453" y="1977"/>
                    <a:pt x="512" y="1965"/>
                    <a:pt x="560" y="1930"/>
                  </a:cubicBezTo>
                  <a:lnTo>
                    <a:pt x="750" y="1930"/>
                  </a:lnTo>
                  <a:lnTo>
                    <a:pt x="750" y="1251"/>
                  </a:lnTo>
                  <a:lnTo>
                    <a:pt x="750" y="394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DAEE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g242bd768eb2_1_637"/>
            <p:cNvSpPr/>
            <p:nvPr/>
          </p:nvSpPr>
          <p:spPr>
            <a:xfrm>
              <a:off x="3315568" y="3474239"/>
              <a:ext cx="22690" cy="59730"/>
            </a:xfrm>
            <a:custGeom>
              <a:avLst/>
              <a:gdLst/>
              <a:ahLst/>
              <a:cxnLst/>
              <a:rect l="l" t="t" r="r" b="b"/>
              <a:pathLst>
                <a:path w="751" h="1977" extrusionOk="0">
                  <a:moveTo>
                    <a:pt x="393" y="0"/>
                  </a:moveTo>
                  <a:cubicBezTo>
                    <a:pt x="334" y="0"/>
                    <a:pt x="286" y="12"/>
                    <a:pt x="238" y="36"/>
                  </a:cubicBezTo>
                  <a:lnTo>
                    <a:pt x="0" y="36"/>
                  </a:lnTo>
                  <a:lnTo>
                    <a:pt x="0" y="798"/>
                  </a:lnTo>
                  <a:lnTo>
                    <a:pt x="0" y="1655"/>
                  </a:lnTo>
                  <a:lnTo>
                    <a:pt x="0" y="1976"/>
                  </a:lnTo>
                  <a:lnTo>
                    <a:pt x="750" y="1976"/>
                  </a:lnTo>
                  <a:lnTo>
                    <a:pt x="750" y="1250"/>
                  </a:lnTo>
                  <a:lnTo>
                    <a:pt x="750" y="393"/>
                  </a:lnTo>
                  <a:lnTo>
                    <a:pt x="750" y="36"/>
                  </a:lnTo>
                  <a:lnTo>
                    <a:pt x="536" y="36"/>
                  </a:lnTo>
                  <a:cubicBezTo>
                    <a:pt x="488" y="12"/>
                    <a:pt x="441" y="0"/>
                    <a:pt x="393" y="0"/>
                  </a:cubicBezTo>
                  <a:close/>
                </a:path>
              </a:pathLst>
            </a:custGeom>
            <a:solidFill>
              <a:srgbClr val="DAEE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g242bd768eb2_1_637"/>
            <p:cNvSpPr/>
            <p:nvPr/>
          </p:nvSpPr>
          <p:spPr>
            <a:xfrm>
              <a:off x="3315568" y="3394359"/>
              <a:ext cx="22690" cy="60485"/>
            </a:xfrm>
            <a:custGeom>
              <a:avLst/>
              <a:gdLst/>
              <a:ahLst/>
              <a:cxnLst/>
              <a:rect l="l" t="t" r="r" b="b"/>
              <a:pathLst>
                <a:path w="751" h="2002" extrusionOk="0">
                  <a:moveTo>
                    <a:pt x="0" y="1"/>
                  </a:moveTo>
                  <a:lnTo>
                    <a:pt x="0" y="870"/>
                  </a:lnTo>
                  <a:lnTo>
                    <a:pt x="0" y="1727"/>
                  </a:lnTo>
                  <a:lnTo>
                    <a:pt x="0" y="1942"/>
                  </a:lnTo>
                  <a:lnTo>
                    <a:pt x="191" y="1942"/>
                  </a:lnTo>
                  <a:cubicBezTo>
                    <a:pt x="250" y="1977"/>
                    <a:pt x="322" y="2001"/>
                    <a:pt x="393" y="2001"/>
                  </a:cubicBezTo>
                  <a:cubicBezTo>
                    <a:pt x="465" y="2001"/>
                    <a:pt x="524" y="1977"/>
                    <a:pt x="584" y="1942"/>
                  </a:cubicBezTo>
                  <a:lnTo>
                    <a:pt x="750" y="1942"/>
                  </a:lnTo>
                  <a:lnTo>
                    <a:pt x="750" y="1322"/>
                  </a:lnTo>
                  <a:lnTo>
                    <a:pt x="750" y="465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DAEE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g242bd768eb2_1_637"/>
            <p:cNvSpPr/>
            <p:nvPr/>
          </p:nvSpPr>
          <p:spPr>
            <a:xfrm>
              <a:off x="3315568" y="3317379"/>
              <a:ext cx="22690" cy="59035"/>
            </a:xfrm>
            <a:custGeom>
              <a:avLst/>
              <a:gdLst/>
              <a:ahLst/>
              <a:cxnLst/>
              <a:rect l="l" t="t" r="r" b="b"/>
              <a:pathLst>
                <a:path w="751" h="1954" extrusionOk="0">
                  <a:moveTo>
                    <a:pt x="393" y="1"/>
                  </a:moveTo>
                  <a:cubicBezTo>
                    <a:pt x="346" y="1"/>
                    <a:pt x="310" y="1"/>
                    <a:pt x="274" y="25"/>
                  </a:cubicBezTo>
                  <a:lnTo>
                    <a:pt x="0" y="25"/>
                  </a:lnTo>
                  <a:lnTo>
                    <a:pt x="0" y="846"/>
                  </a:lnTo>
                  <a:lnTo>
                    <a:pt x="0" y="1703"/>
                  </a:lnTo>
                  <a:lnTo>
                    <a:pt x="0" y="1954"/>
                  </a:lnTo>
                  <a:lnTo>
                    <a:pt x="750" y="1954"/>
                  </a:lnTo>
                  <a:lnTo>
                    <a:pt x="750" y="1299"/>
                  </a:lnTo>
                  <a:lnTo>
                    <a:pt x="750" y="441"/>
                  </a:lnTo>
                  <a:lnTo>
                    <a:pt x="750" y="25"/>
                  </a:lnTo>
                  <a:lnTo>
                    <a:pt x="500" y="25"/>
                  </a:lnTo>
                  <a:cubicBezTo>
                    <a:pt x="465" y="1"/>
                    <a:pt x="429" y="1"/>
                    <a:pt x="393" y="1"/>
                  </a:cubicBezTo>
                  <a:close/>
                </a:path>
              </a:pathLst>
            </a:custGeom>
            <a:solidFill>
              <a:srgbClr val="DAEE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564;g242bd768eb2_1_637"/>
            <p:cNvSpPr/>
            <p:nvPr/>
          </p:nvSpPr>
          <p:spPr>
            <a:xfrm>
              <a:off x="3315568" y="3237167"/>
              <a:ext cx="22690" cy="62993"/>
            </a:xfrm>
            <a:custGeom>
              <a:avLst/>
              <a:gdLst/>
              <a:ahLst/>
              <a:cxnLst/>
              <a:rect l="l" t="t" r="r" b="b"/>
              <a:pathLst>
                <a:path w="751" h="2085" extrusionOk="0">
                  <a:moveTo>
                    <a:pt x="72" y="1"/>
                  </a:moveTo>
                  <a:lnTo>
                    <a:pt x="0" y="72"/>
                  </a:lnTo>
                  <a:lnTo>
                    <a:pt x="0" y="929"/>
                  </a:lnTo>
                  <a:lnTo>
                    <a:pt x="0" y="1787"/>
                  </a:lnTo>
                  <a:lnTo>
                    <a:pt x="0" y="2084"/>
                  </a:lnTo>
                  <a:lnTo>
                    <a:pt x="750" y="2084"/>
                  </a:lnTo>
                  <a:lnTo>
                    <a:pt x="750" y="1382"/>
                  </a:lnTo>
                  <a:lnTo>
                    <a:pt x="750" y="525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DAEE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g242bd768eb2_1_637"/>
            <p:cNvSpPr/>
            <p:nvPr/>
          </p:nvSpPr>
          <p:spPr>
            <a:xfrm>
              <a:off x="3315568" y="3160187"/>
              <a:ext cx="22690" cy="59398"/>
            </a:xfrm>
            <a:custGeom>
              <a:avLst/>
              <a:gdLst/>
              <a:ahLst/>
              <a:cxnLst/>
              <a:rect l="l" t="t" r="r" b="b"/>
              <a:pathLst>
                <a:path w="751" h="1966" extrusionOk="0">
                  <a:moveTo>
                    <a:pt x="393" y="1"/>
                  </a:moveTo>
                  <a:cubicBezTo>
                    <a:pt x="369" y="1"/>
                    <a:pt x="346" y="13"/>
                    <a:pt x="322" y="13"/>
                  </a:cubicBezTo>
                  <a:lnTo>
                    <a:pt x="0" y="13"/>
                  </a:lnTo>
                  <a:lnTo>
                    <a:pt x="0" y="25"/>
                  </a:lnTo>
                  <a:lnTo>
                    <a:pt x="0" y="49"/>
                  </a:lnTo>
                  <a:lnTo>
                    <a:pt x="0" y="906"/>
                  </a:lnTo>
                  <a:lnTo>
                    <a:pt x="0" y="1763"/>
                  </a:lnTo>
                  <a:lnTo>
                    <a:pt x="0" y="1953"/>
                  </a:lnTo>
                  <a:lnTo>
                    <a:pt x="298" y="1953"/>
                  </a:lnTo>
                  <a:cubicBezTo>
                    <a:pt x="334" y="1953"/>
                    <a:pt x="357" y="1965"/>
                    <a:pt x="393" y="1965"/>
                  </a:cubicBezTo>
                  <a:cubicBezTo>
                    <a:pt x="417" y="1965"/>
                    <a:pt x="441" y="1953"/>
                    <a:pt x="477" y="1953"/>
                  </a:cubicBezTo>
                  <a:lnTo>
                    <a:pt x="750" y="1953"/>
                  </a:lnTo>
                  <a:lnTo>
                    <a:pt x="750" y="1358"/>
                  </a:lnTo>
                  <a:lnTo>
                    <a:pt x="750" y="501"/>
                  </a:lnTo>
                  <a:lnTo>
                    <a:pt x="750" y="13"/>
                  </a:lnTo>
                  <a:lnTo>
                    <a:pt x="453" y="13"/>
                  </a:lnTo>
                  <a:cubicBezTo>
                    <a:pt x="429" y="13"/>
                    <a:pt x="405" y="1"/>
                    <a:pt x="393" y="1"/>
                  </a:cubicBezTo>
                  <a:close/>
                </a:path>
              </a:pathLst>
            </a:custGeom>
            <a:solidFill>
              <a:srgbClr val="DAEE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g242bd768eb2_1_637"/>
            <p:cNvSpPr/>
            <p:nvPr/>
          </p:nvSpPr>
          <p:spPr>
            <a:xfrm>
              <a:off x="3315931" y="3081788"/>
              <a:ext cx="22327" cy="60818"/>
            </a:xfrm>
            <a:custGeom>
              <a:avLst/>
              <a:gdLst/>
              <a:ahLst/>
              <a:cxnLst/>
              <a:rect l="l" t="t" r="r" b="b"/>
              <a:pathLst>
                <a:path w="739" h="2013" extrusionOk="0">
                  <a:moveTo>
                    <a:pt x="381" y="0"/>
                  </a:moveTo>
                  <a:cubicBezTo>
                    <a:pt x="298" y="0"/>
                    <a:pt x="226" y="36"/>
                    <a:pt x="167" y="84"/>
                  </a:cubicBezTo>
                  <a:lnTo>
                    <a:pt x="72" y="84"/>
                  </a:lnTo>
                  <a:lnTo>
                    <a:pt x="0" y="72"/>
                  </a:lnTo>
                  <a:lnTo>
                    <a:pt x="0" y="929"/>
                  </a:lnTo>
                  <a:lnTo>
                    <a:pt x="0" y="1786"/>
                  </a:lnTo>
                  <a:lnTo>
                    <a:pt x="0" y="2012"/>
                  </a:lnTo>
                  <a:lnTo>
                    <a:pt x="738" y="2012"/>
                  </a:lnTo>
                  <a:lnTo>
                    <a:pt x="738" y="1381"/>
                  </a:lnTo>
                  <a:lnTo>
                    <a:pt x="738" y="524"/>
                  </a:lnTo>
                  <a:lnTo>
                    <a:pt x="738" y="84"/>
                  </a:lnTo>
                  <a:lnTo>
                    <a:pt x="584" y="84"/>
                  </a:lnTo>
                  <a:cubicBezTo>
                    <a:pt x="524" y="36"/>
                    <a:pt x="453" y="0"/>
                    <a:pt x="381" y="0"/>
                  </a:cubicBezTo>
                  <a:close/>
                </a:path>
              </a:pathLst>
            </a:custGeom>
            <a:solidFill>
              <a:srgbClr val="DAEE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g242bd768eb2_1_637"/>
            <p:cNvSpPr/>
            <p:nvPr/>
          </p:nvSpPr>
          <p:spPr>
            <a:xfrm>
              <a:off x="3317351" y="3081788"/>
              <a:ext cx="755" cy="2175"/>
            </a:xfrm>
            <a:custGeom>
              <a:avLst/>
              <a:gdLst/>
              <a:ahLst/>
              <a:cxnLst/>
              <a:rect l="l" t="t" r="r" b="b"/>
              <a:pathLst>
                <a:path w="25" h="72" extrusionOk="0">
                  <a:moveTo>
                    <a:pt x="1" y="0"/>
                  </a:moveTo>
                  <a:lnTo>
                    <a:pt x="1" y="7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AEE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g242bd768eb2_1_637"/>
            <p:cNvSpPr/>
            <p:nvPr/>
          </p:nvSpPr>
          <p:spPr>
            <a:xfrm>
              <a:off x="3315568" y="3003358"/>
              <a:ext cx="22690" cy="59035"/>
            </a:xfrm>
            <a:custGeom>
              <a:avLst/>
              <a:gdLst/>
              <a:ahLst/>
              <a:cxnLst/>
              <a:rect l="l" t="t" r="r" b="b"/>
              <a:pathLst>
                <a:path w="751" h="1954" extrusionOk="0">
                  <a:moveTo>
                    <a:pt x="0" y="1"/>
                  </a:moveTo>
                  <a:lnTo>
                    <a:pt x="0" y="36"/>
                  </a:lnTo>
                  <a:lnTo>
                    <a:pt x="0" y="96"/>
                  </a:lnTo>
                  <a:lnTo>
                    <a:pt x="0" y="953"/>
                  </a:lnTo>
                  <a:lnTo>
                    <a:pt x="0" y="1811"/>
                  </a:lnTo>
                  <a:lnTo>
                    <a:pt x="0" y="1930"/>
                  </a:lnTo>
                  <a:lnTo>
                    <a:pt x="250" y="1930"/>
                  </a:lnTo>
                  <a:cubicBezTo>
                    <a:pt x="298" y="1953"/>
                    <a:pt x="346" y="1953"/>
                    <a:pt x="393" y="1953"/>
                  </a:cubicBezTo>
                  <a:cubicBezTo>
                    <a:pt x="441" y="1953"/>
                    <a:pt x="477" y="1953"/>
                    <a:pt x="524" y="1930"/>
                  </a:cubicBezTo>
                  <a:lnTo>
                    <a:pt x="750" y="1930"/>
                  </a:lnTo>
                  <a:lnTo>
                    <a:pt x="750" y="1406"/>
                  </a:lnTo>
                  <a:lnTo>
                    <a:pt x="750" y="548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DAEE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9" name="Google Shape;569;g242bd768eb2_1_637"/>
          <p:cNvSpPr/>
          <p:nvPr/>
        </p:nvSpPr>
        <p:spPr>
          <a:xfrm>
            <a:off x="2181871" y="3174201"/>
            <a:ext cx="100022" cy="95713"/>
          </a:xfrm>
          <a:custGeom>
            <a:avLst/>
            <a:gdLst/>
            <a:ahLst/>
            <a:cxnLst/>
            <a:rect l="l" t="t" r="r" b="b"/>
            <a:pathLst>
              <a:path w="3168" h="3168" extrusionOk="0">
                <a:moveTo>
                  <a:pt x="1584" y="1"/>
                </a:moveTo>
                <a:cubicBezTo>
                  <a:pt x="703" y="1"/>
                  <a:pt x="1" y="715"/>
                  <a:pt x="1" y="1584"/>
                </a:cubicBezTo>
                <a:cubicBezTo>
                  <a:pt x="1" y="2465"/>
                  <a:pt x="703" y="3168"/>
                  <a:pt x="1584" y="3168"/>
                </a:cubicBezTo>
                <a:cubicBezTo>
                  <a:pt x="2453" y="3168"/>
                  <a:pt x="3168" y="2465"/>
                  <a:pt x="3168" y="1584"/>
                </a:cubicBezTo>
                <a:cubicBezTo>
                  <a:pt x="3168" y="715"/>
                  <a:pt x="2453" y="1"/>
                  <a:pt x="1584" y="1"/>
                </a:cubicBezTo>
                <a:close/>
              </a:path>
            </a:pathLst>
          </a:cu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g242bd768eb2_1_637"/>
          <p:cNvSpPr/>
          <p:nvPr/>
        </p:nvSpPr>
        <p:spPr>
          <a:xfrm>
            <a:off x="1882080" y="4058111"/>
            <a:ext cx="687933" cy="742140"/>
          </a:xfrm>
          <a:custGeom>
            <a:avLst/>
            <a:gdLst/>
            <a:ahLst/>
            <a:cxnLst/>
            <a:rect l="l" t="t" r="r" b="b"/>
            <a:pathLst>
              <a:path w="21789" h="24564" extrusionOk="0">
                <a:moveTo>
                  <a:pt x="10895" y="1"/>
                </a:moveTo>
                <a:cubicBezTo>
                  <a:pt x="10570" y="1"/>
                  <a:pt x="10246" y="84"/>
                  <a:pt x="9954" y="251"/>
                </a:cubicBezTo>
                <a:lnTo>
                  <a:pt x="941" y="5454"/>
                </a:lnTo>
                <a:cubicBezTo>
                  <a:pt x="358" y="5787"/>
                  <a:pt x="1" y="6406"/>
                  <a:pt x="1" y="7085"/>
                </a:cubicBezTo>
                <a:lnTo>
                  <a:pt x="1" y="17479"/>
                </a:lnTo>
                <a:cubicBezTo>
                  <a:pt x="1" y="18158"/>
                  <a:pt x="358" y="18777"/>
                  <a:pt x="941" y="19110"/>
                </a:cubicBezTo>
                <a:lnTo>
                  <a:pt x="9954" y="24313"/>
                </a:lnTo>
                <a:cubicBezTo>
                  <a:pt x="10246" y="24480"/>
                  <a:pt x="10570" y="24563"/>
                  <a:pt x="10895" y="24563"/>
                </a:cubicBezTo>
                <a:cubicBezTo>
                  <a:pt x="11219" y="24563"/>
                  <a:pt x="11544" y="24480"/>
                  <a:pt x="11835" y="24313"/>
                </a:cubicBezTo>
                <a:lnTo>
                  <a:pt x="20848" y="19110"/>
                </a:lnTo>
                <a:cubicBezTo>
                  <a:pt x="21432" y="18777"/>
                  <a:pt x="21789" y="18158"/>
                  <a:pt x="21789" y="17479"/>
                </a:cubicBezTo>
                <a:lnTo>
                  <a:pt x="21789" y="7085"/>
                </a:lnTo>
                <a:cubicBezTo>
                  <a:pt x="21789" y="6406"/>
                  <a:pt x="21432" y="5787"/>
                  <a:pt x="20848" y="5454"/>
                </a:cubicBezTo>
                <a:lnTo>
                  <a:pt x="11835" y="251"/>
                </a:lnTo>
                <a:cubicBezTo>
                  <a:pt x="11544" y="84"/>
                  <a:pt x="11219" y="1"/>
                  <a:pt x="10895" y="1"/>
                </a:cubicBezTo>
                <a:close/>
              </a:path>
            </a:pathLst>
          </a:cu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g242bd768eb2_1_637"/>
          <p:cNvSpPr/>
          <p:nvPr/>
        </p:nvSpPr>
        <p:spPr>
          <a:xfrm>
            <a:off x="1958955" y="4134949"/>
            <a:ext cx="545857" cy="588358"/>
          </a:xfrm>
          <a:custGeom>
            <a:avLst/>
            <a:gdLst/>
            <a:ahLst/>
            <a:cxnLst/>
            <a:rect l="l" t="t" r="r" b="b"/>
            <a:pathLst>
              <a:path w="17289" h="19474" extrusionOk="0">
                <a:moveTo>
                  <a:pt x="8645" y="1"/>
                </a:moveTo>
                <a:cubicBezTo>
                  <a:pt x="8377" y="1"/>
                  <a:pt x="8109" y="69"/>
                  <a:pt x="7871" y="206"/>
                </a:cubicBezTo>
                <a:lnTo>
                  <a:pt x="775" y="4302"/>
                </a:lnTo>
                <a:cubicBezTo>
                  <a:pt x="299" y="4576"/>
                  <a:pt x="1" y="5088"/>
                  <a:pt x="1" y="5635"/>
                </a:cubicBezTo>
                <a:lnTo>
                  <a:pt x="1" y="13839"/>
                </a:lnTo>
                <a:cubicBezTo>
                  <a:pt x="1" y="14386"/>
                  <a:pt x="299" y="14898"/>
                  <a:pt x="775" y="15172"/>
                </a:cubicBezTo>
                <a:lnTo>
                  <a:pt x="7871" y="19268"/>
                </a:lnTo>
                <a:cubicBezTo>
                  <a:pt x="8109" y="19405"/>
                  <a:pt x="8377" y="19473"/>
                  <a:pt x="8645" y="19473"/>
                </a:cubicBezTo>
                <a:cubicBezTo>
                  <a:pt x="8913" y="19473"/>
                  <a:pt x="9181" y="19405"/>
                  <a:pt x="9419" y="19268"/>
                </a:cubicBezTo>
                <a:lnTo>
                  <a:pt x="16515" y="15172"/>
                </a:lnTo>
                <a:cubicBezTo>
                  <a:pt x="16991" y="14898"/>
                  <a:pt x="17289" y="14386"/>
                  <a:pt x="17289" y="13839"/>
                </a:cubicBezTo>
                <a:lnTo>
                  <a:pt x="17289" y="5635"/>
                </a:lnTo>
                <a:cubicBezTo>
                  <a:pt x="17289" y="5088"/>
                  <a:pt x="16991" y="4576"/>
                  <a:pt x="16515" y="4302"/>
                </a:cubicBezTo>
                <a:lnTo>
                  <a:pt x="9419" y="206"/>
                </a:lnTo>
                <a:cubicBezTo>
                  <a:pt x="9181" y="69"/>
                  <a:pt x="8913" y="1"/>
                  <a:pt x="864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DAEEF3"/>
                </a:solidFill>
                <a:latin typeface="Open Sans"/>
                <a:ea typeface="Open Sans"/>
                <a:cs typeface="Open Sans"/>
                <a:sym typeface="Open Sans"/>
              </a:rPr>
              <a:t>02</a:t>
            </a:r>
            <a:endParaRPr sz="1800" b="1" i="0" u="none" strike="noStrike" cap="none">
              <a:solidFill>
                <a:srgbClr val="DAEEF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72" name="Google Shape;572;g242bd768eb2_1_637"/>
          <p:cNvSpPr txBox="1"/>
          <p:nvPr/>
        </p:nvSpPr>
        <p:spPr>
          <a:xfrm>
            <a:off x="1270124" y="1968075"/>
            <a:ext cx="18633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Harmonisation des BIA</a:t>
            </a:r>
            <a:endParaRPr sz="1200" b="1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573" name="Google Shape;573;g242bd768eb2_1_637"/>
          <p:cNvGrpSpPr/>
          <p:nvPr/>
        </p:nvGrpSpPr>
        <p:grpSpPr>
          <a:xfrm>
            <a:off x="1013872" y="1845382"/>
            <a:ext cx="23363" cy="607560"/>
            <a:chOff x="1994039" y="1524613"/>
            <a:chExt cx="22357" cy="607560"/>
          </a:xfrm>
        </p:grpSpPr>
        <p:sp>
          <p:nvSpPr>
            <p:cNvPr id="574" name="Google Shape;574;g242bd768eb2_1_637"/>
            <p:cNvSpPr/>
            <p:nvPr/>
          </p:nvSpPr>
          <p:spPr>
            <a:xfrm>
              <a:off x="1994039" y="1915976"/>
              <a:ext cx="22357" cy="59730"/>
            </a:xfrm>
            <a:custGeom>
              <a:avLst/>
              <a:gdLst/>
              <a:ahLst/>
              <a:cxnLst/>
              <a:rect l="l" t="t" r="r" b="b"/>
              <a:pathLst>
                <a:path w="740" h="1977" extrusionOk="0">
                  <a:moveTo>
                    <a:pt x="370" y="0"/>
                  </a:moveTo>
                  <a:cubicBezTo>
                    <a:pt x="191" y="0"/>
                    <a:pt x="1" y="155"/>
                    <a:pt x="1" y="346"/>
                  </a:cubicBezTo>
                  <a:lnTo>
                    <a:pt x="1" y="1643"/>
                  </a:lnTo>
                  <a:cubicBezTo>
                    <a:pt x="1" y="1822"/>
                    <a:pt x="191" y="1977"/>
                    <a:pt x="370" y="1977"/>
                  </a:cubicBezTo>
                  <a:cubicBezTo>
                    <a:pt x="560" y="1977"/>
                    <a:pt x="739" y="1822"/>
                    <a:pt x="739" y="1643"/>
                  </a:cubicBezTo>
                  <a:lnTo>
                    <a:pt x="739" y="346"/>
                  </a:lnTo>
                  <a:cubicBezTo>
                    <a:pt x="739" y="155"/>
                    <a:pt x="560" y="0"/>
                    <a:pt x="370" y="0"/>
                  </a:cubicBezTo>
                  <a:close/>
                </a:path>
              </a:pathLst>
            </a:custGeom>
            <a:solidFill>
              <a:srgbClr val="006A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g242bd768eb2_1_637"/>
            <p:cNvSpPr/>
            <p:nvPr/>
          </p:nvSpPr>
          <p:spPr>
            <a:xfrm>
              <a:off x="1994039" y="1994375"/>
              <a:ext cx="22357" cy="59760"/>
            </a:xfrm>
            <a:custGeom>
              <a:avLst/>
              <a:gdLst/>
              <a:ahLst/>
              <a:cxnLst/>
              <a:rect l="l" t="t" r="r" b="b"/>
              <a:pathLst>
                <a:path w="740" h="1978" extrusionOk="0">
                  <a:moveTo>
                    <a:pt x="370" y="1"/>
                  </a:moveTo>
                  <a:cubicBezTo>
                    <a:pt x="191" y="1"/>
                    <a:pt x="1" y="156"/>
                    <a:pt x="1" y="334"/>
                  </a:cubicBezTo>
                  <a:lnTo>
                    <a:pt x="1" y="1632"/>
                  </a:lnTo>
                  <a:cubicBezTo>
                    <a:pt x="1" y="1822"/>
                    <a:pt x="191" y="1977"/>
                    <a:pt x="370" y="1977"/>
                  </a:cubicBezTo>
                  <a:cubicBezTo>
                    <a:pt x="560" y="1977"/>
                    <a:pt x="739" y="1822"/>
                    <a:pt x="739" y="1632"/>
                  </a:cubicBezTo>
                  <a:lnTo>
                    <a:pt x="739" y="334"/>
                  </a:lnTo>
                  <a:cubicBezTo>
                    <a:pt x="739" y="156"/>
                    <a:pt x="560" y="1"/>
                    <a:pt x="370" y="1"/>
                  </a:cubicBezTo>
                  <a:close/>
                </a:path>
              </a:pathLst>
            </a:custGeom>
            <a:solidFill>
              <a:srgbClr val="006A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576;g242bd768eb2_1_637"/>
            <p:cNvSpPr/>
            <p:nvPr/>
          </p:nvSpPr>
          <p:spPr>
            <a:xfrm>
              <a:off x="1994039" y="1837909"/>
              <a:ext cx="22357" cy="59398"/>
            </a:xfrm>
            <a:custGeom>
              <a:avLst/>
              <a:gdLst/>
              <a:ahLst/>
              <a:cxnLst/>
              <a:rect l="l" t="t" r="r" b="b"/>
              <a:pathLst>
                <a:path w="740" h="1966" extrusionOk="0">
                  <a:moveTo>
                    <a:pt x="370" y="1"/>
                  </a:moveTo>
                  <a:cubicBezTo>
                    <a:pt x="191" y="1"/>
                    <a:pt x="1" y="143"/>
                    <a:pt x="1" y="334"/>
                  </a:cubicBezTo>
                  <a:lnTo>
                    <a:pt x="1" y="1632"/>
                  </a:lnTo>
                  <a:cubicBezTo>
                    <a:pt x="1" y="1810"/>
                    <a:pt x="191" y="1965"/>
                    <a:pt x="370" y="1965"/>
                  </a:cubicBezTo>
                  <a:cubicBezTo>
                    <a:pt x="560" y="1965"/>
                    <a:pt x="739" y="1810"/>
                    <a:pt x="739" y="1632"/>
                  </a:cubicBezTo>
                  <a:lnTo>
                    <a:pt x="739" y="334"/>
                  </a:lnTo>
                  <a:cubicBezTo>
                    <a:pt x="739" y="143"/>
                    <a:pt x="560" y="1"/>
                    <a:pt x="370" y="1"/>
                  </a:cubicBezTo>
                  <a:close/>
                </a:path>
              </a:pathLst>
            </a:custGeom>
            <a:solidFill>
              <a:srgbClr val="006A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7" name="Google Shape;577;g242bd768eb2_1_637"/>
            <p:cNvSpPr/>
            <p:nvPr/>
          </p:nvSpPr>
          <p:spPr>
            <a:xfrm>
              <a:off x="1994039" y="2072805"/>
              <a:ext cx="22357" cy="59368"/>
            </a:xfrm>
            <a:custGeom>
              <a:avLst/>
              <a:gdLst/>
              <a:ahLst/>
              <a:cxnLst/>
              <a:rect l="l" t="t" r="r" b="b"/>
              <a:pathLst>
                <a:path w="740" h="1965" extrusionOk="0">
                  <a:moveTo>
                    <a:pt x="370" y="0"/>
                  </a:moveTo>
                  <a:cubicBezTo>
                    <a:pt x="191" y="0"/>
                    <a:pt x="1" y="155"/>
                    <a:pt x="1" y="334"/>
                  </a:cubicBezTo>
                  <a:lnTo>
                    <a:pt x="1" y="1632"/>
                  </a:lnTo>
                  <a:cubicBezTo>
                    <a:pt x="1" y="1822"/>
                    <a:pt x="191" y="1965"/>
                    <a:pt x="370" y="1965"/>
                  </a:cubicBezTo>
                  <a:cubicBezTo>
                    <a:pt x="560" y="1965"/>
                    <a:pt x="739" y="1822"/>
                    <a:pt x="739" y="1632"/>
                  </a:cubicBezTo>
                  <a:lnTo>
                    <a:pt x="739" y="334"/>
                  </a:lnTo>
                  <a:cubicBezTo>
                    <a:pt x="739" y="155"/>
                    <a:pt x="560" y="0"/>
                    <a:pt x="370" y="0"/>
                  </a:cubicBezTo>
                  <a:close/>
                </a:path>
              </a:pathLst>
            </a:custGeom>
            <a:solidFill>
              <a:srgbClr val="006A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8" name="Google Shape;578;g242bd768eb2_1_637"/>
            <p:cNvSpPr/>
            <p:nvPr/>
          </p:nvSpPr>
          <p:spPr>
            <a:xfrm>
              <a:off x="1994039" y="1524613"/>
              <a:ext cx="22357" cy="59368"/>
            </a:xfrm>
            <a:custGeom>
              <a:avLst/>
              <a:gdLst/>
              <a:ahLst/>
              <a:cxnLst/>
              <a:rect l="l" t="t" r="r" b="b"/>
              <a:pathLst>
                <a:path w="740" h="1965" extrusionOk="0">
                  <a:moveTo>
                    <a:pt x="370" y="0"/>
                  </a:moveTo>
                  <a:cubicBezTo>
                    <a:pt x="191" y="0"/>
                    <a:pt x="1" y="143"/>
                    <a:pt x="1" y="334"/>
                  </a:cubicBezTo>
                  <a:lnTo>
                    <a:pt x="1" y="1631"/>
                  </a:lnTo>
                  <a:cubicBezTo>
                    <a:pt x="1" y="1810"/>
                    <a:pt x="191" y="1965"/>
                    <a:pt x="370" y="1965"/>
                  </a:cubicBezTo>
                  <a:cubicBezTo>
                    <a:pt x="560" y="1965"/>
                    <a:pt x="739" y="1810"/>
                    <a:pt x="739" y="1631"/>
                  </a:cubicBezTo>
                  <a:lnTo>
                    <a:pt x="739" y="334"/>
                  </a:lnTo>
                  <a:cubicBezTo>
                    <a:pt x="739" y="143"/>
                    <a:pt x="560" y="0"/>
                    <a:pt x="370" y="0"/>
                  </a:cubicBezTo>
                  <a:close/>
                </a:path>
              </a:pathLst>
            </a:custGeom>
            <a:solidFill>
              <a:srgbClr val="006A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" name="Google Shape;579;g242bd768eb2_1_637"/>
            <p:cNvSpPr/>
            <p:nvPr/>
          </p:nvSpPr>
          <p:spPr>
            <a:xfrm>
              <a:off x="1994039" y="1602650"/>
              <a:ext cx="22357" cy="59760"/>
            </a:xfrm>
            <a:custGeom>
              <a:avLst/>
              <a:gdLst/>
              <a:ahLst/>
              <a:cxnLst/>
              <a:rect l="l" t="t" r="r" b="b"/>
              <a:pathLst>
                <a:path w="740" h="1978" extrusionOk="0">
                  <a:moveTo>
                    <a:pt x="370" y="1"/>
                  </a:moveTo>
                  <a:cubicBezTo>
                    <a:pt x="191" y="1"/>
                    <a:pt x="1" y="156"/>
                    <a:pt x="1" y="346"/>
                  </a:cubicBezTo>
                  <a:lnTo>
                    <a:pt x="1" y="1644"/>
                  </a:lnTo>
                  <a:cubicBezTo>
                    <a:pt x="1" y="1823"/>
                    <a:pt x="191" y="1977"/>
                    <a:pt x="370" y="1977"/>
                  </a:cubicBezTo>
                  <a:cubicBezTo>
                    <a:pt x="560" y="1977"/>
                    <a:pt x="739" y="1823"/>
                    <a:pt x="739" y="1644"/>
                  </a:cubicBezTo>
                  <a:lnTo>
                    <a:pt x="739" y="346"/>
                  </a:lnTo>
                  <a:cubicBezTo>
                    <a:pt x="739" y="156"/>
                    <a:pt x="560" y="1"/>
                    <a:pt x="370" y="1"/>
                  </a:cubicBezTo>
                  <a:close/>
                </a:path>
              </a:pathLst>
            </a:custGeom>
            <a:solidFill>
              <a:srgbClr val="006A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580;g242bd768eb2_1_637"/>
            <p:cNvSpPr/>
            <p:nvPr/>
          </p:nvSpPr>
          <p:spPr>
            <a:xfrm>
              <a:off x="1994039" y="1681079"/>
              <a:ext cx="22357" cy="59730"/>
            </a:xfrm>
            <a:custGeom>
              <a:avLst/>
              <a:gdLst/>
              <a:ahLst/>
              <a:cxnLst/>
              <a:rect l="l" t="t" r="r" b="b"/>
              <a:pathLst>
                <a:path w="740" h="1977" extrusionOk="0">
                  <a:moveTo>
                    <a:pt x="370" y="0"/>
                  </a:moveTo>
                  <a:cubicBezTo>
                    <a:pt x="191" y="0"/>
                    <a:pt x="1" y="155"/>
                    <a:pt x="1" y="334"/>
                  </a:cubicBezTo>
                  <a:lnTo>
                    <a:pt x="1" y="1632"/>
                  </a:lnTo>
                  <a:cubicBezTo>
                    <a:pt x="1" y="1822"/>
                    <a:pt x="191" y="1977"/>
                    <a:pt x="370" y="1977"/>
                  </a:cubicBezTo>
                  <a:cubicBezTo>
                    <a:pt x="560" y="1977"/>
                    <a:pt x="739" y="1822"/>
                    <a:pt x="739" y="1632"/>
                  </a:cubicBezTo>
                  <a:lnTo>
                    <a:pt x="739" y="334"/>
                  </a:lnTo>
                  <a:cubicBezTo>
                    <a:pt x="739" y="155"/>
                    <a:pt x="560" y="0"/>
                    <a:pt x="370" y="0"/>
                  </a:cubicBezTo>
                  <a:close/>
                </a:path>
              </a:pathLst>
            </a:custGeom>
            <a:solidFill>
              <a:srgbClr val="006A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g242bd768eb2_1_637"/>
            <p:cNvSpPr/>
            <p:nvPr/>
          </p:nvSpPr>
          <p:spPr>
            <a:xfrm>
              <a:off x="1994039" y="1759509"/>
              <a:ext cx="22357" cy="59368"/>
            </a:xfrm>
            <a:custGeom>
              <a:avLst/>
              <a:gdLst/>
              <a:ahLst/>
              <a:cxnLst/>
              <a:rect l="l" t="t" r="r" b="b"/>
              <a:pathLst>
                <a:path w="740" h="1965" extrusionOk="0">
                  <a:moveTo>
                    <a:pt x="370" y="0"/>
                  </a:moveTo>
                  <a:cubicBezTo>
                    <a:pt x="191" y="0"/>
                    <a:pt x="1" y="155"/>
                    <a:pt x="1" y="333"/>
                  </a:cubicBezTo>
                  <a:lnTo>
                    <a:pt x="1" y="1631"/>
                  </a:lnTo>
                  <a:cubicBezTo>
                    <a:pt x="1" y="1822"/>
                    <a:pt x="191" y="1965"/>
                    <a:pt x="370" y="1965"/>
                  </a:cubicBezTo>
                  <a:cubicBezTo>
                    <a:pt x="560" y="1965"/>
                    <a:pt x="739" y="1822"/>
                    <a:pt x="739" y="1631"/>
                  </a:cubicBezTo>
                  <a:lnTo>
                    <a:pt x="739" y="333"/>
                  </a:lnTo>
                  <a:cubicBezTo>
                    <a:pt x="739" y="155"/>
                    <a:pt x="560" y="0"/>
                    <a:pt x="370" y="0"/>
                  </a:cubicBezTo>
                  <a:close/>
                </a:path>
              </a:pathLst>
            </a:custGeom>
            <a:solidFill>
              <a:srgbClr val="006A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2" name="Google Shape;582;g242bd768eb2_1_637"/>
          <p:cNvSpPr/>
          <p:nvPr/>
        </p:nvSpPr>
        <p:spPr>
          <a:xfrm>
            <a:off x="975557" y="2484203"/>
            <a:ext cx="100022" cy="95713"/>
          </a:xfrm>
          <a:custGeom>
            <a:avLst/>
            <a:gdLst/>
            <a:ahLst/>
            <a:cxnLst/>
            <a:rect l="l" t="t" r="r" b="b"/>
            <a:pathLst>
              <a:path w="3168" h="3168" extrusionOk="0">
                <a:moveTo>
                  <a:pt x="1584" y="1"/>
                </a:moveTo>
                <a:cubicBezTo>
                  <a:pt x="715" y="1"/>
                  <a:pt x="0" y="715"/>
                  <a:pt x="0" y="1584"/>
                </a:cubicBezTo>
                <a:cubicBezTo>
                  <a:pt x="0" y="2465"/>
                  <a:pt x="715" y="3168"/>
                  <a:pt x="1584" y="3168"/>
                </a:cubicBezTo>
                <a:cubicBezTo>
                  <a:pt x="2465" y="3168"/>
                  <a:pt x="3167" y="2465"/>
                  <a:pt x="3167" y="1584"/>
                </a:cubicBezTo>
                <a:cubicBezTo>
                  <a:pt x="3167" y="715"/>
                  <a:pt x="2465" y="1"/>
                  <a:pt x="1584" y="1"/>
                </a:cubicBezTo>
                <a:close/>
              </a:path>
            </a:pathLst>
          </a:cu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g242bd768eb2_1_637"/>
          <p:cNvSpPr/>
          <p:nvPr/>
        </p:nvSpPr>
        <p:spPr>
          <a:xfrm>
            <a:off x="472648" y="2678474"/>
            <a:ext cx="1160543" cy="384212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84" name="Google Shape;584;g242bd768eb2_1_637"/>
          <p:cNvSpPr/>
          <p:nvPr/>
        </p:nvSpPr>
        <p:spPr>
          <a:xfrm>
            <a:off x="681595" y="1003650"/>
            <a:ext cx="687965" cy="742502"/>
          </a:xfrm>
          <a:custGeom>
            <a:avLst/>
            <a:gdLst/>
            <a:ahLst/>
            <a:cxnLst/>
            <a:rect l="l" t="t" r="r" b="b"/>
            <a:pathLst>
              <a:path w="21790" h="24576" extrusionOk="0">
                <a:moveTo>
                  <a:pt x="10895" y="1"/>
                </a:moveTo>
                <a:cubicBezTo>
                  <a:pt x="10571" y="1"/>
                  <a:pt x="10246" y="84"/>
                  <a:pt x="9954" y="251"/>
                </a:cubicBezTo>
                <a:lnTo>
                  <a:pt x="941" y="5454"/>
                </a:lnTo>
                <a:cubicBezTo>
                  <a:pt x="358" y="5799"/>
                  <a:pt x="1" y="6418"/>
                  <a:pt x="1" y="7085"/>
                </a:cubicBezTo>
                <a:lnTo>
                  <a:pt x="1" y="17491"/>
                </a:lnTo>
                <a:cubicBezTo>
                  <a:pt x="1" y="18170"/>
                  <a:pt x="358" y="18789"/>
                  <a:pt x="941" y="19122"/>
                </a:cubicBezTo>
                <a:lnTo>
                  <a:pt x="9954" y="24325"/>
                </a:lnTo>
                <a:cubicBezTo>
                  <a:pt x="10246" y="24492"/>
                  <a:pt x="10571" y="24575"/>
                  <a:pt x="10895" y="24575"/>
                </a:cubicBezTo>
                <a:cubicBezTo>
                  <a:pt x="11219" y="24575"/>
                  <a:pt x="11544" y="24492"/>
                  <a:pt x="11836" y="24325"/>
                </a:cubicBezTo>
                <a:lnTo>
                  <a:pt x="20849" y="19122"/>
                </a:lnTo>
                <a:cubicBezTo>
                  <a:pt x="21432" y="18789"/>
                  <a:pt x="21789" y="18170"/>
                  <a:pt x="21789" y="17491"/>
                </a:cubicBezTo>
                <a:lnTo>
                  <a:pt x="21789" y="7085"/>
                </a:lnTo>
                <a:cubicBezTo>
                  <a:pt x="21789" y="6418"/>
                  <a:pt x="21432" y="5799"/>
                  <a:pt x="20849" y="5454"/>
                </a:cubicBezTo>
                <a:lnTo>
                  <a:pt x="11836" y="251"/>
                </a:lnTo>
                <a:cubicBezTo>
                  <a:pt x="11544" y="84"/>
                  <a:pt x="11219" y="1"/>
                  <a:pt x="10895" y="1"/>
                </a:cubicBezTo>
                <a:close/>
              </a:path>
            </a:pathLst>
          </a:cu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g242bd768eb2_1_637"/>
          <p:cNvSpPr/>
          <p:nvPr/>
        </p:nvSpPr>
        <p:spPr>
          <a:xfrm>
            <a:off x="752662" y="1080629"/>
            <a:ext cx="545825" cy="588630"/>
          </a:xfrm>
          <a:custGeom>
            <a:avLst/>
            <a:gdLst/>
            <a:ahLst/>
            <a:cxnLst/>
            <a:rect l="l" t="t" r="r" b="b"/>
            <a:pathLst>
              <a:path w="17288" h="19483" extrusionOk="0">
                <a:moveTo>
                  <a:pt x="8644" y="1"/>
                </a:moveTo>
                <a:cubicBezTo>
                  <a:pt x="8376" y="1"/>
                  <a:pt x="8108" y="72"/>
                  <a:pt x="7870" y="215"/>
                </a:cubicBezTo>
                <a:lnTo>
                  <a:pt x="774" y="4311"/>
                </a:lnTo>
                <a:cubicBezTo>
                  <a:pt x="298" y="4585"/>
                  <a:pt x="0" y="5096"/>
                  <a:pt x="0" y="5644"/>
                </a:cubicBezTo>
                <a:lnTo>
                  <a:pt x="0" y="13836"/>
                </a:lnTo>
                <a:cubicBezTo>
                  <a:pt x="0" y="14395"/>
                  <a:pt x="298" y="14895"/>
                  <a:pt x="774" y="15181"/>
                </a:cubicBezTo>
                <a:lnTo>
                  <a:pt x="7870" y="19277"/>
                </a:lnTo>
                <a:cubicBezTo>
                  <a:pt x="8108" y="19414"/>
                  <a:pt x="8376" y="19482"/>
                  <a:pt x="8644" y="19482"/>
                </a:cubicBezTo>
                <a:cubicBezTo>
                  <a:pt x="8912" y="19482"/>
                  <a:pt x="9180" y="19414"/>
                  <a:pt x="9418" y="19277"/>
                </a:cubicBezTo>
                <a:lnTo>
                  <a:pt x="16514" y="15181"/>
                </a:lnTo>
                <a:cubicBezTo>
                  <a:pt x="16990" y="14895"/>
                  <a:pt x="17288" y="14395"/>
                  <a:pt x="17288" y="13836"/>
                </a:cubicBezTo>
                <a:lnTo>
                  <a:pt x="17288" y="5644"/>
                </a:lnTo>
                <a:cubicBezTo>
                  <a:pt x="17288" y="5096"/>
                  <a:pt x="16990" y="4585"/>
                  <a:pt x="16514" y="4311"/>
                </a:cubicBezTo>
                <a:lnTo>
                  <a:pt x="9418" y="215"/>
                </a:lnTo>
                <a:cubicBezTo>
                  <a:pt x="9180" y="72"/>
                  <a:pt x="8912" y="1"/>
                  <a:pt x="864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sz="18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6" name="Google Shape;586;g242bd768eb2_1_637"/>
          <p:cNvSpPr txBox="1"/>
          <p:nvPr/>
        </p:nvSpPr>
        <p:spPr>
          <a:xfrm>
            <a:off x="68325" y="3210936"/>
            <a:ext cx="19692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Réalisation des entretiens BIA</a:t>
            </a:r>
            <a:endParaRPr sz="1200" b="1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7" name="Google Shape;587;g242bd768eb2_1_637"/>
          <p:cNvSpPr/>
          <p:nvPr/>
        </p:nvSpPr>
        <p:spPr>
          <a:xfrm>
            <a:off x="6300412" y="2665749"/>
            <a:ext cx="1109820" cy="384212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DAAD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588" name="Google Shape;588;g242bd768eb2_1_637"/>
          <p:cNvSpPr/>
          <p:nvPr/>
        </p:nvSpPr>
        <p:spPr>
          <a:xfrm>
            <a:off x="7429254" y="2662425"/>
            <a:ext cx="1160543" cy="384212"/>
          </a:xfrm>
          <a:custGeom>
            <a:avLst/>
            <a:gdLst/>
            <a:ahLst/>
            <a:cxnLst/>
            <a:rect l="l" t="t" r="r" b="b"/>
            <a:pathLst>
              <a:path w="39244" h="12717" extrusionOk="0">
                <a:moveTo>
                  <a:pt x="1417" y="1"/>
                </a:moveTo>
                <a:cubicBezTo>
                  <a:pt x="631" y="1"/>
                  <a:pt x="0" y="632"/>
                  <a:pt x="0" y="1406"/>
                </a:cubicBezTo>
                <a:lnTo>
                  <a:pt x="0" y="5037"/>
                </a:lnTo>
                <a:lnTo>
                  <a:pt x="1310" y="6359"/>
                </a:lnTo>
                <a:lnTo>
                  <a:pt x="0" y="7668"/>
                </a:lnTo>
                <a:lnTo>
                  <a:pt x="0" y="11300"/>
                </a:lnTo>
                <a:cubicBezTo>
                  <a:pt x="0" y="12073"/>
                  <a:pt x="631" y="12716"/>
                  <a:pt x="1417" y="12716"/>
                </a:cubicBezTo>
                <a:lnTo>
                  <a:pt x="36517" y="12716"/>
                </a:lnTo>
                <a:cubicBezTo>
                  <a:pt x="37302" y="12716"/>
                  <a:pt x="37934" y="12073"/>
                  <a:pt x="37934" y="11300"/>
                </a:cubicBezTo>
                <a:lnTo>
                  <a:pt x="37934" y="7668"/>
                </a:lnTo>
                <a:lnTo>
                  <a:pt x="39243" y="6359"/>
                </a:lnTo>
                <a:lnTo>
                  <a:pt x="37934" y="5037"/>
                </a:lnTo>
                <a:lnTo>
                  <a:pt x="37934" y="1406"/>
                </a:lnTo>
                <a:cubicBezTo>
                  <a:pt x="37934" y="632"/>
                  <a:pt x="37302" y="1"/>
                  <a:pt x="36517" y="1"/>
                </a:cubicBezTo>
                <a:close/>
              </a:path>
            </a:pathLst>
          </a:custGeom>
          <a:solidFill>
            <a:srgbClr val="E94C9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rgbClr val="FFFFFF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589" name="Google Shape;589;g242bd768eb2_1_637"/>
          <p:cNvGrpSpPr/>
          <p:nvPr/>
        </p:nvGrpSpPr>
        <p:grpSpPr>
          <a:xfrm>
            <a:off x="7997400" y="1828657"/>
            <a:ext cx="23711" cy="608648"/>
            <a:chOff x="7100970" y="1523888"/>
            <a:chExt cx="22690" cy="608648"/>
          </a:xfrm>
        </p:grpSpPr>
        <p:sp>
          <p:nvSpPr>
            <p:cNvPr id="590" name="Google Shape;590;g242bd768eb2_1_637"/>
            <p:cNvSpPr/>
            <p:nvPr/>
          </p:nvSpPr>
          <p:spPr>
            <a:xfrm>
              <a:off x="7100970" y="1523888"/>
              <a:ext cx="22690" cy="59368"/>
            </a:xfrm>
            <a:custGeom>
              <a:avLst/>
              <a:gdLst/>
              <a:ahLst/>
              <a:cxnLst/>
              <a:rect l="l" t="t" r="r" b="b"/>
              <a:pathLst>
                <a:path w="751" h="1965" extrusionOk="0">
                  <a:moveTo>
                    <a:pt x="60" y="0"/>
                  </a:moveTo>
                  <a:lnTo>
                    <a:pt x="0" y="60"/>
                  </a:lnTo>
                  <a:lnTo>
                    <a:pt x="0" y="572"/>
                  </a:lnTo>
                  <a:lnTo>
                    <a:pt x="0" y="1096"/>
                  </a:lnTo>
                  <a:lnTo>
                    <a:pt x="0" y="1608"/>
                  </a:lnTo>
                  <a:lnTo>
                    <a:pt x="0" y="1941"/>
                  </a:lnTo>
                  <a:lnTo>
                    <a:pt x="96" y="1941"/>
                  </a:lnTo>
                  <a:lnTo>
                    <a:pt x="131" y="1846"/>
                  </a:lnTo>
                  <a:lnTo>
                    <a:pt x="107" y="1941"/>
                  </a:lnTo>
                  <a:lnTo>
                    <a:pt x="238" y="1941"/>
                  </a:lnTo>
                  <a:cubicBezTo>
                    <a:pt x="286" y="1953"/>
                    <a:pt x="334" y="1965"/>
                    <a:pt x="381" y="1965"/>
                  </a:cubicBezTo>
                  <a:cubicBezTo>
                    <a:pt x="429" y="1965"/>
                    <a:pt x="477" y="1953"/>
                    <a:pt x="524" y="1941"/>
                  </a:cubicBezTo>
                  <a:lnTo>
                    <a:pt x="750" y="1941"/>
                  </a:lnTo>
                  <a:lnTo>
                    <a:pt x="750" y="1572"/>
                  </a:lnTo>
                  <a:lnTo>
                    <a:pt x="750" y="1048"/>
                  </a:lnTo>
                  <a:lnTo>
                    <a:pt x="750" y="536"/>
                  </a:lnTo>
                  <a:lnTo>
                    <a:pt x="750" y="12"/>
                  </a:lnTo>
                  <a:lnTo>
                    <a:pt x="727" y="0"/>
                  </a:lnTo>
                  <a:lnTo>
                    <a:pt x="667" y="191"/>
                  </a:lnTo>
                  <a:cubicBezTo>
                    <a:pt x="667" y="179"/>
                    <a:pt x="655" y="167"/>
                    <a:pt x="655" y="167"/>
                  </a:cubicBezTo>
                  <a:lnTo>
                    <a:pt x="703" y="0"/>
                  </a:ln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1" name="Google Shape;591;g242bd768eb2_1_637"/>
            <p:cNvSpPr/>
            <p:nvPr/>
          </p:nvSpPr>
          <p:spPr>
            <a:xfrm>
              <a:off x="7102390" y="1602650"/>
              <a:ext cx="393" cy="1118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1" y="1"/>
                  </a:moveTo>
                  <a:lnTo>
                    <a:pt x="1" y="37"/>
                  </a:lnTo>
                  <a:lnTo>
                    <a:pt x="13" y="1"/>
                  </a:ln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592;g242bd768eb2_1_637"/>
            <p:cNvSpPr/>
            <p:nvPr/>
          </p:nvSpPr>
          <p:spPr>
            <a:xfrm>
              <a:off x="7100970" y="1602650"/>
              <a:ext cx="22327" cy="60848"/>
            </a:xfrm>
            <a:custGeom>
              <a:avLst/>
              <a:gdLst/>
              <a:ahLst/>
              <a:cxnLst/>
              <a:rect l="l" t="t" r="r" b="b"/>
              <a:pathLst>
                <a:path w="739" h="2014" extrusionOk="0">
                  <a:moveTo>
                    <a:pt x="381" y="1"/>
                  </a:moveTo>
                  <a:cubicBezTo>
                    <a:pt x="298" y="1"/>
                    <a:pt x="238" y="25"/>
                    <a:pt x="179" y="72"/>
                  </a:cubicBezTo>
                  <a:lnTo>
                    <a:pt x="60" y="72"/>
                  </a:lnTo>
                  <a:lnTo>
                    <a:pt x="0" y="37"/>
                  </a:lnTo>
                  <a:lnTo>
                    <a:pt x="0" y="561"/>
                  </a:lnTo>
                  <a:lnTo>
                    <a:pt x="0" y="1072"/>
                  </a:lnTo>
                  <a:lnTo>
                    <a:pt x="0" y="1596"/>
                  </a:lnTo>
                  <a:lnTo>
                    <a:pt x="0" y="2013"/>
                  </a:lnTo>
                  <a:lnTo>
                    <a:pt x="738" y="2013"/>
                  </a:lnTo>
                  <a:lnTo>
                    <a:pt x="738" y="1549"/>
                  </a:lnTo>
                  <a:lnTo>
                    <a:pt x="738" y="1025"/>
                  </a:lnTo>
                  <a:lnTo>
                    <a:pt x="738" y="513"/>
                  </a:lnTo>
                  <a:lnTo>
                    <a:pt x="738" y="72"/>
                  </a:lnTo>
                  <a:lnTo>
                    <a:pt x="572" y="72"/>
                  </a:lnTo>
                  <a:cubicBezTo>
                    <a:pt x="524" y="25"/>
                    <a:pt x="453" y="1"/>
                    <a:pt x="381" y="1"/>
                  </a:cubicBez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g242bd768eb2_1_637"/>
            <p:cNvSpPr/>
            <p:nvPr/>
          </p:nvSpPr>
          <p:spPr>
            <a:xfrm>
              <a:off x="7100970" y="1681079"/>
              <a:ext cx="22327" cy="59035"/>
            </a:xfrm>
            <a:custGeom>
              <a:avLst/>
              <a:gdLst/>
              <a:ahLst/>
              <a:cxnLst/>
              <a:rect l="l" t="t" r="r" b="b"/>
              <a:pathLst>
                <a:path w="739" h="1954" extrusionOk="0">
                  <a:moveTo>
                    <a:pt x="381" y="0"/>
                  </a:moveTo>
                  <a:cubicBezTo>
                    <a:pt x="369" y="0"/>
                    <a:pt x="369" y="0"/>
                    <a:pt x="357" y="12"/>
                  </a:cubicBezTo>
                  <a:lnTo>
                    <a:pt x="0" y="12"/>
                  </a:lnTo>
                  <a:lnTo>
                    <a:pt x="0" y="36"/>
                  </a:lnTo>
                  <a:lnTo>
                    <a:pt x="0" y="548"/>
                  </a:lnTo>
                  <a:lnTo>
                    <a:pt x="0" y="1072"/>
                  </a:lnTo>
                  <a:lnTo>
                    <a:pt x="0" y="1584"/>
                  </a:lnTo>
                  <a:lnTo>
                    <a:pt x="0" y="1941"/>
                  </a:lnTo>
                  <a:lnTo>
                    <a:pt x="274" y="1941"/>
                  </a:lnTo>
                  <a:cubicBezTo>
                    <a:pt x="310" y="1953"/>
                    <a:pt x="346" y="1953"/>
                    <a:pt x="381" y="1953"/>
                  </a:cubicBezTo>
                  <a:cubicBezTo>
                    <a:pt x="417" y="1953"/>
                    <a:pt x="453" y="1953"/>
                    <a:pt x="477" y="1941"/>
                  </a:cubicBezTo>
                  <a:lnTo>
                    <a:pt x="738" y="1941"/>
                  </a:lnTo>
                  <a:lnTo>
                    <a:pt x="738" y="1536"/>
                  </a:lnTo>
                  <a:lnTo>
                    <a:pt x="738" y="1024"/>
                  </a:lnTo>
                  <a:lnTo>
                    <a:pt x="738" y="501"/>
                  </a:lnTo>
                  <a:lnTo>
                    <a:pt x="738" y="12"/>
                  </a:lnTo>
                  <a:lnTo>
                    <a:pt x="405" y="12"/>
                  </a:lnTo>
                  <a:cubicBezTo>
                    <a:pt x="393" y="0"/>
                    <a:pt x="381" y="0"/>
                    <a:pt x="381" y="0"/>
                  </a:cubicBez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g242bd768eb2_1_637"/>
            <p:cNvSpPr/>
            <p:nvPr/>
          </p:nvSpPr>
          <p:spPr>
            <a:xfrm>
              <a:off x="7100970" y="1757696"/>
              <a:ext cx="22327" cy="62993"/>
            </a:xfrm>
            <a:custGeom>
              <a:avLst/>
              <a:gdLst/>
              <a:ahLst/>
              <a:cxnLst/>
              <a:rect l="l" t="t" r="r" b="b"/>
              <a:pathLst>
                <a:path w="739" h="2085" extrusionOk="0">
                  <a:moveTo>
                    <a:pt x="60" y="1"/>
                  </a:moveTo>
                  <a:lnTo>
                    <a:pt x="0" y="84"/>
                  </a:lnTo>
                  <a:lnTo>
                    <a:pt x="0" y="596"/>
                  </a:lnTo>
                  <a:lnTo>
                    <a:pt x="0" y="1120"/>
                  </a:lnTo>
                  <a:lnTo>
                    <a:pt x="0" y="1632"/>
                  </a:lnTo>
                  <a:lnTo>
                    <a:pt x="0" y="2084"/>
                  </a:lnTo>
                  <a:lnTo>
                    <a:pt x="738" y="2084"/>
                  </a:lnTo>
                  <a:lnTo>
                    <a:pt x="738" y="1596"/>
                  </a:lnTo>
                  <a:lnTo>
                    <a:pt x="738" y="1072"/>
                  </a:lnTo>
                  <a:lnTo>
                    <a:pt x="738" y="560"/>
                  </a:lnTo>
                  <a:lnTo>
                    <a:pt x="738" y="1"/>
                  </a:ln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g242bd768eb2_1_637"/>
            <p:cNvSpPr/>
            <p:nvPr/>
          </p:nvSpPr>
          <p:spPr>
            <a:xfrm>
              <a:off x="7102390" y="1838271"/>
              <a:ext cx="393" cy="30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g242bd768eb2_1_637"/>
            <p:cNvSpPr/>
            <p:nvPr/>
          </p:nvSpPr>
          <p:spPr>
            <a:xfrm>
              <a:off x="7100970" y="1838271"/>
              <a:ext cx="22327" cy="59035"/>
            </a:xfrm>
            <a:custGeom>
              <a:avLst/>
              <a:gdLst/>
              <a:ahLst/>
              <a:cxnLst/>
              <a:rect l="l" t="t" r="r" b="b"/>
              <a:pathLst>
                <a:path w="739" h="1954" extrusionOk="0">
                  <a:moveTo>
                    <a:pt x="0" y="0"/>
                  </a:moveTo>
                  <a:lnTo>
                    <a:pt x="0" y="524"/>
                  </a:lnTo>
                  <a:lnTo>
                    <a:pt x="0" y="1036"/>
                  </a:lnTo>
                  <a:lnTo>
                    <a:pt x="0" y="1560"/>
                  </a:lnTo>
                  <a:lnTo>
                    <a:pt x="0" y="1953"/>
                  </a:lnTo>
                  <a:lnTo>
                    <a:pt x="738" y="1953"/>
                  </a:lnTo>
                  <a:lnTo>
                    <a:pt x="738" y="1513"/>
                  </a:lnTo>
                  <a:lnTo>
                    <a:pt x="738" y="989"/>
                  </a:lnTo>
                  <a:lnTo>
                    <a:pt x="738" y="477"/>
                  </a:lnTo>
                  <a:lnTo>
                    <a:pt x="738" y="12"/>
                  </a:lnTo>
                  <a:lnTo>
                    <a:pt x="477" y="12"/>
                  </a:lnTo>
                  <a:cubicBezTo>
                    <a:pt x="453" y="0"/>
                    <a:pt x="417" y="0"/>
                    <a:pt x="381" y="0"/>
                  </a:cubicBezTo>
                  <a:cubicBezTo>
                    <a:pt x="346" y="0"/>
                    <a:pt x="310" y="0"/>
                    <a:pt x="274" y="12"/>
                  </a:cubicBezTo>
                  <a:lnTo>
                    <a:pt x="6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g242bd768eb2_1_637"/>
            <p:cNvSpPr/>
            <p:nvPr/>
          </p:nvSpPr>
          <p:spPr>
            <a:xfrm>
              <a:off x="7100970" y="1915251"/>
              <a:ext cx="22690" cy="60455"/>
            </a:xfrm>
            <a:custGeom>
              <a:avLst/>
              <a:gdLst/>
              <a:ahLst/>
              <a:cxnLst/>
              <a:rect l="l" t="t" r="r" b="b"/>
              <a:pathLst>
                <a:path w="751" h="2001" extrusionOk="0">
                  <a:moveTo>
                    <a:pt x="48" y="0"/>
                  </a:moveTo>
                  <a:lnTo>
                    <a:pt x="0" y="48"/>
                  </a:lnTo>
                  <a:lnTo>
                    <a:pt x="0" y="560"/>
                  </a:lnTo>
                  <a:lnTo>
                    <a:pt x="0" y="1084"/>
                  </a:lnTo>
                  <a:lnTo>
                    <a:pt x="0" y="1596"/>
                  </a:lnTo>
                  <a:lnTo>
                    <a:pt x="0" y="1929"/>
                  </a:lnTo>
                  <a:lnTo>
                    <a:pt x="179" y="1929"/>
                  </a:lnTo>
                  <a:cubicBezTo>
                    <a:pt x="238" y="1977"/>
                    <a:pt x="310" y="2001"/>
                    <a:pt x="381" y="2001"/>
                  </a:cubicBezTo>
                  <a:cubicBezTo>
                    <a:pt x="453" y="2001"/>
                    <a:pt x="524" y="1977"/>
                    <a:pt x="572" y="1929"/>
                  </a:cubicBezTo>
                  <a:lnTo>
                    <a:pt x="750" y="1929"/>
                  </a:lnTo>
                  <a:lnTo>
                    <a:pt x="750" y="1548"/>
                  </a:lnTo>
                  <a:lnTo>
                    <a:pt x="750" y="1036"/>
                  </a:lnTo>
                  <a:lnTo>
                    <a:pt x="750" y="512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g242bd768eb2_1_637"/>
            <p:cNvSpPr/>
            <p:nvPr/>
          </p:nvSpPr>
          <p:spPr>
            <a:xfrm>
              <a:off x="7100970" y="1995101"/>
              <a:ext cx="22327" cy="59398"/>
            </a:xfrm>
            <a:custGeom>
              <a:avLst/>
              <a:gdLst/>
              <a:ahLst/>
              <a:cxnLst/>
              <a:rect l="l" t="t" r="r" b="b"/>
              <a:pathLst>
                <a:path w="739" h="1966" extrusionOk="0">
                  <a:moveTo>
                    <a:pt x="381" y="1"/>
                  </a:moveTo>
                  <a:cubicBezTo>
                    <a:pt x="334" y="1"/>
                    <a:pt x="286" y="13"/>
                    <a:pt x="238" y="36"/>
                  </a:cubicBezTo>
                  <a:lnTo>
                    <a:pt x="0" y="36"/>
                  </a:lnTo>
                  <a:lnTo>
                    <a:pt x="0" y="501"/>
                  </a:lnTo>
                  <a:lnTo>
                    <a:pt x="0" y="1025"/>
                  </a:lnTo>
                  <a:lnTo>
                    <a:pt x="0" y="1537"/>
                  </a:lnTo>
                  <a:lnTo>
                    <a:pt x="0" y="1965"/>
                  </a:lnTo>
                  <a:lnTo>
                    <a:pt x="738" y="1965"/>
                  </a:lnTo>
                  <a:lnTo>
                    <a:pt x="738" y="1501"/>
                  </a:lnTo>
                  <a:lnTo>
                    <a:pt x="738" y="977"/>
                  </a:lnTo>
                  <a:lnTo>
                    <a:pt x="738" y="465"/>
                  </a:lnTo>
                  <a:lnTo>
                    <a:pt x="738" y="36"/>
                  </a:lnTo>
                  <a:lnTo>
                    <a:pt x="524" y="36"/>
                  </a:lnTo>
                  <a:cubicBezTo>
                    <a:pt x="477" y="13"/>
                    <a:pt x="429" y="1"/>
                    <a:pt x="381" y="1"/>
                  </a:cubicBez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g242bd768eb2_1_637"/>
            <p:cNvSpPr/>
            <p:nvPr/>
          </p:nvSpPr>
          <p:spPr>
            <a:xfrm>
              <a:off x="7100970" y="2072443"/>
              <a:ext cx="22327" cy="60093"/>
            </a:xfrm>
            <a:custGeom>
              <a:avLst/>
              <a:gdLst/>
              <a:ahLst/>
              <a:cxnLst/>
              <a:rect l="l" t="t" r="r" b="b"/>
              <a:pathLst>
                <a:path w="739" h="1989" extrusionOk="0">
                  <a:moveTo>
                    <a:pt x="0" y="0"/>
                  </a:moveTo>
                  <a:lnTo>
                    <a:pt x="0" y="536"/>
                  </a:lnTo>
                  <a:lnTo>
                    <a:pt x="0" y="1048"/>
                  </a:lnTo>
                  <a:lnTo>
                    <a:pt x="0" y="1572"/>
                  </a:lnTo>
                  <a:lnTo>
                    <a:pt x="0" y="1941"/>
                  </a:lnTo>
                  <a:lnTo>
                    <a:pt x="203" y="1941"/>
                  </a:lnTo>
                  <a:cubicBezTo>
                    <a:pt x="250" y="1965"/>
                    <a:pt x="310" y="1989"/>
                    <a:pt x="381" y="1989"/>
                  </a:cubicBezTo>
                  <a:cubicBezTo>
                    <a:pt x="441" y="1989"/>
                    <a:pt x="500" y="1965"/>
                    <a:pt x="560" y="1941"/>
                  </a:cubicBezTo>
                  <a:lnTo>
                    <a:pt x="738" y="1941"/>
                  </a:lnTo>
                  <a:lnTo>
                    <a:pt x="738" y="1524"/>
                  </a:lnTo>
                  <a:lnTo>
                    <a:pt x="738" y="1001"/>
                  </a:lnTo>
                  <a:lnTo>
                    <a:pt x="738" y="489"/>
                  </a:lnTo>
                  <a:lnTo>
                    <a:pt x="738" y="0"/>
                  </a:ln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0" name="Google Shape;600;g242bd768eb2_1_637"/>
          <p:cNvSpPr/>
          <p:nvPr/>
        </p:nvSpPr>
        <p:spPr>
          <a:xfrm>
            <a:off x="7959463" y="2468203"/>
            <a:ext cx="100022" cy="95713"/>
          </a:xfrm>
          <a:custGeom>
            <a:avLst/>
            <a:gdLst/>
            <a:ahLst/>
            <a:cxnLst/>
            <a:rect l="l" t="t" r="r" b="b"/>
            <a:pathLst>
              <a:path w="3168" h="3168" extrusionOk="0">
                <a:moveTo>
                  <a:pt x="1584" y="1"/>
                </a:moveTo>
                <a:cubicBezTo>
                  <a:pt x="703" y="1"/>
                  <a:pt x="1" y="715"/>
                  <a:pt x="1" y="1584"/>
                </a:cubicBezTo>
                <a:cubicBezTo>
                  <a:pt x="1" y="2465"/>
                  <a:pt x="703" y="3168"/>
                  <a:pt x="1584" y="3168"/>
                </a:cubicBezTo>
                <a:cubicBezTo>
                  <a:pt x="2453" y="3168"/>
                  <a:pt x="3168" y="2465"/>
                  <a:pt x="3168" y="1584"/>
                </a:cubicBezTo>
                <a:cubicBezTo>
                  <a:pt x="3168" y="715"/>
                  <a:pt x="2453" y="1"/>
                  <a:pt x="1584" y="1"/>
                </a:cubicBezTo>
                <a:close/>
              </a:path>
            </a:pathLst>
          </a:custGeom>
          <a:solidFill>
            <a:srgbClr val="E94C9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g242bd768eb2_1_637"/>
          <p:cNvSpPr/>
          <p:nvPr/>
        </p:nvSpPr>
        <p:spPr>
          <a:xfrm>
            <a:off x="7665532" y="987650"/>
            <a:ext cx="687933" cy="742502"/>
          </a:xfrm>
          <a:custGeom>
            <a:avLst/>
            <a:gdLst/>
            <a:ahLst/>
            <a:cxnLst/>
            <a:rect l="l" t="t" r="r" b="b"/>
            <a:pathLst>
              <a:path w="21789" h="24576" extrusionOk="0">
                <a:moveTo>
                  <a:pt x="10894" y="1"/>
                </a:moveTo>
                <a:cubicBezTo>
                  <a:pt x="10570" y="1"/>
                  <a:pt x="10245" y="84"/>
                  <a:pt x="9954" y="251"/>
                </a:cubicBezTo>
                <a:lnTo>
                  <a:pt x="941" y="5454"/>
                </a:lnTo>
                <a:cubicBezTo>
                  <a:pt x="357" y="5799"/>
                  <a:pt x="0" y="6418"/>
                  <a:pt x="0" y="7085"/>
                </a:cubicBezTo>
                <a:lnTo>
                  <a:pt x="0" y="17491"/>
                </a:lnTo>
                <a:cubicBezTo>
                  <a:pt x="0" y="18170"/>
                  <a:pt x="357" y="18789"/>
                  <a:pt x="941" y="19122"/>
                </a:cubicBezTo>
                <a:lnTo>
                  <a:pt x="9954" y="24325"/>
                </a:lnTo>
                <a:cubicBezTo>
                  <a:pt x="10245" y="24492"/>
                  <a:pt x="10570" y="24575"/>
                  <a:pt x="10894" y="24575"/>
                </a:cubicBezTo>
                <a:cubicBezTo>
                  <a:pt x="11219" y="24575"/>
                  <a:pt x="11543" y="24492"/>
                  <a:pt x="11835" y="24325"/>
                </a:cubicBezTo>
                <a:lnTo>
                  <a:pt x="20836" y="19122"/>
                </a:lnTo>
                <a:cubicBezTo>
                  <a:pt x="21419" y="18789"/>
                  <a:pt x="21789" y="18170"/>
                  <a:pt x="21789" y="17491"/>
                </a:cubicBezTo>
                <a:lnTo>
                  <a:pt x="21789" y="7085"/>
                </a:lnTo>
                <a:cubicBezTo>
                  <a:pt x="21789" y="6418"/>
                  <a:pt x="21419" y="5799"/>
                  <a:pt x="20836" y="5454"/>
                </a:cubicBezTo>
                <a:lnTo>
                  <a:pt x="11835" y="251"/>
                </a:lnTo>
                <a:cubicBezTo>
                  <a:pt x="11543" y="84"/>
                  <a:pt x="11219" y="1"/>
                  <a:pt x="10894" y="1"/>
                </a:cubicBezTo>
                <a:close/>
              </a:path>
            </a:pathLst>
          </a:custGeom>
          <a:solidFill>
            <a:srgbClr val="E94C9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2" name="Google Shape;602;g242bd768eb2_1_637"/>
          <p:cNvSpPr/>
          <p:nvPr/>
        </p:nvSpPr>
        <p:spPr>
          <a:xfrm>
            <a:off x="7736568" y="1064579"/>
            <a:ext cx="545857" cy="588630"/>
          </a:xfrm>
          <a:custGeom>
            <a:avLst/>
            <a:gdLst/>
            <a:ahLst/>
            <a:cxnLst/>
            <a:rect l="l" t="t" r="r" b="b"/>
            <a:pathLst>
              <a:path w="17289" h="19483" extrusionOk="0">
                <a:moveTo>
                  <a:pt x="8640" y="1"/>
                </a:moveTo>
                <a:cubicBezTo>
                  <a:pt x="8373" y="1"/>
                  <a:pt x="8109" y="72"/>
                  <a:pt x="7870" y="215"/>
                </a:cubicBezTo>
                <a:lnTo>
                  <a:pt x="774" y="4311"/>
                </a:lnTo>
                <a:cubicBezTo>
                  <a:pt x="298" y="4585"/>
                  <a:pt x="0" y="5096"/>
                  <a:pt x="0" y="5644"/>
                </a:cubicBezTo>
                <a:lnTo>
                  <a:pt x="0" y="13836"/>
                </a:lnTo>
                <a:cubicBezTo>
                  <a:pt x="0" y="14395"/>
                  <a:pt x="298" y="14895"/>
                  <a:pt x="774" y="15181"/>
                </a:cubicBezTo>
                <a:lnTo>
                  <a:pt x="7870" y="19277"/>
                </a:lnTo>
                <a:cubicBezTo>
                  <a:pt x="8109" y="19414"/>
                  <a:pt x="8373" y="19482"/>
                  <a:pt x="8640" y="19482"/>
                </a:cubicBezTo>
                <a:cubicBezTo>
                  <a:pt x="8906" y="19482"/>
                  <a:pt x="9174" y="19414"/>
                  <a:pt x="9418" y="19277"/>
                </a:cubicBezTo>
                <a:lnTo>
                  <a:pt x="16514" y="15181"/>
                </a:lnTo>
                <a:cubicBezTo>
                  <a:pt x="16991" y="14895"/>
                  <a:pt x="17288" y="14395"/>
                  <a:pt x="17288" y="13836"/>
                </a:cubicBezTo>
                <a:lnTo>
                  <a:pt x="17288" y="5644"/>
                </a:lnTo>
                <a:cubicBezTo>
                  <a:pt x="17288" y="5096"/>
                  <a:pt x="16991" y="4585"/>
                  <a:pt x="16514" y="4311"/>
                </a:cubicBezTo>
                <a:lnTo>
                  <a:pt x="9418" y="215"/>
                </a:lnTo>
                <a:cubicBezTo>
                  <a:pt x="9174" y="72"/>
                  <a:pt x="8906" y="1"/>
                  <a:pt x="86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07</a:t>
            </a:r>
            <a:endParaRPr sz="1800" b="1" i="0" u="none" strike="noStrike" cap="none">
              <a:solidFill>
                <a:srgbClr val="E94C9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603" name="Google Shape;603;g242bd768eb2_1_637"/>
          <p:cNvGrpSpPr/>
          <p:nvPr/>
        </p:nvGrpSpPr>
        <p:grpSpPr>
          <a:xfrm>
            <a:off x="6849299" y="3303665"/>
            <a:ext cx="23711" cy="608315"/>
            <a:chOff x="3315568" y="3003358"/>
            <a:chExt cx="22690" cy="608315"/>
          </a:xfrm>
        </p:grpSpPr>
        <p:sp>
          <p:nvSpPr>
            <p:cNvPr id="604" name="Google Shape;604;g242bd768eb2_1_637"/>
            <p:cNvSpPr/>
            <p:nvPr/>
          </p:nvSpPr>
          <p:spPr>
            <a:xfrm>
              <a:off x="3315568" y="3551913"/>
              <a:ext cx="22690" cy="59760"/>
            </a:xfrm>
            <a:custGeom>
              <a:avLst/>
              <a:gdLst/>
              <a:ahLst/>
              <a:cxnLst/>
              <a:rect l="l" t="t" r="r" b="b"/>
              <a:pathLst>
                <a:path w="751" h="1978" extrusionOk="0">
                  <a:moveTo>
                    <a:pt x="0" y="1"/>
                  </a:moveTo>
                  <a:lnTo>
                    <a:pt x="0" y="798"/>
                  </a:lnTo>
                  <a:lnTo>
                    <a:pt x="0" y="1656"/>
                  </a:lnTo>
                  <a:lnTo>
                    <a:pt x="0" y="1930"/>
                  </a:lnTo>
                  <a:lnTo>
                    <a:pt x="215" y="1930"/>
                  </a:lnTo>
                  <a:cubicBezTo>
                    <a:pt x="274" y="1965"/>
                    <a:pt x="322" y="1977"/>
                    <a:pt x="393" y="1977"/>
                  </a:cubicBezTo>
                  <a:cubicBezTo>
                    <a:pt x="453" y="1977"/>
                    <a:pt x="512" y="1965"/>
                    <a:pt x="560" y="1930"/>
                  </a:cubicBezTo>
                  <a:lnTo>
                    <a:pt x="750" y="1930"/>
                  </a:lnTo>
                  <a:lnTo>
                    <a:pt x="750" y="1251"/>
                  </a:lnTo>
                  <a:lnTo>
                    <a:pt x="750" y="394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DAA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" name="Google Shape;605;g242bd768eb2_1_637"/>
            <p:cNvSpPr/>
            <p:nvPr/>
          </p:nvSpPr>
          <p:spPr>
            <a:xfrm>
              <a:off x="3315568" y="3474239"/>
              <a:ext cx="22690" cy="59730"/>
            </a:xfrm>
            <a:custGeom>
              <a:avLst/>
              <a:gdLst/>
              <a:ahLst/>
              <a:cxnLst/>
              <a:rect l="l" t="t" r="r" b="b"/>
              <a:pathLst>
                <a:path w="751" h="1977" extrusionOk="0">
                  <a:moveTo>
                    <a:pt x="393" y="0"/>
                  </a:moveTo>
                  <a:cubicBezTo>
                    <a:pt x="334" y="0"/>
                    <a:pt x="286" y="12"/>
                    <a:pt x="238" y="36"/>
                  </a:cubicBezTo>
                  <a:lnTo>
                    <a:pt x="0" y="36"/>
                  </a:lnTo>
                  <a:lnTo>
                    <a:pt x="0" y="798"/>
                  </a:lnTo>
                  <a:lnTo>
                    <a:pt x="0" y="1655"/>
                  </a:lnTo>
                  <a:lnTo>
                    <a:pt x="0" y="1976"/>
                  </a:lnTo>
                  <a:lnTo>
                    <a:pt x="750" y="1976"/>
                  </a:lnTo>
                  <a:lnTo>
                    <a:pt x="750" y="1250"/>
                  </a:lnTo>
                  <a:lnTo>
                    <a:pt x="750" y="393"/>
                  </a:lnTo>
                  <a:lnTo>
                    <a:pt x="750" y="36"/>
                  </a:lnTo>
                  <a:lnTo>
                    <a:pt x="536" y="36"/>
                  </a:lnTo>
                  <a:cubicBezTo>
                    <a:pt x="488" y="12"/>
                    <a:pt x="441" y="0"/>
                    <a:pt x="393" y="0"/>
                  </a:cubicBezTo>
                  <a:close/>
                </a:path>
              </a:pathLst>
            </a:custGeom>
            <a:solidFill>
              <a:srgbClr val="DAA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g242bd768eb2_1_637"/>
            <p:cNvSpPr/>
            <p:nvPr/>
          </p:nvSpPr>
          <p:spPr>
            <a:xfrm>
              <a:off x="3315568" y="3394359"/>
              <a:ext cx="22690" cy="60485"/>
            </a:xfrm>
            <a:custGeom>
              <a:avLst/>
              <a:gdLst/>
              <a:ahLst/>
              <a:cxnLst/>
              <a:rect l="l" t="t" r="r" b="b"/>
              <a:pathLst>
                <a:path w="751" h="2002" extrusionOk="0">
                  <a:moveTo>
                    <a:pt x="0" y="1"/>
                  </a:moveTo>
                  <a:lnTo>
                    <a:pt x="0" y="870"/>
                  </a:lnTo>
                  <a:lnTo>
                    <a:pt x="0" y="1727"/>
                  </a:lnTo>
                  <a:lnTo>
                    <a:pt x="0" y="1942"/>
                  </a:lnTo>
                  <a:lnTo>
                    <a:pt x="191" y="1942"/>
                  </a:lnTo>
                  <a:cubicBezTo>
                    <a:pt x="250" y="1977"/>
                    <a:pt x="322" y="2001"/>
                    <a:pt x="393" y="2001"/>
                  </a:cubicBezTo>
                  <a:cubicBezTo>
                    <a:pt x="465" y="2001"/>
                    <a:pt x="524" y="1977"/>
                    <a:pt x="584" y="1942"/>
                  </a:cubicBezTo>
                  <a:lnTo>
                    <a:pt x="750" y="1942"/>
                  </a:lnTo>
                  <a:lnTo>
                    <a:pt x="750" y="1322"/>
                  </a:lnTo>
                  <a:lnTo>
                    <a:pt x="750" y="465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DAA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g242bd768eb2_1_637"/>
            <p:cNvSpPr/>
            <p:nvPr/>
          </p:nvSpPr>
          <p:spPr>
            <a:xfrm>
              <a:off x="3315568" y="3317379"/>
              <a:ext cx="22690" cy="59035"/>
            </a:xfrm>
            <a:custGeom>
              <a:avLst/>
              <a:gdLst/>
              <a:ahLst/>
              <a:cxnLst/>
              <a:rect l="l" t="t" r="r" b="b"/>
              <a:pathLst>
                <a:path w="751" h="1954" extrusionOk="0">
                  <a:moveTo>
                    <a:pt x="393" y="1"/>
                  </a:moveTo>
                  <a:cubicBezTo>
                    <a:pt x="346" y="1"/>
                    <a:pt x="310" y="1"/>
                    <a:pt x="274" y="25"/>
                  </a:cubicBezTo>
                  <a:lnTo>
                    <a:pt x="0" y="25"/>
                  </a:lnTo>
                  <a:lnTo>
                    <a:pt x="0" y="846"/>
                  </a:lnTo>
                  <a:lnTo>
                    <a:pt x="0" y="1703"/>
                  </a:lnTo>
                  <a:lnTo>
                    <a:pt x="0" y="1954"/>
                  </a:lnTo>
                  <a:lnTo>
                    <a:pt x="750" y="1954"/>
                  </a:lnTo>
                  <a:lnTo>
                    <a:pt x="750" y="1299"/>
                  </a:lnTo>
                  <a:lnTo>
                    <a:pt x="750" y="441"/>
                  </a:lnTo>
                  <a:lnTo>
                    <a:pt x="750" y="25"/>
                  </a:lnTo>
                  <a:lnTo>
                    <a:pt x="500" y="25"/>
                  </a:lnTo>
                  <a:cubicBezTo>
                    <a:pt x="465" y="1"/>
                    <a:pt x="429" y="1"/>
                    <a:pt x="393" y="1"/>
                  </a:cubicBezTo>
                  <a:close/>
                </a:path>
              </a:pathLst>
            </a:custGeom>
            <a:solidFill>
              <a:srgbClr val="DAA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g242bd768eb2_1_637"/>
            <p:cNvSpPr/>
            <p:nvPr/>
          </p:nvSpPr>
          <p:spPr>
            <a:xfrm>
              <a:off x="3315568" y="3237167"/>
              <a:ext cx="22690" cy="62993"/>
            </a:xfrm>
            <a:custGeom>
              <a:avLst/>
              <a:gdLst/>
              <a:ahLst/>
              <a:cxnLst/>
              <a:rect l="l" t="t" r="r" b="b"/>
              <a:pathLst>
                <a:path w="751" h="2085" extrusionOk="0">
                  <a:moveTo>
                    <a:pt x="72" y="1"/>
                  </a:moveTo>
                  <a:lnTo>
                    <a:pt x="0" y="72"/>
                  </a:lnTo>
                  <a:lnTo>
                    <a:pt x="0" y="929"/>
                  </a:lnTo>
                  <a:lnTo>
                    <a:pt x="0" y="1787"/>
                  </a:lnTo>
                  <a:lnTo>
                    <a:pt x="0" y="2084"/>
                  </a:lnTo>
                  <a:lnTo>
                    <a:pt x="750" y="2084"/>
                  </a:lnTo>
                  <a:lnTo>
                    <a:pt x="750" y="1382"/>
                  </a:lnTo>
                  <a:lnTo>
                    <a:pt x="750" y="525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DAA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g242bd768eb2_1_637"/>
            <p:cNvSpPr/>
            <p:nvPr/>
          </p:nvSpPr>
          <p:spPr>
            <a:xfrm>
              <a:off x="3315568" y="3160187"/>
              <a:ext cx="22690" cy="59398"/>
            </a:xfrm>
            <a:custGeom>
              <a:avLst/>
              <a:gdLst/>
              <a:ahLst/>
              <a:cxnLst/>
              <a:rect l="l" t="t" r="r" b="b"/>
              <a:pathLst>
                <a:path w="751" h="1966" extrusionOk="0">
                  <a:moveTo>
                    <a:pt x="393" y="1"/>
                  </a:moveTo>
                  <a:cubicBezTo>
                    <a:pt x="369" y="1"/>
                    <a:pt x="346" y="13"/>
                    <a:pt x="322" y="13"/>
                  </a:cubicBezTo>
                  <a:lnTo>
                    <a:pt x="0" y="13"/>
                  </a:lnTo>
                  <a:lnTo>
                    <a:pt x="0" y="25"/>
                  </a:lnTo>
                  <a:lnTo>
                    <a:pt x="0" y="49"/>
                  </a:lnTo>
                  <a:lnTo>
                    <a:pt x="0" y="906"/>
                  </a:lnTo>
                  <a:lnTo>
                    <a:pt x="0" y="1763"/>
                  </a:lnTo>
                  <a:lnTo>
                    <a:pt x="0" y="1953"/>
                  </a:lnTo>
                  <a:lnTo>
                    <a:pt x="298" y="1953"/>
                  </a:lnTo>
                  <a:cubicBezTo>
                    <a:pt x="334" y="1953"/>
                    <a:pt x="357" y="1965"/>
                    <a:pt x="393" y="1965"/>
                  </a:cubicBezTo>
                  <a:cubicBezTo>
                    <a:pt x="417" y="1965"/>
                    <a:pt x="441" y="1953"/>
                    <a:pt x="477" y="1953"/>
                  </a:cubicBezTo>
                  <a:lnTo>
                    <a:pt x="750" y="1953"/>
                  </a:lnTo>
                  <a:lnTo>
                    <a:pt x="750" y="1358"/>
                  </a:lnTo>
                  <a:lnTo>
                    <a:pt x="750" y="501"/>
                  </a:lnTo>
                  <a:lnTo>
                    <a:pt x="750" y="13"/>
                  </a:lnTo>
                  <a:lnTo>
                    <a:pt x="453" y="13"/>
                  </a:lnTo>
                  <a:cubicBezTo>
                    <a:pt x="429" y="13"/>
                    <a:pt x="405" y="1"/>
                    <a:pt x="393" y="1"/>
                  </a:cubicBezTo>
                  <a:close/>
                </a:path>
              </a:pathLst>
            </a:custGeom>
            <a:solidFill>
              <a:srgbClr val="DAA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g242bd768eb2_1_637"/>
            <p:cNvSpPr/>
            <p:nvPr/>
          </p:nvSpPr>
          <p:spPr>
            <a:xfrm>
              <a:off x="3315931" y="3081788"/>
              <a:ext cx="22327" cy="60818"/>
            </a:xfrm>
            <a:custGeom>
              <a:avLst/>
              <a:gdLst/>
              <a:ahLst/>
              <a:cxnLst/>
              <a:rect l="l" t="t" r="r" b="b"/>
              <a:pathLst>
                <a:path w="739" h="2013" extrusionOk="0">
                  <a:moveTo>
                    <a:pt x="381" y="0"/>
                  </a:moveTo>
                  <a:cubicBezTo>
                    <a:pt x="298" y="0"/>
                    <a:pt x="226" y="36"/>
                    <a:pt x="167" y="84"/>
                  </a:cubicBezTo>
                  <a:lnTo>
                    <a:pt x="72" y="84"/>
                  </a:lnTo>
                  <a:lnTo>
                    <a:pt x="0" y="72"/>
                  </a:lnTo>
                  <a:lnTo>
                    <a:pt x="0" y="929"/>
                  </a:lnTo>
                  <a:lnTo>
                    <a:pt x="0" y="1786"/>
                  </a:lnTo>
                  <a:lnTo>
                    <a:pt x="0" y="2012"/>
                  </a:lnTo>
                  <a:lnTo>
                    <a:pt x="738" y="2012"/>
                  </a:lnTo>
                  <a:lnTo>
                    <a:pt x="738" y="1381"/>
                  </a:lnTo>
                  <a:lnTo>
                    <a:pt x="738" y="524"/>
                  </a:lnTo>
                  <a:lnTo>
                    <a:pt x="738" y="84"/>
                  </a:lnTo>
                  <a:lnTo>
                    <a:pt x="584" y="84"/>
                  </a:lnTo>
                  <a:cubicBezTo>
                    <a:pt x="524" y="36"/>
                    <a:pt x="453" y="0"/>
                    <a:pt x="381" y="0"/>
                  </a:cubicBezTo>
                  <a:close/>
                </a:path>
              </a:pathLst>
            </a:custGeom>
            <a:solidFill>
              <a:srgbClr val="DAA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g242bd768eb2_1_637"/>
            <p:cNvSpPr/>
            <p:nvPr/>
          </p:nvSpPr>
          <p:spPr>
            <a:xfrm>
              <a:off x="3317351" y="3081788"/>
              <a:ext cx="755" cy="2175"/>
            </a:xfrm>
            <a:custGeom>
              <a:avLst/>
              <a:gdLst/>
              <a:ahLst/>
              <a:cxnLst/>
              <a:rect l="l" t="t" r="r" b="b"/>
              <a:pathLst>
                <a:path w="25" h="72" extrusionOk="0">
                  <a:moveTo>
                    <a:pt x="1" y="0"/>
                  </a:moveTo>
                  <a:lnTo>
                    <a:pt x="1" y="7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AA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g242bd768eb2_1_637"/>
            <p:cNvSpPr/>
            <p:nvPr/>
          </p:nvSpPr>
          <p:spPr>
            <a:xfrm>
              <a:off x="3315568" y="3003358"/>
              <a:ext cx="22690" cy="59035"/>
            </a:xfrm>
            <a:custGeom>
              <a:avLst/>
              <a:gdLst/>
              <a:ahLst/>
              <a:cxnLst/>
              <a:rect l="l" t="t" r="r" b="b"/>
              <a:pathLst>
                <a:path w="751" h="1954" extrusionOk="0">
                  <a:moveTo>
                    <a:pt x="0" y="1"/>
                  </a:moveTo>
                  <a:lnTo>
                    <a:pt x="0" y="36"/>
                  </a:lnTo>
                  <a:lnTo>
                    <a:pt x="0" y="96"/>
                  </a:lnTo>
                  <a:lnTo>
                    <a:pt x="0" y="953"/>
                  </a:lnTo>
                  <a:lnTo>
                    <a:pt x="0" y="1811"/>
                  </a:lnTo>
                  <a:lnTo>
                    <a:pt x="0" y="1930"/>
                  </a:lnTo>
                  <a:lnTo>
                    <a:pt x="250" y="1930"/>
                  </a:lnTo>
                  <a:cubicBezTo>
                    <a:pt x="298" y="1953"/>
                    <a:pt x="346" y="1953"/>
                    <a:pt x="393" y="1953"/>
                  </a:cubicBezTo>
                  <a:cubicBezTo>
                    <a:pt x="441" y="1953"/>
                    <a:pt x="477" y="1953"/>
                    <a:pt x="524" y="1930"/>
                  </a:cubicBezTo>
                  <a:lnTo>
                    <a:pt x="750" y="1930"/>
                  </a:lnTo>
                  <a:lnTo>
                    <a:pt x="750" y="1406"/>
                  </a:lnTo>
                  <a:lnTo>
                    <a:pt x="750" y="548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DAAD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3" name="Google Shape;613;g242bd768eb2_1_637"/>
          <p:cNvSpPr/>
          <p:nvPr/>
        </p:nvSpPr>
        <p:spPr>
          <a:xfrm>
            <a:off x="6811169" y="3137001"/>
            <a:ext cx="100022" cy="95713"/>
          </a:xfrm>
          <a:custGeom>
            <a:avLst/>
            <a:gdLst/>
            <a:ahLst/>
            <a:cxnLst/>
            <a:rect l="l" t="t" r="r" b="b"/>
            <a:pathLst>
              <a:path w="3168" h="3168" extrusionOk="0">
                <a:moveTo>
                  <a:pt x="1584" y="1"/>
                </a:moveTo>
                <a:cubicBezTo>
                  <a:pt x="703" y="1"/>
                  <a:pt x="1" y="715"/>
                  <a:pt x="1" y="1584"/>
                </a:cubicBezTo>
                <a:cubicBezTo>
                  <a:pt x="1" y="2465"/>
                  <a:pt x="703" y="3168"/>
                  <a:pt x="1584" y="3168"/>
                </a:cubicBezTo>
                <a:cubicBezTo>
                  <a:pt x="2453" y="3168"/>
                  <a:pt x="3168" y="2465"/>
                  <a:pt x="3168" y="1584"/>
                </a:cubicBezTo>
                <a:cubicBezTo>
                  <a:pt x="3168" y="715"/>
                  <a:pt x="2453" y="1"/>
                  <a:pt x="1584" y="1"/>
                </a:cubicBezTo>
                <a:close/>
              </a:path>
            </a:pathLst>
          </a:custGeom>
          <a:solidFill>
            <a:srgbClr val="DAAD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99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4" name="Google Shape;614;g242bd768eb2_1_637"/>
          <p:cNvSpPr/>
          <p:nvPr/>
        </p:nvSpPr>
        <p:spPr>
          <a:xfrm>
            <a:off x="6511378" y="4020911"/>
            <a:ext cx="687933" cy="742140"/>
          </a:xfrm>
          <a:custGeom>
            <a:avLst/>
            <a:gdLst/>
            <a:ahLst/>
            <a:cxnLst/>
            <a:rect l="l" t="t" r="r" b="b"/>
            <a:pathLst>
              <a:path w="21789" h="24564" extrusionOk="0">
                <a:moveTo>
                  <a:pt x="10895" y="1"/>
                </a:moveTo>
                <a:cubicBezTo>
                  <a:pt x="10570" y="1"/>
                  <a:pt x="10246" y="84"/>
                  <a:pt x="9954" y="251"/>
                </a:cubicBezTo>
                <a:lnTo>
                  <a:pt x="941" y="5454"/>
                </a:lnTo>
                <a:cubicBezTo>
                  <a:pt x="358" y="5787"/>
                  <a:pt x="1" y="6406"/>
                  <a:pt x="1" y="7085"/>
                </a:cubicBezTo>
                <a:lnTo>
                  <a:pt x="1" y="17479"/>
                </a:lnTo>
                <a:cubicBezTo>
                  <a:pt x="1" y="18158"/>
                  <a:pt x="358" y="18777"/>
                  <a:pt x="941" y="19110"/>
                </a:cubicBezTo>
                <a:lnTo>
                  <a:pt x="9954" y="24313"/>
                </a:lnTo>
                <a:cubicBezTo>
                  <a:pt x="10246" y="24480"/>
                  <a:pt x="10570" y="24563"/>
                  <a:pt x="10895" y="24563"/>
                </a:cubicBezTo>
                <a:cubicBezTo>
                  <a:pt x="11219" y="24563"/>
                  <a:pt x="11544" y="24480"/>
                  <a:pt x="11835" y="24313"/>
                </a:cubicBezTo>
                <a:lnTo>
                  <a:pt x="20848" y="19110"/>
                </a:lnTo>
                <a:cubicBezTo>
                  <a:pt x="21432" y="18777"/>
                  <a:pt x="21789" y="18158"/>
                  <a:pt x="21789" y="17479"/>
                </a:cubicBezTo>
                <a:lnTo>
                  <a:pt x="21789" y="7085"/>
                </a:lnTo>
                <a:cubicBezTo>
                  <a:pt x="21789" y="6406"/>
                  <a:pt x="21432" y="5787"/>
                  <a:pt x="20848" y="5454"/>
                </a:cubicBezTo>
                <a:lnTo>
                  <a:pt x="11835" y="251"/>
                </a:lnTo>
                <a:cubicBezTo>
                  <a:pt x="11544" y="84"/>
                  <a:pt x="11219" y="1"/>
                  <a:pt x="10895" y="1"/>
                </a:cubicBezTo>
                <a:close/>
              </a:path>
            </a:pathLst>
          </a:custGeom>
          <a:solidFill>
            <a:srgbClr val="DAAD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99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5" name="Google Shape;615;g242bd768eb2_1_637"/>
          <p:cNvSpPr/>
          <p:nvPr/>
        </p:nvSpPr>
        <p:spPr>
          <a:xfrm>
            <a:off x="6582401" y="4097799"/>
            <a:ext cx="545857" cy="588358"/>
          </a:xfrm>
          <a:custGeom>
            <a:avLst/>
            <a:gdLst/>
            <a:ahLst/>
            <a:cxnLst/>
            <a:rect l="l" t="t" r="r" b="b"/>
            <a:pathLst>
              <a:path w="17289" h="19474" extrusionOk="0">
                <a:moveTo>
                  <a:pt x="8645" y="1"/>
                </a:moveTo>
                <a:cubicBezTo>
                  <a:pt x="8377" y="1"/>
                  <a:pt x="8109" y="69"/>
                  <a:pt x="7871" y="206"/>
                </a:cubicBezTo>
                <a:lnTo>
                  <a:pt x="775" y="4302"/>
                </a:lnTo>
                <a:cubicBezTo>
                  <a:pt x="299" y="4576"/>
                  <a:pt x="1" y="5088"/>
                  <a:pt x="1" y="5635"/>
                </a:cubicBezTo>
                <a:lnTo>
                  <a:pt x="1" y="13839"/>
                </a:lnTo>
                <a:cubicBezTo>
                  <a:pt x="1" y="14386"/>
                  <a:pt x="299" y="14898"/>
                  <a:pt x="775" y="15172"/>
                </a:cubicBezTo>
                <a:lnTo>
                  <a:pt x="7871" y="19268"/>
                </a:lnTo>
                <a:cubicBezTo>
                  <a:pt x="8109" y="19405"/>
                  <a:pt x="8377" y="19473"/>
                  <a:pt x="8645" y="19473"/>
                </a:cubicBezTo>
                <a:cubicBezTo>
                  <a:pt x="8913" y="19473"/>
                  <a:pt x="9181" y="19405"/>
                  <a:pt x="9419" y="19268"/>
                </a:cubicBezTo>
                <a:lnTo>
                  <a:pt x="16515" y="15172"/>
                </a:lnTo>
                <a:cubicBezTo>
                  <a:pt x="16991" y="14898"/>
                  <a:pt x="17289" y="14386"/>
                  <a:pt x="17289" y="13839"/>
                </a:cubicBezTo>
                <a:lnTo>
                  <a:pt x="17289" y="5635"/>
                </a:lnTo>
                <a:cubicBezTo>
                  <a:pt x="17289" y="5088"/>
                  <a:pt x="16991" y="4576"/>
                  <a:pt x="16515" y="4302"/>
                </a:cubicBezTo>
                <a:lnTo>
                  <a:pt x="9419" y="206"/>
                </a:lnTo>
                <a:cubicBezTo>
                  <a:pt x="9181" y="69"/>
                  <a:pt x="8913" y="1"/>
                  <a:pt x="864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DAADCE"/>
                </a:solidFill>
                <a:latin typeface="Open Sans"/>
                <a:ea typeface="Open Sans"/>
                <a:cs typeface="Open Sans"/>
                <a:sym typeface="Open Sans"/>
              </a:rPr>
              <a:t>06</a:t>
            </a:r>
            <a:endParaRPr sz="1800" b="1" i="0" u="none" strike="noStrike" cap="none">
              <a:solidFill>
                <a:srgbClr val="DAADCE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16" name="Google Shape;616;g242bd768eb2_1_637"/>
          <p:cNvSpPr txBox="1"/>
          <p:nvPr/>
        </p:nvSpPr>
        <p:spPr>
          <a:xfrm>
            <a:off x="5900316" y="1855027"/>
            <a:ext cx="19692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Rédaction du PCRA</a:t>
            </a:r>
            <a:endParaRPr sz="1200" b="1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17" name="Google Shape;617;g242bd768eb2_1_637"/>
          <p:cNvSpPr txBox="1"/>
          <p:nvPr/>
        </p:nvSpPr>
        <p:spPr>
          <a:xfrm>
            <a:off x="7033801" y="3221336"/>
            <a:ext cx="19692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Tests, maintien et amélioration du PCRA</a:t>
            </a:r>
            <a:endParaRPr sz="1200" b="1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25a1a78a644_0_40"/>
          <p:cNvSpPr txBox="1">
            <a:spLocks noGrp="1"/>
          </p:cNvSpPr>
          <p:nvPr>
            <p:ph type="ctrTitle"/>
          </p:nvPr>
        </p:nvSpPr>
        <p:spPr>
          <a:xfrm>
            <a:off x="3268098" y="1690375"/>
            <a:ext cx="5499900" cy="10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fr-FR" sz="2500" b="0">
                <a:latin typeface="Open Sans"/>
                <a:ea typeface="Open Sans"/>
                <a:cs typeface="Open Sans"/>
                <a:sym typeface="Open Sans"/>
              </a:rPr>
              <a:t>Le cadrage du projet</a:t>
            </a:r>
            <a:endParaRPr sz="250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/>
          </a:p>
        </p:txBody>
      </p:sp>
      <p:sp>
        <p:nvSpPr>
          <p:cNvPr id="625" name="Google Shape;625;g25a1a78a644_0_40"/>
          <p:cNvSpPr txBox="1">
            <a:spLocks noGrp="1"/>
          </p:cNvSpPr>
          <p:nvPr>
            <p:ph type="body" idx="1"/>
          </p:nvPr>
        </p:nvSpPr>
        <p:spPr>
          <a:xfrm>
            <a:off x="3239525" y="2815600"/>
            <a:ext cx="5499900" cy="6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Quels objectifs de résultat ?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Quelles indisponibilités traiter ?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Quel périmètre d’application fonctionnel ? 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Quel périmètre d’application géographique ?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Quelle comitologie de projet ?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26" name="Google Shape;626;g25a1a78a644_0_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2274" y="93627"/>
            <a:ext cx="793800" cy="69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25f7ea87e78_0_0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fr-FR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5"/>
                  </a:ext>
                </a:extLst>
              </a:rPr>
              <a:t>Quels objectifs temporels ?</a:t>
            </a:r>
            <a:r>
              <a:rPr lang="fr-FR"/>
              <a:t> </a:t>
            </a:r>
            <a:endParaRPr/>
          </a:p>
        </p:txBody>
      </p:sp>
      <p:sp>
        <p:nvSpPr>
          <p:cNvPr id="634" name="Google Shape;634;g25f7ea87e78_0_0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r-FR"/>
              <a:t>16</a:t>
            </a:fld>
            <a:endParaRPr/>
          </a:p>
        </p:txBody>
      </p:sp>
      <p:sp>
        <p:nvSpPr>
          <p:cNvPr id="635" name="Google Shape;635;g25f7ea87e78_0_0"/>
          <p:cNvSpPr txBox="1"/>
          <p:nvPr/>
        </p:nvSpPr>
        <p:spPr>
          <a:xfrm>
            <a:off x="568825" y="1333500"/>
            <a:ext cx="4077900" cy="30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L’établissement doit se fixer un objectif raisonnable pour réaliser le projet de continuité d’activité. Il varie en fonction de la taille et des spécialités de la structure. </a:t>
            </a:r>
            <a:endParaRPr sz="1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Il est recommandé de définir un premier périmètre atteignable à l’échelle de 4-6 mois, puis d’itérer sur des versions ultérieures.</a:t>
            </a:r>
            <a:endParaRPr sz="1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Pour assurer le suivi du projet, des délais de restitution des livrables sont à définir pour les fiches services d’une part et le Plan de Continuité et de Reprise d’activité d’autre part.</a:t>
            </a:r>
            <a:endParaRPr sz="1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36" name="Google Shape;636;g25f7ea87e78_0_0"/>
          <p:cNvSpPr/>
          <p:nvPr/>
        </p:nvSpPr>
        <p:spPr>
          <a:xfrm>
            <a:off x="5888225" y="937200"/>
            <a:ext cx="424500" cy="1362000"/>
          </a:xfrm>
          <a:prstGeom prst="rect">
            <a:avLst/>
          </a:prstGeom>
          <a:solidFill>
            <a:srgbClr val="FADAE9"/>
          </a:solidFill>
          <a:ln w="9525" cap="flat" cmpd="sng">
            <a:solidFill>
              <a:srgbClr val="FADAE9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g25f7ea87e78_0_0"/>
          <p:cNvSpPr/>
          <p:nvPr/>
        </p:nvSpPr>
        <p:spPr>
          <a:xfrm>
            <a:off x="5888225" y="2308800"/>
            <a:ext cx="424500" cy="13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8" name="Google Shape;638;g25f7ea87e78_0_0"/>
          <p:cNvSpPr/>
          <p:nvPr/>
        </p:nvSpPr>
        <p:spPr>
          <a:xfrm>
            <a:off x="5888225" y="3680400"/>
            <a:ext cx="424500" cy="1362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g25f7ea87e78_0_0"/>
          <p:cNvSpPr txBox="1"/>
          <p:nvPr/>
        </p:nvSpPr>
        <p:spPr>
          <a:xfrm>
            <a:off x="6448875" y="1317750"/>
            <a:ext cx="1938900" cy="6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Restitution des fiches services 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0" name="Google Shape;640;g25f7ea87e78_0_0"/>
          <p:cNvSpPr txBox="1"/>
          <p:nvPr/>
        </p:nvSpPr>
        <p:spPr>
          <a:xfrm rot="-5400000">
            <a:off x="5527625" y="1481250"/>
            <a:ext cx="11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4 mois</a:t>
            </a:r>
            <a:endParaRPr sz="14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1" name="Google Shape;641;g25f7ea87e78_0_0"/>
          <p:cNvSpPr txBox="1"/>
          <p:nvPr/>
        </p:nvSpPr>
        <p:spPr>
          <a:xfrm>
            <a:off x="6448875" y="2777475"/>
            <a:ext cx="1938900" cy="6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Restitution du PCRA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2" name="Google Shape;642;g25f7ea87e78_0_0"/>
          <p:cNvSpPr txBox="1"/>
          <p:nvPr/>
        </p:nvSpPr>
        <p:spPr>
          <a:xfrm>
            <a:off x="6448875" y="4060950"/>
            <a:ext cx="1938900" cy="6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Implémentation du SMCA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3" name="Google Shape;643;g25f7ea87e78_0_0"/>
          <p:cNvSpPr txBox="1"/>
          <p:nvPr/>
        </p:nvSpPr>
        <p:spPr>
          <a:xfrm rot="-5400000">
            <a:off x="5527625" y="2874975"/>
            <a:ext cx="11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6 mois</a:t>
            </a:r>
            <a:endParaRPr sz="14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4" name="Google Shape;644;g25f7ea87e78_0_0"/>
          <p:cNvSpPr txBox="1"/>
          <p:nvPr/>
        </p:nvSpPr>
        <p:spPr>
          <a:xfrm rot="-5400000">
            <a:off x="5527625" y="4268700"/>
            <a:ext cx="1145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9 mois</a:t>
            </a:r>
            <a:endParaRPr sz="14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259c8bb200e_0_832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Quelles indisponibilités </a:t>
            </a:r>
            <a:r>
              <a:rPr lang="fr-FR"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6"/>
                  </a:ext>
                </a:extLst>
              </a:rPr>
              <a:t>trait</a:t>
            </a: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er 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52" name="Google Shape;652;g259c8bb200e_0_832"/>
          <p:cNvSpPr/>
          <p:nvPr/>
        </p:nvSpPr>
        <p:spPr>
          <a:xfrm>
            <a:off x="3171788" y="1304925"/>
            <a:ext cx="5038800" cy="657300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Premier kit PCRA centré sur l’indisponibilité des systèmes d’information </a:t>
            </a:r>
            <a:endParaRPr sz="12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53" name="Google Shape;653;g259c8bb200e_0_832"/>
          <p:cNvSpPr txBox="1"/>
          <p:nvPr/>
        </p:nvSpPr>
        <p:spPr>
          <a:xfrm>
            <a:off x="2857500" y="1095225"/>
            <a:ext cx="4897800" cy="20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1" i="0" u="none" strike="noStrike" cap="none">
                <a:solidFill>
                  <a:schemeClr val="lt1"/>
                </a:solidFill>
                <a:highlight>
                  <a:srgbClr val="006AB2"/>
                </a:highlight>
                <a:latin typeface="Arial"/>
                <a:ea typeface="Arial"/>
                <a:cs typeface="Arial"/>
                <a:sym typeface="Arial"/>
              </a:rPr>
              <a:t>Niveau </a:t>
            </a:r>
            <a:r>
              <a:rPr lang="fr-FR" sz="1600" b="1" i="0" u="none" strike="noStrike" cap="none">
                <a:solidFill>
                  <a:schemeClr val="lt1"/>
                </a:solidFill>
                <a:highlight>
                  <a:srgbClr val="006AB2"/>
                </a:highlight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7"/>
                  </a:ext>
                </a:extLst>
              </a:rPr>
              <a:t>Ministère de la Santé et de la P</a:t>
            </a:r>
            <a:r>
              <a:rPr lang="fr-FR" sz="1600" b="1" i="0" u="none" strike="noStrike" cap="none">
                <a:solidFill>
                  <a:schemeClr val="lt1"/>
                </a:solidFill>
                <a:highlight>
                  <a:srgbClr val="006AB2"/>
                </a:highlight>
                <a:latin typeface="Arial"/>
                <a:ea typeface="Arial"/>
                <a:cs typeface="Arial"/>
                <a:sym typeface="Arial"/>
              </a:rPr>
              <a:t>révention</a:t>
            </a:r>
            <a:endParaRPr sz="1600" b="1" i="0" u="none" strike="noStrike" cap="none">
              <a:solidFill>
                <a:schemeClr val="lt1"/>
              </a:solidFill>
              <a:highlight>
                <a:srgbClr val="006AB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g259c8bb200e_0_832"/>
          <p:cNvSpPr/>
          <p:nvPr/>
        </p:nvSpPr>
        <p:spPr>
          <a:xfrm>
            <a:off x="1971675" y="2895600"/>
            <a:ext cx="5969400" cy="1679100"/>
          </a:xfrm>
          <a:prstGeom prst="rect">
            <a:avLst/>
          </a:prstGeom>
          <a:noFill/>
          <a:ln w="9525" cap="flat" cmpd="sng">
            <a:solidFill>
              <a:srgbClr val="DAADCE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5" name="Google Shape;655;g259c8bb200e_0_832"/>
          <p:cNvSpPr txBox="1"/>
          <p:nvPr/>
        </p:nvSpPr>
        <p:spPr>
          <a:xfrm>
            <a:off x="2662275" y="3096875"/>
            <a:ext cx="5038800" cy="12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Un événement perturbateur peut engendrer l’indisponibilité </a:t>
            </a:r>
            <a:r>
              <a:rPr lang="fr-FR" sz="12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simultanée</a:t>
            </a: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ou </a:t>
            </a:r>
            <a:r>
              <a:rPr lang="fr-FR" sz="12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consécutive de plusieurs ressources critiques</a:t>
            </a: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Le traitement des 4 scénarios conduit à disposer d’un répertoire de réponses plus </a:t>
            </a:r>
            <a:r>
              <a:rPr lang="fr-FR" sz="12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exhaustif, adapté et opérationnel</a:t>
            </a: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56" name="Google Shape;656;g259c8bb200e_0_832"/>
          <p:cNvSpPr/>
          <p:nvPr/>
        </p:nvSpPr>
        <p:spPr>
          <a:xfrm>
            <a:off x="8017293" y="723668"/>
            <a:ext cx="1132648" cy="1838387"/>
          </a:xfrm>
          <a:custGeom>
            <a:avLst/>
            <a:gdLst/>
            <a:ahLst/>
            <a:cxnLst/>
            <a:rect l="l" t="t" r="r" b="b"/>
            <a:pathLst>
              <a:path w="89220" h="148257" extrusionOk="0">
                <a:moveTo>
                  <a:pt x="48318" y="1"/>
                </a:moveTo>
                <a:lnTo>
                  <a:pt x="31010" y="17293"/>
                </a:lnTo>
                <a:cubicBezTo>
                  <a:pt x="30711" y="17592"/>
                  <a:pt x="30320" y="17737"/>
                  <a:pt x="29934" y="17737"/>
                </a:cubicBezTo>
                <a:cubicBezTo>
                  <a:pt x="29402" y="17737"/>
                  <a:pt x="28881" y="17460"/>
                  <a:pt x="28632" y="16930"/>
                </a:cubicBezTo>
                <a:cubicBezTo>
                  <a:pt x="28211" y="16048"/>
                  <a:pt x="27637" y="15216"/>
                  <a:pt x="26909" y="14478"/>
                </a:cubicBezTo>
                <a:cubicBezTo>
                  <a:pt x="25210" y="12780"/>
                  <a:pt x="22988" y="11932"/>
                  <a:pt x="20766" y="11932"/>
                </a:cubicBezTo>
                <a:cubicBezTo>
                  <a:pt x="18450" y="11932"/>
                  <a:pt x="16134" y="12853"/>
                  <a:pt x="14413" y="14690"/>
                </a:cubicBezTo>
                <a:cubicBezTo>
                  <a:pt x="11162" y="18166"/>
                  <a:pt x="11397" y="23844"/>
                  <a:pt x="14930" y="27057"/>
                </a:cubicBezTo>
                <a:cubicBezTo>
                  <a:pt x="15570" y="27639"/>
                  <a:pt x="16281" y="28107"/>
                  <a:pt x="17034" y="28464"/>
                </a:cubicBezTo>
                <a:cubicBezTo>
                  <a:pt x="17956" y="28909"/>
                  <a:pt x="18158" y="30137"/>
                  <a:pt x="17430" y="30857"/>
                </a:cubicBezTo>
                <a:lnTo>
                  <a:pt x="113" y="48157"/>
                </a:lnTo>
                <a:cubicBezTo>
                  <a:pt x="14413" y="62473"/>
                  <a:pt x="14396" y="85670"/>
                  <a:pt x="90" y="99971"/>
                </a:cubicBezTo>
                <a:cubicBezTo>
                  <a:pt x="57" y="99996"/>
                  <a:pt x="31" y="100019"/>
                  <a:pt x="0" y="100052"/>
                </a:cubicBezTo>
                <a:lnTo>
                  <a:pt x="17220" y="117288"/>
                </a:lnTo>
                <a:cubicBezTo>
                  <a:pt x="17519" y="117586"/>
                  <a:pt x="17902" y="117728"/>
                  <a:pt x="18280" y="117728"/>
                </a:cubicBezTo>
                <a:cubicBezTo>
                  <a:pt x="18824" y="117728"/>
                  <a:pt x="19356" y="117435"/>
                  <a:pt x="19614" y="116892"/>
                </a:cubicBezTo>
                <a:cubicBezTo>
                  <a:pt x="19969" y="116138"/>
                  <a:pt x="20447" y="115428"/>
                  <a:pt x="21029" y="114787"/>
                </a:cubicBezTo>
                <a:cubicBezTo>
                  <a:pt x="22719" y="112923"/>
                  <a:pt x="25098" y="111977"/>
                  <a:pt x="27481" y="111977"/>
                </a:cubicBezTo>
                <a:cubicBezTo>
                  <a:pt x="29614" y="111977"/>
                  <a:pt x="31749" y="112735"/>
                  <a:pt x="33396" y="114271"/>
                </a:cubicBezTo>
                <a:cubicBezTo>
                  <a:pt x="36995" y="117643"/>
                  <a:pt x="37069" y="123297"/>
                  <a:pt x="33606" y="126766"/>
                </a:cubicBezTo>
                <a:cubicBezTo>
                  <a:pt x="32870" y="127494"/>
                  <a:pt x="32037" y="128069"/>
                  <a:pt x="31156" y="128490"/>
                </a:cubicBezTo>
                <a:cubicBezTo>
                  <a:pt x="30242" y="128919"/>
                  <a:pt x="30071" y="130156"/>
                  <a:pt x="30791" y="130868"/>
                </a:cubicBezTo>
                <a:lnTo>
                  <a:pt x="48164" y="148257"/>
                </a:lnTo>
                <a:cubicBezTo>
                  <a:pt x="48190" y="148234"/>
                  <a:pt x="48221" y="148208"/>
                  <a:pt x="48246" y="148175"/>
                </a:cubicBezTo>
                <a:cubicBezTo>
                  <a:pt x="89189" y="107283"/>
                  <a:pt x="89220" y="40936"/>
                  <a:pt x="48318" y="1"/>
                </a:cubicBezTo>
                <a:close/>
              </a:path>
            </a:pathLst>
          </a:cu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g259c8bb200e_0_832"/>
          <p:cNvSpPr txBox="1"/>
          <p:nvPr/>
        </p:nvSpPr>
        <p:spPr>
          <a:xfrm rot="-5400000">
            <a:off x="8040350" y="1460850"/>
            <a:ext cx="1378200" cy="2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Informatiques</a:t>
            </a:r>
            <a:endParaRPr sz="12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58" name="Google Shape;658;g259c8bb200e_0_8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9024" y="1450775"/>
            <a:ext cx="339651" cy="380083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g259c8bb200e_0_832"/>
          <p:cNvSpPr/>
          <p:nvPr/>
        </p:nvSpPr>
        <p:spPr>
          <a:xfrm>
            <a:off x="536259" y="4068056"/>
            <a:ext cx="1882123" cy="980270"/>
          </a:xfrm>
          <a:custGeom>
            <a:avLst/>
            <a:gdLst/>
            <a:ahLst/>
            <a:cxnLst/>
            <a:rect l="l" t="t" r="r" b="b"/>
            <a:pathLst>
              <a:path w="148257" h="79054" extrusionOk="0">
                <a:moveTo>
                  <a:pt x="48207" y="0"/>
                </a:moveTo>
                <a:lnTo>
                  <a:pt x="30898" y="17292"/>
                </a:lnTo>
                <a:cubicBezTo>
                  <a:pt x="30178" y="18005"/>
                  <a:pt x="30349" y="19243"/>
                  <a:pt x="31261" y="19680"/>
                </a:cubicBezTo>
                <a:cubicBezTo>
                  <a:pt x="32144" y="20091"/>
                  <a:pt x="32977" y="20666"/>
                  <a:pt x="33705" y="21402"/>
                </a:cubicBezTo>
                <a:cubicBezTo>
                  <a:pt x="37174" y="24863"/>
                  <a:pt x="37085" y="30525"/>
                  <a:pt x="33486" y="33889"/>
                </a:cubicBezTo>
                <a:cubicBezTo>
                  <a:pt x="31842" y="35427"/>
                  <a:pt x="29711" y="36183"/>
                  <a:pt x="27582" y="36183"/>
                </a:cubicBezTo>
                <a:cubicBezTo>
                  <a:pt x="25196" y="36183"/>
                  <a:pt x="22812" y="35232"/>
                  <a:pt x="21119" y="33365"/>
                </a:cubicBezTo>
                <a:cubicBezTo>
                  <a:pt x="20536" y="32717"/>
                  <a:pt x="20068" y="32014"/>
                  <a:pt x="19711" y="31261"/>
                </a:cubicBezTo>
                <a:cubicBezTo>
                  <a:pt x="19449" y="30712"/>
                  <a:pt x="18917" y="30420"/>
                  <a:pt x="18375" y="30420"/>
                </a:cubicBezTo>
                <a:cubicBezTo>
                  <a:pt x="17998" y="30420"/>
                  <a:pt x="17617" y="30562"/>
                  <a:pt x="17318" y="30857"/>
                </a:cubicBezTo>
                <a:lnTo>
                  <a:pt x="1" y="48166"/>
                </a:lnTo>
                <a:cubicBezTo>
                  <a:pt x="49" y="48215"/>
                  <a:pt x="106" y="48279"/>
                  <a:pt x="164" y="48327"/>
                </a:cubicBezTo>
                <a:cubicBezTo>
                  <a:pt x="20626" y="68810"/>
                  <a:pt x="47455" y="79053"/>
                  <a:pt x="74286" y="79053"/>
                </a:cubicBezTo>
                <a:cubicBezTo>
                  <a:pt x="101046" y="79053"/>
                  <a:pt x="127808" y="68864"/>
                  <a:pt x="148256" y="48481"/>
                </a:cubicBezTo>
                <a:lnTo>
                  <a:pt x="130883" y="31092"/>
                </a:lnTo>
                <a:cubicBezTo>
                  <a:pt x="130163" y="30380"/>
                  <a:pt x="130334" y="29143"/>
                  <a:pt x="131248" y="28714"/>
                </a:cubicBezTo>
                <a:cubicBezTo>
                  <a:pt x="132129" y="28293"/>
                  <a:pt x="132962" y="27718"/>
                  <a:pt x="133698" y="26990"/>
                </a:cubicBezTo>
                <a:cubicBezTo>
                  <a:pt x="137161" y="23521"/>
                  <a:pt x="137087" y="17867"/>
                  <a:pt x="133488" y="14495"/>
                </a:cubicBezTo>
                <a:cubicBezTo>
                  <a:pt x="131841" y="12959"/>
                  <a:pt x="129706" y="12201"/>
                  <a:pt x="127573" y="12201"/>
                </a:cubicBezTo>
                <a:cubicBezTo>
                  <a:pt x="125190" y="12201"/>
                  <a:pt x="122811" y="13147"/>
                  <a:pt x="121121" y="15011"/>
                </a:cubicBezTo>
                <a:cubicBezTo>
                  <a:pt x="120539" y="15652"/>
                  <a:pt x="120061" y="16362"/>
                  <a:pt x="119706" y="17116"/>
                </a:cubicBezTo>
                <a:cubicBezTo>
                  <a:pt x="119448" y="17659"/>
                  <a:pt x="118916" y="17952"/>
                  <a:pt x="118372" y="17952"/>
                </a:cubicBezTo>
                <a:cubicBezTo>
                  <a:pt x="117994" y="17952"/>
                  <a:pt x="117611" y="17810"/>
                  <a:pt x="117312" y="17512"/>
                </a:cubicBezTo>
                <a:lnTo>
                  <a:pt x="100092" y="276"/>
                </a:lnTo>
                <a:cubicBezTo>
                  <a:pt x="92948" y="7364"/>
                  <a:pt x="83614" y="10909"/>
                  <a:pt x="74280" y="10909"/>
                </a:cubicBezTo>
                <a:cubicBezTo>
                  <a:pt x="64901" y="10909"/>
                  <a:pt x="55523" y="7330"/>
                  <a:pt x="48369" y="171"/>
                </a:cubicBezTo>
                <a:cubicBezTo>
                  <a:pt x="48312" y="113"/>
                  <a:pt x="48264" y="57"/>
                  <a:pt x="48207" y="0"/>
                </a:cubicBezTo>
                <a:close/>
              </a:path>
            </a:pathLst>
          </a:custGeom>
          <a:solidFill>
            <a:srgbClr val="DAAC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0" name="Google Shape;660;g259c8bb200e_0_832"/>
          <p:cNvSpPr/>
          <p:nvPr/>
        </p:nvSpPr>
        <p:spPr>
          <a:xfrm>
            <a:off x="540283" y="2449925"/>
            <a:ext cx="1880041" cy="978211"/>
          </a:xfrm>
          <a:custGeom>
            <a:avLst/>
            <a:gdLst/>
            <a:ahLst/>
            <a:cxnLst/>
            <a:rect l="l" t="t" r="r" b="b"/>
            <a:pathLst>
              <a:path w="148093" h="78888" extrusionOk="0">
                <a:moveTo>
                  <a:pt x="73970" y="0"/>
                </a:moveTo>
                <a:cubicBezTo>
                  <a:pt x="47208" y="0"/>
                  <a:pt x="20444" y="10189"/>
                  <a:pt x="0" y="30570"/>
                </a:cubicBezTo>
                <a:lnTo>
                  <a:pt x="17220" y="47813"/>
                </a:lnTo>
                <a:cubicBezTo>
                  <a:pt x="17948" y="48541"/>
                  <a:pt x="17744" y="49762"/>
                  <a:pt x="16822" y="50206"/>
                </a:cubicBezTo>
                <a:cubicBezTo>
                  <a:pt x="16071" y="50564"/>
                  <a:pt x="15359" y="51031"/>
                  <a:pt x="14712" y="51614"/>
                </a:cubicBezTo>
                <a:cubicBezTo>
                  <a:pt x="11185" y="54817"/>
                  <a:pt x="10935" y="60495"/>
                  <a:pt x="14194" y="63981"/>
                </a:cubicBezTo>
                <a:cubicBezTo>
                  <a:pt x="15914" y="65820"/>
                  <a:pt x="18230" y="66742"/>
                  <a:pt x="20548" y="66742"/>
                </a:cubicBezTo>
                <a:cubicBezTo>
                  <a:pt x="22766" y="66742"/>
                  <a:pt x="24986" y="65897"/>
                  <a:pt x="26683" y="64200"/>
                </a:cubicBezTo>
                <a:cubicBezTo>
                  <a:pt x="27419" y="63472"/>
                  <a:pt x="27994" y="62640"/>
                  <a:pt x="28405" y="61756"/>
                </a:cubicBezTo>
                <a:cubicBezTo>
                  <a:pt x="28654" y="61226"/>
                  <a:pt x="29176" y="60946"/>
                  <a:pt x="29711" y="60946"/>
                </a:cubicBezTo>
                <a:cubicBezTo>
                  <a:pt x="30097" y="60946"/>
                  <a:pt x="30489" y="61092"/>
                  <a:pt x="30791" y="61393"/>
                </a:cubicBezTo>
                <a:lnTo>
                  <a:pt x="48164" y="78782"/>
                </a:lnTo>
                <a:cubicBezTo>
                  <a:pt x="55304" y="71691"/>
                  <a:pt x="64636" y="68146"/>
                  <a:pt x="73970" y="68146"/>
                </a:cubicBezTo>
                <a:cubicBezTo>
                  <a:pt x="83351" y="68146"/>
                  <a:pt x="92732" y="71727"/>
                  <a:pt x="99888" y="78887"/>
                </a:cubicBezTo>
                <a:lnTo>
                  <a:pt x="117205" y="61587"/>
                </a:lnTo>
                <a:cubicBezTo>
                  <a:pt x="117933" y="60867"/>
                  <a:pt x="117731" y="59639"/>
                  <a:pt x="116809" y="59194"/>
                </a:cubicBezTo>
                <a:cubicBezTo>
                  <a:pt x="116056" y="58837"/>
                  <a:pt x="115345" y="58369"/>
                  <a:pt x="114705" y="57787"/>
                </a:cubicBezTo>
                <a:cubicBezTo>
                  <a:pt x="111172" y="54574"/>
                  <a:pt x="110937" y="48896"/>
                  <a:pt x="114188" y="45420"/>
                </a:cubicBezTo>
                <a:cubicBezTo>
                  <a:pt x="115909" y="43583"/>
                  <a:pt x="118225" y="42662"/>
                  <a:pt x="120541" y="42662"/>
                </a:cubicBezTo>
                <a:cubicBezTo>
                  <a:pt x="122763" y="42662"/>
                  <a:pt x="124985" y="43510"/>
                  <a:pt x="126684" y="45208"/>
                </a:cubicBezTo>
                <a:cubicBezTo>
                  <a:pt x="127412" y="45946"/>
                  <a:pt x="127986" y="46778"/>
                  <a:pt x="128407" y="47660"/>
                </a:cubicBezTo>
                <a:cubicBezTo>
                  <a:pt x="128656" y="48190"/>
                  <a:pt x="129177" y="48467"/>
                  <a:pt x="129709" y="48467"/>
                </a:cubicBezTo>
                <a:cubicBezTo>
                  <a:pt x="130095" y="48467"/>
                  <a:pt x="130486" y="48322"/>
                  <a:pt x="130785" y="48023"/>
                </a:cubicBezTo>
                <a:lnTo>
                  <a:pt x="148093" y="30731"/>
                </a:lnTo>
                <a:lnTo>
                  <a:pt x="148093" y="30723"/>
                </a:lnTo>
                <a:cubicBezTo>
                  <a:pt x="127632" y="10242"/>
                  <a:pt x="100802" y="0"/>
                  <a:pt x="73970" y="0"/>
                </a:cubicBezTo>
                <a:close/>
              </a:path>
            </a:pathLst>
          </a:custGeom>
          <a:solidFill>
            <a:srgbClr val="F28DB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1" name="Google Shape;661;g259c8bb200e_0_832"/>
          <p:cNvSpPr/>
          <p:nvPr/>
        </p:nvSpPr>
        <p:spPr>
          <a:xfrm>
            <a:off x="19050" y="2828947"/>
            <a:ext cx="1132661" cy="1836490"/>
          </a:xfrm>
          <a:custGeom>
            <a:avLst/>
            <a:gdLst/>
            <a:ahLst/>
            <a:cxnLst/>
            <a:rect l="l" t="t" r="r" b="b"/>
            <a:pathLst>
              <a:path w="89221" h="148104" extrusionOk="0">
                <a:moveTo>
                  <a:pt x="41056" y="1"/>
                </a:moveTo>
                <a:cubicBezTo>
                  <a:pt x="41023" y="32"/>
                  <a:pt x="41000" y="57"/>
                  <a:pt x="40967" y="90"/>
                </a:cubicBezTo>
                <a:cubicBezTo>
                  <a:pt x="88" y="40934"/>
                  <a:pt x="1" y="107145"/>
                  <a:pt x="40740" y="148103"/>
                </a:cubicBezTo>
                <a:lnTo>
                  <a:pt x="40740" y="148103"/>
                </a:lnTo>
                <a:lnTo>
                  <a:pt x="58057" y="130794"/>
                </a:lnTo>
                <a:cubicBezTo>
                  <a:pt x="58356" y="130499"/>
                  <a:pt x="58737" y="130357"/>
                  <a:pt x="59114" y="130357"/>
                </a:cubicBezTo>
                <a:cubicBezTo>
                  <a:pt x="59656" y="130357"/>
                  <a:pt x="60188" y="130649"/>
                  <a:pt x="60450" y="131198"/>
                </a:cubicBezTo>
                <a:cubicBezTo>
                  <a:pt x="60807" y="131951"/>
                  <a:pt x="61275" y="132654"/>
                  <a:pt x="61858" y="133302"/>
                </a:cubicBezTo>
                <a:cubicBezTo>
                  <a:pt x="63551" y="135169"/>
                  <a:pt x="65935" y="136120"/>
                  <a:pt x="68321" y="136120"/>
                </a:cubicBezTo>
                <a:cubicBezTo>
                  <a:pt x="70450" y="136120"/>
                  <a:pt x="72581" y="135364"/>
                  <a:pt x="74225" y="133826"/>
                </a:cubicBezTo>
                <a:cubicBezTo>
                  <a:pt x="77824" y="130462"/>
                  <a:pt x="77913" y="124800"/>
                  <a:pt x="74444" y="121339"/>
                </a:cubicBezTo>
                <a:cubicBezTo>
                  <a:pt x="73716" y="120603"/>
                  <a:pt x="72883" y="120028"/>
                  <a:pt x="72000" y="119617"/>
                </a:cubicBezTo>
                <a:cubicBezTo>
                  <a:pt x="71088" y="119180"/>
                  <a:pt x="70917" y="117942"/>
                  <a:pt x="71637" y="117229"/>
                </a:cubicBezTo>
                <a:lnTo>
                  <a:pt x="88946" y="99937"/>
                </a:lnTo>
                <a:cubicBezTo>
                  <a:pt x="74815" y="85606"/>
                  <a:pt x="74873" y="62537"/>
                  <a:pt x="89131" y="48295"/>
                </a:cubicBezTo>
                <a:cubicBezTo>
                  <a:pt x="89164" y="48270"/>
                  <a:pt x="89189" y="48239"/>
                  <a:pt x="89220" y="48213"/>
                </a:cubicBezTo>
                <a:lnTo>
                  <a:pt x="71847" y="30824"/>
                </a:lnTo>
                <a:cubicBezTo>
                  <a:pt x="71545" y="30523"/>
                  <a:pt x="71153" y="30377"/>
                  <a:pt x="70767" y="30377"/>
                </a:cubicBezTo>
                <a:cubicBezTo>
                  <a:pt x="70232" y="30377"/>
                  <a:pt x="69710" y="30657"/>
                  <a:pt x="69461" y="31187"/>
                </a:cubicBezTo>
                <a:cubicBezTo>
                  <a:pt x="69050" y="32071"/>
                  <a:pt x="68475" y="32903"/>
                  <a:pt x="67739" y="33631"/>
                </a:cubicBezTo>
                <a:cubicBezTo>
                  <a:pt x="66042" y="35328"/>
                  <a:pt x="63822" y="36173"/>
                  <a:pt x="61604" y="36173"/>
                </a:cubicBezTo>
                <a:cubicBezTo>
                  <a:pt x="59286" y="36173"/>
                  <a:pt x="56970" y="35251"/>
                  <a:pt x="55250" y="33412"/>
                </a:cubicBezTo>
                <a:cubicBezTo>
                  <a:pt x="51991" y="29926"/>
                  <a:pt x="52241" y="24248"/>
                  <a:pt x="55768" y="21045"/>
                </a:cubicBezTo>
                <a:cubicBezTo>
                  <a:pt x="56415" y="20462"/>
                  <a:pt x="57127" y="19995"/>
                  <a:pt x="57878" y="19637"/>
                </a:cubicBezTo>
                <a:cubicBezTo>
                  <a:pt x="58800" y="19193"/>
                  <a:pt x="59004" y="17972"/>
                  <a:pt x="58276" y="17244"/>
                </a:cubicBezTo>
                <a:lnTo>
                  <a:pt x="41056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2" name="Google Shape;662;g259c8bb200e_0_832"/>
          <p:cNvSpPr txBox="1"/>
          <p:nvPr/>
        </p:nvSpPr>
        <p:spPr>
          <a:xfrm>
            <a:off x="980350" y="3558038"/>
            <a:ext cx="999900" cy="3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Ressources</a:t>
            </a:r>
            <a:endParaRPr sz="11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63" name="Google Shape;663;g259c8bb200e_0_8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09525" y="2449925"/>
            <a:ext cx="380100" cy="425367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Google Shape;664;g259c8bb200e_0_832"/>
          <p:cNvSpPr txBox="1"/>
          <p:nvPr/>
        </p:nvSpPr>
        <p:spPr>
          <a:xfrm>
            <a:off x="868163" y="2886075"/>
            <a:ext cx="1218300" cy="2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Compétences clés</a:t>
            </a:r>
            <a:endParaRPr sz="12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65" name="Google Shape;665;g259c8bb200e_0_832"/>
          <p:cNvSpPr txBox="1"/>
          <p:nvPr/>
        </p:nvSpPr>
        <p:spPr>
          <a:xfrm>
            <a:off x="791976" y="4638675"/>
            <a:ext cx="1351200" cy="2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Infrastructures</a:t>
            </a:r>
            <a:endParaRPr sz="12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66" name="Google Shape;666;g259c8bb200e_0_8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9527" y="4258592"/>
            <a:ext cx="339651" cy="380083"/>
          </a:xfrm>
          <a:prstGeom prst="rect">
            <a:avLst/>
          </a:prstGeom>
          <a:noFill/>
          <a:ln>
            <a:noFill/>
          </a:ln>
        </p:spPr>
      </p:pic>
      <p:sp>
        <p:nvSpPr>
          <p:cNvPr id="667" name="Google Shape;667;g259c8bb200e_0_832"/>
          <p:cNvSpPr txBox="1"/>
          <p:nvPr/>
        </p:nvSpPr>
        <p:spPr>
          <a:xfrm>
            <a:off x="-22812" y="3771835"/>
            <a:ext cx="1218300" cy="2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Presta</a:t>
            </a:r>
            <a:endParaRPr sz="12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68" name="Google Shape;668;g259c8bb200e_0_8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5400000">
            <a:off x="415548" y="3300439"/>
            <a:ext cx="339651" cy="380083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g259c8bb200e_0_832"/>
          <p:cNvSpPr txBox="1"/>
          <p:nvPr/>
        </p:nvSpPr>
        <p:spPr>
          <a:xfrm>
            <a:off x="7105613" y="2724150"/>
            <a:ext cx="1419300" cy="20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1" i="0" u="none" strike="noStrike" cap="none">
                <a:solidFill>
                  <a:schemeClr val="lt1"/>
                </a:solidFill>
                <a:highlight>
                  <a:schemeClr val="accent5"/>
                </a:highlight>
                <a:latin typeface="Arial"/>
                <a:ea typeface="Arial"/>
                <a:cs typeface="Arial"/>
                <a:sym typeface="Arial"/>
              </a:rPr>
              <a:t>Niveau ES</a:t>
            </a:r>
            <a:endParaRPr sz="1600" b="1" i="0" u="none" strike="noStrike" cap="none">
              <a:solidFill>
                <a:schemeClr val="lt1"/>
              </a:solidFill>
              <a:highlight>
                <a:schemeClr val="accent5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g259c8bb200e_0_832"/>
          <p:cNvSpPr/>
          <p:nvPr/>
        </p:nvSpPr>
        <p:spPr>
          <a:xfrm rot="5400000">
            <a:off x="4936425" y="2250668"/>
            <a:ext cx="490500" cy="704700"/>
          </a:xfrm>
          <a:prstGeom prst="chevron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1" name="Google Shape;671;g259c8bb200e_0_832"/>
          <p:cNvSpPr/>
          <p:nvPr/>
        </p:nvSpPr>
        <p:spPr>
          <a:xfrm rot="5400000">
            <a:off x="4936425" y="1916909"/>
            <a:ext cx="490500" cy="704700"/>
          </a:xfrm>
          <a:prstGeom prst="chevron">
            <a:avLst>
              <a:gd name="adj" fmla="val 50000"/>
            </a:avLst>
          </a:prstGeom>
          <a:solidFill>
            <a:srgbClr val="F7ED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25be3e8fe75_0_80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Quel périmètre d’application fonctionnel 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79" name="Google Shape;679;g25be3e8fe75_0_80"/>
          <p:cNvSpPr/>
          <p:nvPr/>
        </p:nvSpPr>
        <p:spPr>
          <a:xfrm>
            <a:off x="1935325" y="2584275"/>
            <a:ext cx="5848500" cy="24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g25be3e8fe75_0_80"/>
          <p:cNvSpPr/>
          <p:nvPr/>
        </p:nvSpPr>
        <p:spPr>
          <a:xfrm rot="-5400000">
            <a:off x="1184031" y="1650294"/>
            <a:ext cx="1113705" cy="622331"/>
          </a:xfrm>
          <a:custGeom>
            <a:avLst/>
            <a:gdLst/>
            <a:ahLst/>
            <a:cxnLst/>
            <a:rect l="l" t="t" r="r" b="b"/>
            <a:pathLst>
              <a:path w="53460" h="28912" extrusionOk="0">
                <a:moveTo>
                  <a:pt x="2663" y="0"/>
                </a:moveTo>
                <a:cubicBezTo>
                  <a:pt x="2042" y="0"/>
                  <a:pt x="1423" y="236"/>
                  <a:pt x="953" y="706"/>
                </a:cubicBezTo>
                <a:cubicBezTo>
                  <a:pt x="0" y="1658"/>
                  <a:pt x="0" y="3194"/>
                  <a:pt x="953" y="4135"/>
                </a:cubicBezTo>
                <a:lnTo>
                  <a:pt x="25015" y="28209"/>
                </a:lnTo>
                <a:cubicBezTo>
                  <a:pt x="25491" y="28674"/>
                  <a:pt x="26111" y="28912"/>
                  <a:pt x="26730" y="28912"/>
                </a:cubicBezTo>
                <a:cubicBezTo>
                  <a:pt x="27349" y="28912"/>
                  <a:pt x="27968" y="28674"/>
                  <a:pt x="28444" y="28209"/>
                </a:cubicBezTo>
                <a:lnTo>
                  <a:pt x="52519" y="4135"/>
                </a:lnTo>
                <a:cubicBezTo>
                  <a:pt x="53459" y="3194"/>
                  <a:pt x="53459" y="1658"/>
                  <a:pt x="52519" y="706"/>
                </a:cubicBezTo>
                <a:cubicBezTo>
                  <a:pt x="52042" y="236"/>
                  <a:pt x="51423" y="0"/>
                  <a:pt x="50804" y="0"/>
                </a:cubicBezTo>
                <a:cubicBezTo>
                  <a:pt x="50185" y="0"/>
                  <a:pt x="49566" y="236"/>
                  <a:pt x="49090" y="706"/>
                </a:cubicBezTo>
                <a:lnTo>
                  <a:pt x="26730" y="23066"/>
                </a:lnTo>
                <a:lnTo>
                  <a:pt x="4382" y="706"/>
                </a:lnTo>
                <a:cubicBezTo>
                  <a:pt x="3905" y="236"/>
                  <a:pt x="3283" y="0"/>
                  <a:pt x="2663" y="0"/>
                </a:cubicBezTo>
                <a:close/>
              </a:path>
            </a:pathLst>
          </a:custGeom>
          <a:solidFill>
            <a:srgbClr val="E94C9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1" name="Google Shape;681;g25be3e8fe75_0_80"/>
          <p:cNvSpPr/>
          <p:nvPr/>
        </p:nvSpPr>
        <p:spPr>
          <a:xfrm rot="-5400000">
            <a:off x="424406" y="1298009"/>
            <a:ext cx="1297011" cy="1326672"/>
          </a:xfrm>
          <a:custGeom>
            <a:avLst/>
            <a:gdLst/>
            <a:ahLst/>
            <a:cxnLst/>
            <a:rect l="l" t="t" r="r" b="b"/>
            <a:pathLst>
              <a:path w="62259" h="61634" extrusionOk="0">
                <a:moveTo>
                  <a:pt x="31130" y="1"/>
                </a:moveTo>
                <a:cubicBezTo>
                  <a:pt x="30308" y="1"/>
                  <a:pt x="29487" y="313"/>
                  <a:pt x="28861" y="938"/>
                </a:cubicBezTo>
                <a:lnTo>
                  <a:pt x="1251" y="28549"/>
                </a:lnTo>
                <a:cubicBezTo>
                  <a:pt x="1" y="29799"/>
                  <a:pt x="1" y="31823"/>
                  <a:pt x="1251" y="33073"/>
                </a:cubicBezTo>
                <a:lnTo>
                  <a:pt x="28861" y="60696"/>
                </a:lnTo>
                <a:cubicBezTo>
                  <a:pt x="29487" y="61321"/>
                  <a:pt x="30308" y="61633"/>
                  <a:pt x="31130" y="61633"/>
                </a:cubicBezTo>
                <a:cubicBezTo>
                  <a:pt x="31951" y="61633"/>
                  <a:pt x="32773" y="61321"/>
                  <a:pt x="33398" y="60696"/>
                </a:cubicBezTo>
                <a:lnTo>
                  <a:pt x="61008" y="33073"/>
                </a:lnTo>
                <a:cubicBezTo>
                  <a:pt x="62258" y="31823"/>
                  <a:pt x="62258" y="29799"/>
                  <a:pt x="61008" y="28549"/>
                </a:cubicBezTo>
                <a:lnTo>
                  <a:pt x="33398" y="938"/>
                </a:lnTo>
                <a:cubicBezTo>
                  <a:pt x="32773" y="313"/>
                  <a:pt x="31951" y="1"/>
                  <a:pt x="31130" y="1"/>
                </a:cubicBezTo>
                <a:close/>
              </a:path>
            </a:pathLst>
          </a:cu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g25be3e8fe75_0_80"/>
          <p:cNvSpPr/>
          <p:nvPr/>
        </p:nvSpPr>
        <p:spPr>
          <a:xfrm rot="-5400000">
            <a:off x="512578" y="1382904"/>
            <a:ext cx="1119893" cy="1156883"/>
          </a:xfrm>
          <a:custGeom>
            <a:avLst/>
            <a:gdLst/>
            <a:ahLst/>
            <a:cxnLst/>
            <a:rect l="l" t="t" r="r" b="b"/>
            <a:pathLst>
              <a:path w="53757" h="53746" extrusionOk="0">
                <a:moveTo>
                  <a:pt x="26885" y="1"/>
                </a:moveTo>
                <a:lnTo>
                  <a:pt x="0" y="26873"/>
                </a:lnTo>
                <a:lnTo>
                  <a:pt x="26885" y="53745"/>
                </a:lnTo>
                <a:lnTo>
                  <a:pt x="53757" y="26873"/>
                </a:lnTo>
                <a:lnTo>
                  <a:pt x="2688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683" name="Google Shape;683;g25be3e8fe75_0_80"/>
          <p:cNvSpPr txBox="1"/>
          <p:nvPr/>
        </p:nvSpPr>
        <p:spPr>
          <a:xfrm>
            <a:off x="785566" y="1736369"/>
            <a:ext cx="5742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n°1</a:t>
            </a:r>
            <a:endParaRPr sz="18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684" name="Google Shape;684;g25be3e8fe75_0_80"/>
          <p:cNvCxnSpPr/>
          <p:nvPr/>
        </p:nvCxnSpPr>
        <p:spPr>
          <a:xfrm flipH="1">
            <a:off x="4858375" y="2584275"/>
            <a:ext cx="1200" cy="1957200"/>
          </a:xfrm>
          <a:prstGeom prst="straightConnector1">
            <a:avLst/>
          </a:prstGeom>
          <a:noFill/>
          <a:ln w="9525" cap="flat" cmpd="sng">
            <a:solidFill>
              <a:srgbClr val="66717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85" name="Google Shape;685;g25be3e8fe75_0_80"/>
          <p:cNvSpPr/>
          <p:nvPr/>
        </p:nvSpPr>
        <p:spPr>
          <a:xfrm rot="5400000">
            <a:off x="3382225" y="2531375"/>
            <a:ext cx="255900" cy="351900"/>
          </a:xfrm>
          <a:prstGeom prst="rect">
            <a:avLst/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6" name="Google Shape;686;g25be3e8fe75_0_80"/>
          <p:cNvSpPr/>
          <p:nvPr/>
        </p:nvSpPr>
        <p:spPr>
          <a:xfrm rot="5400000">
            <a:off x="2611550" y="2120375"/>
            <a:ext cx="255900" cy="1173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g25be3e8fe75_0_80"/>
          <p:cNvSpPr txBox="1"/>
          <p:nvPr/>
        </p:nvSpPr>
        <p:spPr>
          <a:xfrm>
            <a:off x="2104975" y="25183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Avantages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g25be3e8fe75_0_80"/>
          <p:cNvSpPr/>
          <p:nvPr/>
        </p:nvSpPr>
        <p:spPr>
          <a:xfrm rot="5400000">
            <a:off x="6430225" y="2531375"/>
            <a:ext cx="255900" cy="351900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g25be3e8fe75_0_80"/>
          <p:cNvSpPr/>
          <p:nvPr/>
        </p:nvSpPr>
        <p:spPr>
          <a:xfrm rot="5400000">
            <a:off x="5735750" y="2120375"/>
            <a:ext cx="255900" cy="1173900"/>
          </a:xfrm>
          <a:prstGeom prst="rect">
            <a:avLst/>
          </a:pr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g25be3e8fe75_0_80"/>
          <p:cNvSpPr txBox="1"/>
          <p:nvPr/>
        </p:nvSpPr>
        <p:spPr>
          <a:xfrm>
            <a:off x="5229175" y="25183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Contraintes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g25be3e8fe75_0_80"/>
          <p:cNvSpPr txBox="1"/>
          <p:nvPr/>
        </p:nvSpPr>
        <p:spPr>
          <a:xfrm>
            <a:off x="2076450" y="1714500"/>
            <a:ext cx="4962600" cy="3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Périmètre restreint : limiter à un certain nombre de services et fonctions de l’établissement</a:t>
            </a: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92" name="Google Shape;692;g25be3e8fe75_0_80"/>
          <p:cNvSpPr txBox="1"/>
          <p:nvPr/>
        </p:nvSpPr>
        <p:spPr>
          <a:xfrm>
            <a:off x="1650975" y="3003375"/>
            <a:ext cx="29862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Premier jalon de traitement des activités les plus critiques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Résilience renforcée des services concernés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g25be3e8fe75_0_80"/>
          <p:cNvSpPr txBox="1"/>
          <p:nvPr/>
        </p:nvSpPr>
        <p:spPr>
          <a:xfrm>
            <a:off x="5164375" y="3003375"/>
            <a:ext cx="32979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L’indisponibilité peut toucher des services non intégrés et impacter de manière significative la continuité des soins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Absence d’une vision panoramique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25be3e8fe75_0_56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Quel périmètre d’application fonctionnel 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01" name="Google Shape;701;g25be3e8fe75_0_56"/>
          <p:cNvSpPr/>
          <p:nvPr/>
        </p:nvSpPr>
        <p:spPr>
          <a:xfrm>
            <a:off x="1935325" y="2127075"/>
            <a:ext cx="5848500" cy="24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2" name="Google Shape;702;g25be3e8fe75_0_56"/>
          <p:cNvSpPr/>
          <p:nvPr/>
        </p:nvSpPr>
        <p:spPr>
          <a:xfrm rot="-5400000">
            <a:off x="1184031" y="1193094"/>
            <a:ext cx="1113705" cy="622331"/>
          </a:xfrm>
          <a:custGeom>
            <a:avLst/>
            <a:gdLst/>
            <a:ahLst/>
            <a:cxnLst/>
            <a:rect l="l" t="t" r="r" b="b"/>
            <a:pathLst>
              <a:path w="53460" h="28912" extrusionOk="0">
                <a:moveTo>
                  <a:pt x="2663" y="0"/>
                </a:moveTo>
                <a:cubicBezTo>
                  <a:pt x="2042" y="0"/>
                  <a:pt x="1423" y="236"/>
                  <a:pt x="953" y="706"/>
                </a:cubicBezTo>
                <a:cubicBezTo>
                  <a:pt x="0" y="1658"/>
                  <a:pt x="0" y="3194"/>
                  <a:pt x="953" y="4135"/>
                </a:cubicBezTo>
                <a:lnTo>
                  <a:pt x="25015" y="28209"/>
                </a:lnTo>
                <a:cubicBezTo>
                  <a:pt x="25491" y="28674"/>
                  <a:pt x="26111" y="28912"/>
                  <a:pt x="26730" y="28912"/>
                </a:cubicBezTo>
                <a:cubicBezTo>
                  <a:pt x="27349" y="28912"/>
                  <a:pt x="27968" y="28674"/>
                  <a:pt x="28444" y="28209"/>
                </a:cubicBezTo>
                <a:lnTo>
                  <a:pt x="52519" y="4135"/>
                </a:lnTo>
                <a:cubicBezTo>
                  <a:pt x="53459" y="3194"/>
                  <a:pt x="53459" y="1658"/>
                  <a:pt x="52519" y="706"/>
                </a:cubicBezTo>
                <a:cubicBezTo>
                  <a:pt x="52042" y="236"/>
                  <a:pt x="51423" y="0"/>
                  <a:pt x="50804" y="0"/>
                </a:cubicBezTo>
                <a:cubicBezTo>
                  <a:pt x="50185" y="0"/>
                  <a:pt x="49566" y="236"/>
                  <a:pt x="49090" y="706"/>
                </a:cubicBezTo>
                <a:lnTo>
                  <a:pt x="26730" y="23066"/>
                </a:lnTo>
                <a:lnTo>
                  <a:pt x="4382" y="706"/>
                </a:lnTo>
                <a:cubicBezTo>
                  <a:pt x="3905" y="236"/>
                  <a:pt x="3283" y="0"/>
                  <a:pt x="266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g25be3e8fe75_0_56"/>
          <p:cNvSpPr/>
          <p:nvPr/>
        </p:nvSpPr>
        <p:spPr>
          <a:xfrm rot="-5400000">
            <a:off x="424406" y="840809"/>
            <a:ext cx="1297011" cy="1326672"/>
          </a:xfrm>
          <a:custGeom>
            <a:avLst/>
            <a:gdLst/>
            <a:ahLst/>
            <a:cxnLst/>
            <a:rect l="l" t="t" r="r" b="b"/>
            <a:pathLst>
              <a:path w="62259" h="61634" extrusionOk="0">
                <a:moveTo>
                  <a:pt x="31130" y="1"/>
                </a:moveTo>
                <a:cubicBezTo>
                  <a:pt x="30308" y="1"/>
                  <a:pt x="29487" y="313"/>
                  <a:pt x="28861" y="938"/>
                </a:cubicBezTo>
                <a:lnTo>
                  <a:pt x="1251" y="28549"/>
                </a:lnTo>
                <a:cubicBezTo>
                  <a:pt x="1" y="29799"/>
                  <a:pt x="1" y="31823"/>
                  <a:pt x="1251" y="33073"/>
                </a:cubicBezTo>
                <a:lnTo>
                  <a:pt x="28861" y="60696"/>
                </a:lnTo>
                <a:cubicBezTo>
                  <a:pt x="29487" y="61321"/>
                  <a:pt x="30308" y="61633"/>
                  <a:pt x="31130" y="61633"/>
                </a:cubicBezTo>
                <a:cubicBezTo>
                  <a:pt x="31951" y="61633"/>
                  <a:pt x="32773" y="61321"/>
                  <a:pt x="33398" y="60696"/>
                </a:cubicBezTo>
                <a:lnTo>
                  <a:pt x="61008" y="33073"/>
                </a:lnTo>
                <a:cubicBezTo>
                  <a:pt x="62258" y="31823"/>
                  <a:pt x="62258" y="29799"/>
                  <a:pt x="61008" y="28549"/>
                </a:cubicBezTo>
                <a:lnTo>
                  <a:pt x="33398" y="938"/>
                </a:lnTo>
                <a:cubicBezTo>
                  <a:pt x="32773" y="313"/>
                  <a:pt x="31951" y="1"/>
                  <a:pt x="31130" y="1"/>
                </a:cubicBezTo>
                <a:close/>
              </a:path>
            </a:pathLst>
          </a:cu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4" name="Google Shape;704;g25be3e8fe75_0_56"/>
          <p:cNvSpPr/>
          <p:nvPr/>
        </p:nvSpPr>
        <p:spPr>
          <a:xfrm rot="-5400000">
            <a:off x="512578" y="925704"/>
            <a:ext cx="1119893" cy="1156883"/>
          </a:xfrm>
          <a:custGeom>
            <a:avLst/>
            <a:gdLst/>
            <a:ahLst/>
            <a:cxnLst/>
            <a:rect l="l" t="t" r="r" b="b"/>
            <a:pathLst>
              <a:path w="53757" h="53746" extrusionOk="0">
                <a:moveTo>
                  <a:pt x="26885" y="1"/>
                </a:moveTo>
                <a:lnTo>
                  <a:pt x="0" y="26873"/>
                </a:lnTo>
                <a:lnTo>
                  <a:pt x="26885" y="53745"/>
                </a:lnTo>
                <a:lnTo>
                  <a:pt x="53757" y="26873"/>
                </a:lnTo>
                <a:lnTo>
                  <a:pt x="2688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05" name="Google Shape;705;g25be3e8fe75_0_56"/>
          <p:cNvSpPr txBox="1"/>
          <p:nvPr/>
        </p:nvSpPr>
        <p:spPr>
          <a:xfrm>
            <a:off x="785566" y="1279169"/>
            <a:ext cx="5742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n°2</a:t>
            </a:r>
            <a:endParaRPr sz="18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06" name="Google Shape;706;g25be3e8fe75_0_56"/>
          <p:cNvCxnSpPr/>
          <p:nvPr/>
        </p:nvCxnSpPr>
        <p:spPr>
          <a:xfrm>
            <a:off x="4859575" y="2127075"/>
            <a:ext cx="10200" cy="1847700"/>
          </a:xfrm>
          <a:prstGeom prst="straightConnector1">
            <a:avLst/>
          </a:prstGeom>
          <a:noFill/>
          <a:ln w="9525" cap="flat" cmpd="sng">
            <a:solidFill>
              <a:srgbClr val="66717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07" name="Google Shape;707;g25be3e8fe75_0_56"/>
          <p:cNvSpPr/>
          <p:nvPr/>
        </p:nvSpPr>
        <p:spPr>
          <a:xfrm rot="5400000">
            <a:off x="3382225" y="2074175"/>
            <a:ext cx="255900" cy="351900"/>
          </a:xfrm>
          <a:prstGeom prst="rect">
            <a:avLst/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8" name="Google Shape;708;g25be3e8fe75_0_56"/>
          <p:cNvSpPr/>
          <p:nvPr/>
        </p:nvSpPr>
        <p:spPr>
          <a:xfrm rot="5400000">
            <a:off x="2611550" y="1663175"/>
            <a:ext cx="255900" cy="1173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" name="Google Shape;709;g25be3e8fe75_0_56"/>
          <p:cNvSpPr txBox="1"/>
          <p:nvPr/>
        </p:nvSpPr>
        <p:spPr>
          <a:xfrm>
            <a:off x="2104975" y="20611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Avantages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" name="Google Shape;710;g25be3e8fe75_0_56"/>
          <p:cNvSpPr/>
          <p:nvPr/>
        </p:nvSpPr>
        <p:spPr>
          <a:xfrm rot="5400000">
            <a:off x="6430225" y="2074175"/>
            <a:ext cx="255900" cy="351900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1" name="Google Shape;711;g25be3e8fe75_0_56"/>
          <p:cNvSpPr/>
          <p:nvPr/>
        </p:nvSpPr>
        <p:spPr>
          <a:xfrm rot="5400000">
            <a:off x="5735750" y="1663175"/>
            <a:ext cx="255900" cy="1173900"/>
          </a:xfrm>
          <a:prstGeom prst="rect">
            <a:avLst/>
          </a:pr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g25be3e8fe75_0_56"/>
          <p:cNvSpPr txBox="1"/>
          <p:nvPr/>
        </p:nvSpPr>
        <p:spPr>
          <a:xfrm>
            <a:off x="5229175" y="20611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Contraintes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g25be3e8fe75_0_56"/>
          <p:cNvSpPr txBox="1"/>
          <p:nvPr/>
        </p:nvSpPr>
        <p:spPr>
          <a:xfrm>
            <a:off x="2076450" y="1257300"/>
            <a:ext cx="4962600" cy="3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Périmètre global : traiter l’établissement dans son intégralité </a:t>
            </a: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14" name="Google Shape;714;g25be3e8fe75_0_56"/>
          <p:cNvSpPr txBox="1"/>
          <p:nvPr/>
        </p:nvSpPr>
        <p:spPr>
          <a:xfrm>
            <a:off x="674125" y="4292400"/>
            <a:ext cx="83709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3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Cett</a:t>
            </a:r>
            <a:r>
              <a:rPr lang="fr-FR" sz="13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8"/>
                  </a:ext>
                </a:extLst>
              </a:rPr>
              <a:t>e option est recommandée mais elle peut faire l’objet d’une deuxième phase, celle d’amélioration du </a:t>
            </a:r>
            <a:r>
              <a:rPr lang="fr-FR" sz="13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9"/>
                  </a:ext>
                </a:extLst>
              </a:rPr>
              <a:t>Plan de Continuité et de Reprise d’Activité</a:t>
            </a:r>
            <a:r>
              <a:rPr lang="fr-FR" sz="13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0"/>
                  </a:ext>
                </a:extLst>
              </a:rPr>
              <a:t> sur la base du PCRA au périmètre restreint.</a:t>
            </a:r>
            <a:endParaRPr sz="13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15" name="Google Shape;715;g25be3e8fe75_0_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9025" y="4341775"/>
            <a:ext cx="449999" cy="449999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g25be3e8fe75_0_56"/>
          <p:cNvSpPr txBox="1"/>
          <p:nvPr/>
        </p:nvSpPr>
        <p:spPr>
          <a:xfrm>
            <a:off x="1650975" y="2393775"/>
            <a:ext cx="29862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Niveau de granularité élevé pour la continuité d’activité de l’établissement dans son ensemble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Aide à la décision renforcée par la vision panoramique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g25be3e8fe75_0_56"/>
          <p:cNvSpPr txBox="1"/>
          <p:nvPr/>
        </p:nvSpPr>
        <p:spPr>
          <a:xfrm>
            <a:off x="5164375" y="2393775"/>
            <a:ext cx="29862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Charge de travail </a:t>
            </a: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1"/>
                  </a:ext>
                </a:extLst>
              </a:rPr>
              <a:t>importante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Allongement des délais de production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5a1a78a644_0_32"/>
          <p:cNvSpPr txBox="1">
            <a:spLocks noGrp="1"/>
          </p:cNvSpPr>
          <p:nvPr>
            <p:ph type="ctrTitle"/>
          </p:nvPr>
        </p:nvSpPr>
        <p:spPr>
          <a:xfrm>
            <a:off x="3239673" y="1683275"/>
            <a:ext cx="5499900" cy="10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Lato Light"/>
              <a:buNone/>
            </a:pPr>
            <a:r>
              <a:rPr lang="fr-FR" sz="2500" b="0">
                <a:latin typeface="Open Sans"/>
                <a:ea typeface="Open Sans"/>
                <a:cs typeface="Open Sans"/>
                <a:sym typeface="Open Sans"/>
              </a:rPr>
              <a:t>Présentation du PCRA</a:t>
            </a:r>
            <a:endParaRPr sz="250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/>
          </a:p>
        </p:txBody>
      </p:sp>
      <p:sp>
        <p:nvSpPr>
          <p:cNvPr id="251" name="Google Shape;251;g25a1a78a644_0_32"/>
          <p:cNvSpPr txBox="1">
            <a:spLocks noGrp="1"/>
          </p:cNvSpPr>
          <p:nvPr>
            <p:ph type="body" idx="1"/>
          </p:nvPr>
        </p:nvSpPr>
        <p:spPr>
          <a:xfrm>
            <a:off x="3239525" y="2434600"/>
            <a:ext cx="5758200" cy="205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Obligations réglementaires 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Terminologie partagée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Architecture du Système de Management de la Continuité d’Activité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Pourquoi faire un PCRA?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Scénarios d’indisponibilité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Plan de Continuité d’Activité et de Reprise d’Activité cadre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Qu’est-ce qu’un Bilan d’Impact sur l’Activité ?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Outils d’aide à la priorisation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Typologie d’impacts</a:t>
            </a:r>
            <a:endParaRPr sz="1400"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AutoNum type="arabicPeriod"/>
            </a:pPr>
            <a:r>
              <a:rPr lang="fr-FR" sz="1400">
                <a:latin typeface="Open Sans"/>
                <a:ea typeface="Open Sans"/>
                <a:cs typeface="Open Sans"/>
                <a:sym typeface="Open Sans"/>
              </a:rPr>
              <a:t>Conduite opérationnelle de projet</a:t>
            </a:r>
            <a:endParaRPr/>
          </a:p>
        </p:txBody>
      </p:sp>
      <p:pic>
        <p:nvPicPr>
          <p:cNvPr id="252" name="Google Shape;252;g25a1a78a644_0_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2274" y="93627"/>
            <a:ext cx="793800" cy="69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242bd768eb2_1_0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2"/>
                  </a:ext>
                </a:extLst>
              </a:rPr>
              <a:t>Quel</a:t>
            </a:r>
            <a:r>
              <a:rPr lang="fr-FR"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3"/>
                  </a:ext>
                </a:extLst>
              </a:rPr>
              <a:t> périmètre d’application géographique 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725" name="Google Shape;725;g242bd768eb2_1_0"/>
          <p:cNvGrpSpPr/>
          <p:nvPr/>
        </p:nvGrpSpPr>
        <p:grpSpPr>
          <a:xfrm>
            <a:off x="1312316" y="1882948"/>
            <a:ext cx="2469150" cy="2031952"/>
            <a:chOff x="2138625" y="1197150"/>
            <a:chExt cx="2232908" cy="2031952"/>
          </a:xfrm>
        </p:grpSpPr>
        <p:sp>
          <p:nvSpPr>
            <p:cNvPr id="726" name="Google Shape;726;g242bd768eb2_1_0"/>
            <p:cNvSpPr/>
            <p:nvPr/>
          </p:nvSpPr>
          <p:spPr>
            <a:xfrm>
              <a:off x="2138633" y="1757002"/>
              <a:ext cx="2232900" cy="1472100"/>
            </a:xfrm>
            <a:prstGeom prst="roundRect">
              <a:avLst>
                <a:gd name="adj" fmla="val 11702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457200" marR="0" lvl="0" indent="-3111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67171"/>
                </a:buClr>
                <a:buSzPts val="1300"/>
                <a:buFont typeface="Open Sans"/>
                <a:buChar char="➔"/>
              </a:pPr>
              <a:r>
                <a:rPr lang="fr-FR" sz="1300" b="0" i="0" u="none" strike="noStrike" cap="none">
                  <a:solidFill>
                    <a:srgbClr val="667171"/>
                  </a:solidFill>
                  <a:latin typeface="Open Sans"/>
                  <a:ea typeface="Open Sans"/>
                  <a:cs typeface="Open Sans"/>
                  <a:sym typeface="Open Sans"/>
                </a:rPr>
                <a:t>Adapté si les fonctions critiques sont centralisées</a:t>
              </a:r>
              <a:endParaRPr sz="1300" b="0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457200" marR="0" lvl="0" indent="-3111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67171"/>
                </a:buClr>
                <a:buSzPts val="1300"/>
                <a:buFont typeface="Open Sans"/>
                <a:buChar char="➔"/>
              </a:pPr>
              <a:r>
                <a:rPr lang="fr-FR" sz="1300" b="0" i="0" u="none" strike="noStrike" cap="none">
                  <a:solidFill>
                    <a:srgbClr val="667171"/>
                  </a:solidFill>
                  <a:latin typeface="Open Sans"/>
                  <a:ea typeface="Open Sans"/>
                  <a:cs typeface="Open Sans"/>
                  <a:sym typeface="Open Sans"/>
                </a:rPr>
                <a:t>Risque dans la gestion des interdépendances (type PUI)</a:t>
              </a:r>
              <a:endParaRPr sz="1100" b="0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27" name="Google Shape;727;g242bd768eb2_1_0"/>
            <p:cNvSpPr/>
            <p:nvPr/>
          </p:nvSpPr>
          <p:spPr>
            <a:xfrm>
              <a:off x="2138625" y="1197150"/>
              <a:ext cx="2232900" cy="494700"/>
            </a:xfrm>
            <a:prstGeom prst="roundRect">
              <a:avLst>
                <a:gd name="adj" fmla="val 2071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fr-FR" sz="1600" b="1" i="0" u="none" strike="noStrike" cap="none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MONO-SITE</a:t>
              </a:r>
              <a:endParaRPr sz="16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728" name="Google Shape;728;g242bd768eb2_1_0"/>
          <p:cNvGrpSpPr/>
          <p:nvPr/>
        </p:nvGrpSpPr>
        <p:grpSpPr>
          <a:xfrm>
            <a:off x="5427116" y="1882948"/>
            <a:ext cx="2469150" cy="2031953"/>
            <a:chOff x="2138625" y="1197150"/>
            <a:chExt cx="2232908" cy="2031953"/>
          </a:xfrm>
        </p:grpSpPr>
        <p:sp>
          <p:nvSpPr>
            <p:cNvPr id="729" name="Google Shape;729;g242bd768eb2_1_0"/>
            <p:cNvSpPr/>
            <p:nvPr/>
          </p:nvSpPr>
          <p:spPr>
            <a:xfrm>
              <a:off x="2138633" y="1757003"/>
              <a:ext cx="2232900" cy="1472100"/>
            </a:xfrm>
            <a:prstGeom prst="roundRect">
              <a:avLst>
                <a:gd name="adj" fmla="val 11702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457200" marR="0" lvl="0" indent="-3111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67171"/>
                </a:buClr>
                <a:buSzPts val="1300"/>
                <a:buFont typeface="Open Sans"/>
                <a:buChar char="➔"/>
              </a:pPr>
              <a:r>
                <a:rPr lang="fr-FR" sz="1300" b="0" i="0" u="none" strike="noStrike" cap="none">
                  <a:solidFill>
                    <a:srgbClr val="667171"/>
                  </a:solidFill>
                  <a:latin typeface="Open Sans"/>
                  <a:ea typeface="Open Sans"/>
                  <a:cs typeface="Open Sans"/>
                  <a:sym typeface="Open Sans"/>
                </a:rPr>
                <a:t>Couverture optimale du risque</a:t>
              </a:r>
              <a:endParaRPr sz="1300" b="0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4572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457200" marR="0" lvl="0" indent="-3111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67171"/>
                </a:buClr>
                <a:buSzPts val="1300"/>
                <a:buFont typeface="Open Sans"/>
                <a:buChar char="➔"/>
              </a:pPr>
              <a:r>
                <a:rPr lang="fr-FR" sz="1300" b="0" i="0" u="none" strike="noStrike" cap="none">
                  <a:solidFill>
                    <a:srgbClr val="667171"/>
                  </a:solidFill>
                  <a:latin typeface="Open Sans"/>
                  <a:ea typeface="Open Sans"/>
                  <a:cs typeface="Open Sans"/>
                  <a:sym typeface="Open Sans"/>
                </a:rPr>
                <a:t>Allongement du calendrier et de la charge de travail </a:t>
              </a:r>
              <a:endParaRPr sz="1300" b="0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30" name="Google Shape;730;g242bd768eb2_1_0"/>
            <p:cNvSpPr/>
            <p:nvPr/>
          </p:nvSpPr>
          <p:spPr>
            <a:xfrm>
              <a:off x="2138625" y="1197150"/>
              <a:ext cx="2232900" cy="494700"/>
            </a:xfrm>
            <a:prstGeom prst="roundRect">
              <a:avLst>
                <a:gd name="adj" fmla="val 20715"/>
              </a:avLst>
            </a:prstGeom>
            <a:solidFill>
              <a:srgbClr val="006A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45720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fr-FR" sz="1600" b="1" i="0" u="none" strike="noStrike" cap="none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MULTI-SITES</a:t>
              </a:r>
              <a:endParaRPr sz="16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731" name="Google Shape;731;g242bd768eb2_1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90400" y="1924050"/>
            <a:ext cx="431750" cy="43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2" name="Google Shape;732;g242bd768eb2_1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00200" y="1924050"/>
            <a:ext cx="431750" cy="431750"/>
          </a:xfrm>
          <a:prstGeom prst="rect">
            <a:avLst/>
          </a:prstGeom>
          <a:noFill/>
          <a:ln>
            <a:noFill/>
          </a:ln>
        </p:spPr>
      </p:pic>
      <p:sp>
        <p:nvSpPr>
          <p:cNvPr id="733" name="Google Shape;733;g242bd768eb2_1_0"/>
          <p:cNvSpPr txBox="1"/>
          <p:nvPr/>
        </p:nvSpPr>
        <p:spPr>
          <a:xfrm>
            <a:off x="827575" y="942325"/>
            <a:ext cx="7068600" cy="3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Dans le cadre de groupements hospitaliers ou de structures réparties sur plusieurs sites, il convient de définir le périmètre d’application : </a:t>
            </a: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8"/>
          <p:cNvSpPr/>
          <p:nvPr/>
        </p:nvSpPr>
        <p:spPr>
          <a:xfrm>
            <a:off x="1935325" y="2127075"/>
            <a:ext cx="5848500" cy="24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8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Quelle comitologie de projet 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42" name="Google Shape;742;p8"/>
          <p:cNvSpPr/>
          <p:nvPr/>
        </p:nvSpPr>
        <p:spPr>
          <a:xfrm rot="-5400000">
            <a:off x="1184031" y="1193094"/>
            <a:ext cx="1113705" cy="622331"/>
          </a:xfrm>
          <a:custGeom>
            <a:avLst/>
            <a:gdLst/>
            <a:ahLst/>
            <a:cxnLst/>
            <a:rect l="l" t="t" r="r" b="b"/>
            <a:pathLst>
              <a:path w="53460" h="28912" extrusionOk="0">
                <a:moveTo>
                  <a:pt x="2663" y="0"/>
                </a:moveTo>
                <a:cubicBezTo>
                  <a:pt x="2042" y="0"/>
                  <a:pt x="1423" y="236"/>
                  <a:pt x="953" y="706"/>
                </a:cubicBezTo>
                <a:cubicBezTo>
                  <a:pt x="0" y="1658"/>
                  <a:pt x="0" y="3194"/>
                  <a:pt x="953" y="4135"/>
                </a:cubicBezTo>
                <a:lnTo>
                  <a:pt x="25015" y="28209"/>
                </a:lnTo>
                <a:cubicBezTo>
                  <a:pt x="25491" y="28674"/>
                  <a:pt x="26111" y="28912"/>
                  <a:pt x="26730" y="28912"/>
                </a:cubicBezTo>
                <a:cubicBezTo>
                  <a:pt x="27349" y="28912"/>
                  <a:pt x="27968" y="28674"/>
                  <a:pt x="28444" y="28209"/>
                </a:cubicBezTo>
                <a:lnTo>
                  <a:pt x="52519" y="4135"/>
                </a:lnTo>
                <a:cubicBezTo>
                  <a:pt x="53459" y="3194"/>
                  <a:pt x="53459" y="1658"/>
                  <a:pt x="52519" y="706"/>
                </a:cubicBezTo>
                <a:cubicBezTo>
                  <a:pt x="52042" y="236"/>
                  <a:pt x="51423" y="0"/>
                  <a:pt x="50804" y="0"/>
                </a:cubicBezTo>
                <a:cubicBezTo>
                  <a:pt x="50185" y="0"/>
                  <a:pt x="49566" y="236"/>
                  <a:pt x="49090" y="706"/>
                </a:cubicBezTo>
                <a:lnTo>
                  <a:pt x="26730" y="23066"/>
                </a:lnTo>
                <a:lnTo>
                  <a:pt x="4382" y="706"/>
                </a:lnTo>
                <a:cubicBezTo>
                  <a:pt x="3905" y="236"/>
                  <a:pt x="3283" y="0"/>
                  <a:pt x="2663" y="0"/>
                </a:cubicBezTo>
                <a:close/>
              </a:path>
            </a:pathLst>
          </a:cu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3" name="Google Shape;743;p8"/>
          <p:cNvSpPr/>
          <p:nvPr/>
        </p:nvSpPr>
        <p:spPr>
          <a:xfrm rot="-5400000">
            <a:off x="424406" y="840809"/>
            <a:ext cx="1297011" cy="1326672"/>
          </a:xfrm>
          <a:custGeom>
            <a:avLst/>
            <a:gdLst/>
            <a:ahLst/>
            <a:cxnLst/>
            <a:rect l="l" t="t" r="r" b="b"/>
            <a:pathLst>
              <a:path w="62259" h="61634" extrusionOk="0">
                <a:moveTo>
                  <a:pt x="31130" y="1"/>
                </a:moveTo>
                <a:cubicBezTo>
                  <a:pt x="30308" y="1"/>
                  <a:pt x="29487" y="313"/>
                  <a:pt x="28861" y="938"/>
                </a:cubicBezTo>
                <a:lnTo>
                  <a:pt x="1251" y="28549"/>
                </a:lnTo>
                <a:cubicBezTo>
                  <a:pt x="1" y="29799"/>
                  <a:pt x="1" y="31823"/>
                  <a:pt x="1251" y="33073"/>
                </a:cubicBezTo>
                <a:lnTo>
                  <a:pt x="28861" y="60696"/>
                </a:lnTo>
                <a:cubicBezTo>
                  <a:pt x="29487" y="61321"/>
                  <a:pt x="30308" y="61633"/>
                  <a:pt x="31130" y="61633"/>
                </a:cubicBezTo>
                <a:cubicBezTo>
                  <a:pt x="31951" y="61633"/>
                  <a:pt x="32773" y="61321"/>
                  <a:pt x="33398" y="60696"/>
                </a:cubicBezTo>
                <a:lnTo>
                  <a:pt x="61008" y="33073"/>
                </a:lnTo>
                <a:cubicBezTo>
                  <a:pt x="62258" y="31823"/>
                  <a:pt x="62258" y="29799"/>
                  <a:pt x="61008" y="28549"/>
                </a:cubicBezTo>
                <a:lnTo>
                  <a:pt x="33398" y="938"/>
                </a:lnTo>
                <a:cubicBezTo>
                  <a:pt x="32773" y="313"/>
                  <a:pt x="31951" y="1"/>
                  <a:pt x="31130" y="1"/>
                </a:cubicBezTo>
                <a:close/>
              </a:path>
            </a:pathLst>
          </a:custGeom>
          <a:solidFill>
            <a:srgbClr val="E94C9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4" name="Google Shape;744;p8"/>
          <p:cNvSpPr/>
          <p:nvPr/>
        </p:nvSpPr>
        <p:spPr>
          <a:xfrm rot="-5400000">
            <a:off x="512578" y="925704"/>
            <a:ext cx="1119893" cy="1156883"/>
          </a:xfrm>
          <a:custGeom>
            <a:avLst/>
            <a:gdLst/>
            <a:ahLst/>
            <a:cxnLst/>
            <a:rect l="l" t="t" r="r" b="b"/>
            <a:pathLst>
              <a:path w="53757" h="53746" extrusionOk="0">
                <a:moveTo>
                  <a:pt x="26885" y="1"/>
                </a:moveTo>
                <a:lnTo>
                  <a:pt x="0" y="26873"/>
                </a:lnTo>
                <a:lnTo>
                  <a:pt x="26885" y="53745"/>
                </a:lnTo>
                <a:lnTo>
                  <a:pt x="53757" y="26873"/>
                </a:lnTo>
                <a:lnTo>
                  <a:pt x="2688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45" name="Google Shape;745;p8"/>
          <p:cNvSpPr txBox="1"/>
          <p:nvPr/>
        </p:nvSpPr>
        <p:spPr>
          <a:xfrm>
            <a:off x="785566" y="1279169"/>
            <a:ext cx="5742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n°1</a:t>
            </a:r>
            <a:endParaRPr sz="18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46" name="Google Shape;746;p8"/>
          <p:cNvCxnSpPr/>
          <p:nvPr/>
        </p:nvCxnSpPr>
        <p:spPr>
          <a:xfrm>
            <a:off x="4859575" y="2127075"/>
            <a:ext cx="0" cy="2419500"/>
          </a:xfrm>
          <a:prstGeom prst="straightConnector1">
            <a:avLst/>
          </a:prstGeom>
          <a:noFill/>
          <a:ln w="9525" cap="flat" cmpd="sng">
            <a:solidFill>
              <a:srgbClr val="66717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47" name="Google Shape;747;p8"/>
          <p:cNvSpPr txBox="1"/>
          <p:nvPr/>
        </p:nvSpPr>
        <p:spPr>
          <a:xfrm>
            <a:off x="2040175" y="2317575"/>
            <a:ext cx="21147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Conduite de projet interne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Centralisation des données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Interlocuteur unique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Autorité reconnue</a:t>
            </a: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" name="Google Shape;748;p8"/>
          <p:cNvSpPr txBox="1"/>
          <p:nvPr/>
        </p:nvSpPr>
        <p:spPr>
          <a:xfrm>
            <a:off x="5164375" y="2317575"/>
            <a:ext cx="21147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Charge de travail très importante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Allongement des délais de production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Recul partiel sur les résultats </a:t>
            </a: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49" name="Google Shape;749;p8"/>
          <p:cNvSpPr/>
          <p:nvPr/>
        </p:nvSpPr>
        <p:spPr>
          <a:xfrm rot="5400000">
            <a:off x="3382225" y="2074175"/>
            <a:ext cx="255900" cy="351900"/>
          </a:xfrm>
          <a:prstGeom prst="rect">
            <a:avLst/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8"/>
          <p:cNvSpPr/>
          <p:nvPr/>
        </p:nvSpPr>
        <p:spPr>
          <a:xfrm rot="5400000">
            <a:off x="2611550" y="1663175"/>
            <a:ext cx="255900" cy="1173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" name="Google Shape;751;p8"/>
          <p:cNvSpPr txBox="1"/>
          <p:nvPr/>
        </p:nvSpPr>
        <p:spPr>
          <a:xfrm>
            <a:off x="2104975" y="20611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Avantages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p8"/>
          <p:cNvSpPr/>
          <p:nvPr/>
        </p:nvSpPr>
        <p:spPr>
          <a:xfrm rot="5400000">
            <a:off x="6430225" y="2074175"/>
            <a:ext cx="255900" cy="351900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3" name="Google Shape;753;p8"/>
          <p:cNvSpPr/>
          <p:nvPr/>
        </p:nvSpPr>
        <p:spPr>
          <a:xfrm rot="5400000">
            <a:off x="5735750" y="1663175"/>
            <a:ext cx="255900" cy="1173900"/>
          </a:xfrm>
          <a:prstGeom prst="rect">
            <a:avLst/>
          </a:pr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4" name="Google Shape;754;p8"/>
          <p:cNvSpPr txBox="1"/>
          <p:nvPr/>
        </p:nvSpPr>
        <p:spPr>
          <a:xfrm>
            <a:off x="5229175" y="20611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Contraintes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5" name="Google Shape;755;p8"/>
          <p:cNvSpPr txBox="1"/>
          <p:nvPr/>
        </p:nvSpPr>
        <p:spPr>
          <a:xfrm>
            <a:off x="2076450" y="1257300"/>
            <a:ext cx="6685500" cy="3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Désigner un Responsable de la Continuité et de la Reprise d’Activité </a:t>
            </a:r>
            <a:r>
              <a:rPr lang="fr-FR" sz="1400" b="1" i="0" u="sng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seul en charge du projet</a:t>
            </a:r>
            <a:endParaRPr sz="1400" b="1" i="0" u="sng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259c8bb200e_0_1046"/>
          <p:cNvSpPr/>
          <p:nvPr/>
        </p:nvSpPr>
        <p:spPr>
          <a:xfrm>
            <a:off x="1935325" y="2127075"/>
            <a:ext cx="5848500" cy="24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3" name="Google Shape;763;g259c8bb200e_0_1046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Quelle comitologie de projet 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64" name="Google Shape;764;g259c8bb200e_0_1046"/>
          <p:cNvSpPr/>
          <p:nvPr/>
        </p:nvSpPr>
        <p:spPr>
          <a:xfrm rot="-5400000">
            <a:off x="1184031" y="1193094"/>
            <a:ext cx="1113705" cy="622331"/>
          </a:xfrm>
          <a:custGeom>
            <a:avLst/>
            <a:gdLst/>
            <a:ahLst/>
            <a:cxnLst/>
            <a:rect l="l" t="t" r="r" b="b"/>
            <a:pathLst>
              <a:path w="53460" h="28912" extrusionOk="0">
                <a:moveTo>
                  <a:pt x="2663" y="0"/>
                </a:moveTo>
                <a:cubicBezTo>
                  <a:pt x="2042" y="0"/>
                  <a:pt x="1423" y="236"/>
                  <a:pt x="953" y="706"/>
                </a:cubicBezTo>
                <a:cubicBezTo>
                  <a:pt x="0" y="1658"/>
                  <a:pt x="0" y="3194"/>
                  <a:pt x="953" y="4135"/>
                </a:cubicBezTo>
                <a:lnTo>
                  <a:pt x="25015" y="28209"/>
                </a:lnTo>
                <a:cubicBezTo>
                  <a:pt x="25491" y="28674"/>
                  <a:pt x="26111" y="28912"/>
                  <a:pt x="26730" y="28912"/>
                </a:cubicBezTo>
                <a:cubicBezTo>
                  <a:pt x="27349" y="28912"/>
                  <a:pt x="27968" y="28674"/>
                  <a:pt x="28444" y="28209"/>
                </a:cubicBezTo>
                <a:lnTo>
                  <a:pt x="52519" y="4135"/>
                </a:lnTo>
                <a:cubicBezTo>
                  <a:pt x="53459" y="3194"/>
                  <a:pt x="53459" y="1658"/>
                  <a:pt x="52519" y="706"/>
                </a:cubicBezTo>
                <a:cubicBezTo>
                  <a:pt x="52042" y="236"/>
                  <a:pt x="51423" y="0"/>
                  <a:pt x="50804" y="0"/>
                </a:cubicBezTo>
                <a:cubicBezTo>
                  <a:pt x="50185" y="0"/>
                  <a:pt x="49566" y="236"/>
                  <a:pt x="49090" y="706"/>
                </a:cubicBezTo>
                <a:lnTo>
                  <a:pt x="26730" y="23066"/>
                </a:lnTo>
                <a:lnTo>
                  <a:pt x="4382" y="706"/>
                </a:lnTo>
                <a:cubicBezTo>
                  <a:pt x="3905" y="236"/>
                  <a:pt x="3283" y="0"/>
                  <a:pt x="2663" y="0"/>
                </a:cubicBezTo>
                <a:close/>
              </a:path>
            </a:pathLst>
          </a:cu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5" name="Google Shape;765;g259c8bb200e_0_1046"/>
          <p:cNvSpPr/>
          <p:nvPr/>
        </p:nvSpPr>
        <p:spPr>
          <a:xfrm rot="-5400000">
            <a:off x="424406" y="840809"/>
            <a:ext cx="1297011" cy="1326672"/>
          </a:xfrm>
          <a:custGeom>
            <a:avLst/>
            <a:gdLst/>
            <a:ahLst/>
            <a:cxnLst/>
            <a:rect l="l" t="t" r="r" b="b"/>
            <a:pathLst>
              <a:path w="62259" h="61634" extrusionOk="0">
                <a:moveTo>
                  <a:pt x="31130" y="1"/>
                </a:moveTo>
                <a:cubicBezTo>
                  <a:pt x="30308" y="1"/>
                  <a:pt x="29487" y="313"/>
                  <a:pt x="28861" y="938"/>
                </a:cubicBezTo>
                <a:lnTo>
                  <a:pt x="1251" y="28549"/>
                </a:lnTo>
                <a:cubicBezTo>
                  <a:pt x="1" y="29799"/>
                  <a:pt x="1" y="31823"/>
                  <a:pt x="1251" y="33073"/>
                </a:cubicBezTo>
                <a:lnTo>
                  <a:pt x="28861" y="60696"/>
                </a:lnTo>
                <a:cubicBezTo>
                  <a:pt x="29487" y="61321"/>
                  <a:pt x="30308" y="61633"/>
                  <a:pt x="31130" y="61633"/>
                </a:cubicBezTo>
                <a:cubicBezTo>
                  <a:pt x="31951" y="61633"/>
                  <a:pt x="32773" y="61321"/>
                  <a:pt x="33398" y="60696"/>
                </a:cubicBezTo>
                <a:lnTo>
                  <a:pt x="61008" y="33073"/>
                </a:lnTo>
                <a:cubicBezTo>
                  <a:pt x="62258" y="31823"/>
                  <a:pt x="62258" y="29799"/>
                  <a:pt x="61008" y="28549"/>
                </a:cubicBezTo>
                <a:lnTo>
                  <a:pt x="33398" y="938"/>
                </a:lnTo>
                <a:cubicBezTo>
                  <a:pt x="32773" y="313"/>
                  <a:pt x="31951" y="1"/>
                  <a:pt x="31130" y="1"/>
                </a:cubicBezTo>
                <a:close/>
              </a:path>
            </a:pathLst>
          </a:custGeom>
          <a:solidFill>
            <a:srgbClr val="E94C9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" name="Google Shape;766;g259c8bb200e_0_1046"/>
          <p:cNvSpPr/>
          <p:nvPr/>
        </p:nvSpPr>
        <p:spPr>
          <a:xfrm rot="-5400000">
            <a:off x="512578" y="925704"/>
            <a:ext cx="1119893" cy="1156883"/>
          </a:xfrm>
          <a:custGeom>
            <a:avLst/>
            <a:gdLst/>
            <a:ahLst/>
            <a:cxnLst/>
            <a:rect l="l" t="t" r="r" b="b"/>
            <a:pathLst>
              <a:path w="53757" h="53746" extrusionOk="0">
                <a:moveTo>
                  <a:pt x="26885" y="1"/>
                </a:moveTo>
                <a:lnTo>
                  <a:pt x="0" y="26873"/>
                </a:lnTo>
                <a:lnTo>
                  <a:pt x="26885" y="53745"/>
                </a:lnTo>
                <a:lnTo>
                  <a:pt x="53757" y="26873"/>
                </a:lnTo>
                <a:lnTo>
                  <a:pt x="2688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67" name="Google Shape;767;g259c8bb200e_0_1046"/>
          <p:cNvSpPr txBox="1"/>
          <p:nvPr/>
        </p:nvSpPr>
        <p:spPr>
          <a:xfrm>
            <a:off x="785566" y="1279169"/>
            <a:ext cx="5742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n°2</a:t>
            </a:r>
            <a:endParaRPr sz="18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68" name="Google Shape;768;g259c8bb200e_0_1046"/>
          <p:cNvSpPr txBox="1"/>
          <p:nvPr/>
        </p:nvSpPr>
        <p:spPr>
          <a:xfrm>
            <a:off x="1736250" y="2317575"/>
            <a:ext cx="27549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3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Conduite de projet interne</a:t>
            </a:r>
            <a:endParaRPr sz="13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Centralisation des données</a:t>
            </a:r>
            <a:endParaRPr sz="13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Intelligence collective et partage </a:t>
            </a:r>
            <a:endParaRPr sz="13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Connaissance transversale des métiers de l’établissement </a:t>
            </a:r>
            <a:endParaRPr sz="13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Autorité reconnue  </a:t>
            </a:r>
            <a:endParaRPr sz="13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69" name="Google Shape;769;g259c8bb200e_0_1046"/>
          <p:cNvSpPr txBox="1"/>
          <p:nvPr/>
        </p:nvSpPr>
        <p:spPr>
          <a:xfrm>
            <a:off x="5036640" y="2317575"/>
            <a:ext cx="23928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Manque d’expertise en continuité d’activité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Exercice d’un métier en parallèle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Subjectivité partielle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70" name="Google Shape;770;g259c8bb200e_0_1046"/>
          <p:cNvSpPr/>
          <p:nvPr/>
        </p:nvSpPr>
        <p:spPr>
          <a:xfrm rot="5400000">
            <a:off x="3382225" y="2074175"/>
            <a:ext cx="255900" cy="351900"/>
          </a:xfrm>
          <a:prstGeom prst="rect">
            <a:avLst/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1" name="Google Shape;771;g259c8bb200e_0_1046"/>
          <p:cNvSpPr/>
          <p:nvPr/>
        </p:nvSpPr>
        <p:spPr>
          <a:xfrm rot="5400000">
            <a:off x="2611550" y="1663175"/>
            <a:ext cx="255900" cy="1173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g259c8bb200e_0_1046"/>
          <p:cNvSpPr txBox="1"/>
          <p:nvPr/>
        </p:nvSpPr>
        <p:spPr>
          <a:xfrm>
            <a:off x="2104975" y="20611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Avantages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g259c8bb200e_0_1046"/>
          <p:cNvSpPr/>
          <p:nvPr/>
        </p:nvSpPr>
        <p:spPr>
          <a:xfrm rot="5400000">
            <a:off x="6506425" y="2074175"/>
            <a:ext cx="255900" cy="351900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g259c8bb200e_0_1046"/>
          <p:cNvSpPr/>
          <p:nvPr/>
        </p:nvSpPr>
        <p:spPr>
          <a:xfrm rot="5400000">
            <a:off x="5735750" y="1663175"/>
            <a:ext cx="255900" cy="1173900"/>
          </a:xfrm>
          <a:prstGeom prst="rect">
            <a:avLst/>
          </a:pr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5" name="Google Shape;775;g259c8bb200e_0_1046"/>
          <p:cNvSpPr txBox="1"/>
          <p:nvPr/>
        </p:nvSpPr>
        <p:spPr>
          <a:xfrm>
            <a:off x="5229175" y="20611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Contraintes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" name="Google Shape;776;g259c8bb200e_0_1046"/>
          <p:cNvSpPr txBox="1"/>
          <p:nvPr/>
        </p:nvSpPr>
        <p:spPr>
          <a:xfrm>
            <a:off x="2076450" y="1181100"/>
            <a:ext cx="6734100" cy="3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Désigner un </a:t>
            </a: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5"/>
                  </a:ext>
                </a:extLst>
              </a:rPr>
              <a:t>Responsable de la Continuité et de la Reprise d’Activité </a:t>
            </a: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fr-FR" sz="1400" b="1" i="0" u="sng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en charge d’une équipe projet </a:t>
            </a:r>
            <a:endParaRPr sz="1400" b="1" i="0" u="sng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77" name="Google Shape;777;g259c8bb200e_0_1046"/>
          <p:cNvCxnSpPr/>
          <p:nvPr/>
        </p:nvCxnSpPr>
        <p:spPr>
          <a:xfrm>
            <a:off x="4859575" y="2127075"/>
            <a:ext cx="0" cy="2419500"/>
          </a:xfrm>
          <a:prstGeom prst="straightConnector1">
            <a:avLst/>
          </a:prstGeom>
          <a:noFill/>
          <a:ln w="9525" cap="flat" cmpd="sng">
            <a:solidFill>
              <a:srgbClr val="66717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g259c8bb200e_0_1066"/>
          <p:cNvSpPr/>
          <p:nvPr/>
        </p:nvSpPr>
        <p:spPr>
          <a:xfrm>
            <a:off x="1935325" y="2127075"/>
            <a:ext cx="5848500" cy="24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5" name="Google Shape;785;g259c8bb200e_0_1066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Quelle comitologie de projet 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86" name="Google Shape;786;g259c8bb200e_0_1066"/>
          <p:cNvSpPr/>
          <p:nvPr/>
        </p:nvSpPr>
        <p:spPr>
          <a:xfrm rot="-5400000">
            <a:off x="1184031" y="1193094"/>
            <a:ext cx="1113705" cy="622331"/>
          </a:xfrm>
          <a:custGeom>
            <a:avLst/>
            <a:gdLst/>
            <a:ahLst/>
            <a:cxnLst/>
            <a:rect l="l" t="t" r="r" b="b"/>
            <a:pathLst>
              <a:path w="53460" h="28912" extrusionOk="0">
                <a:moveTo>
                  <a:pt x="2663" y="0"/>
                </a:moveTo>
                <a:cubicBezTo>
                  <a:pt x="2042" y="0"/>
                  <a:pt x="1423" y="236"/>
                  <a:pt x="953" y="706"/>
                </a:cubicBezTo>
                <a:cubicBezTo>
                  <a:pt x="0" y="1658"/>
                  <a:pt x="0" y="3194"/>
                  <a:pt x="953" y="4135"/>
                </a:cubicBezTo>
                <a:lnTo>
                  <a:pt x="25015" y="28209"/>
                </a:lnTo>
                <a:cubicBezTo>
                  <a:pt x="25491" y="28674"/>
                  <a:pt x="26111" y="28912"/>
                  <a:pt x="26730" y="28912"/>
                </a:cubicBezTo>
                <a:cubicBezTo>
                  <a:pt x="27349" y="28912"/>
                  <a:pt x="27968" y="28674"/>
                  <a:pt x="28444" y="28209"/>
                </a:cubicBezTo>
                <a:lnTo>
                  <a:pt x="52519" y="4135"/>
                </a:lnTo>
                <a:cubicBezTo>
                  <a:pt x="53459" y="3194"/>
                  <a:pt x="53459" y="1658"/>
                  <a:pt x="52519" y="706"/>
                </a:cubicBezTo>
                <a:cubicBezTo>
                  <a:pt x="52042" y="236"/>
                  <a:pt x="51423" y="0"/>
                  <a:pt x="50804" y="0"/>
                </a:cubicBezTo>
                <a:cubicBezTo>
                  <a:pt x="50185" y="0"/>
                  <a:pt x="49566" y="236"/>
                  <a:pt x="49090" y="706"/>
                </a:cubicBezTo>
                <a:lnTo>
                  <a:pt x="26730" y="23066"/>
                </a:lnTo>
                <a:lnTo>
                  <a:pt x="4382" y="706"/>
                </a:lnTo>
                <a:cubicBezTo>
                  <a:pt x="3905" y="236"/>
                  <a:pt x="3283" y="0"/>
                  <a:pt x="2663" y="0"/>
                </a:cubicBezTo>
                <a:close/>
              </a:path>
            </a:pathLst>
          </a:cu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Google Shape;787;g259c8bb200e_0_1066"/>
          <p:cNvSpPr/>
          <p:nvPr/>
        </p:nvSpPr>
        <p:spPr>
          <a:xfrm rot="-5400000">
            <a:off x="424406" y="840809"/>
            <a:ext cx="1297011" cy="1326672"/>
          </a:xfrm>
          <a:custGeom>
            <a:avLst/>
            <a:gdLst/>
            <a:ahLst/>
            <a:cxnLst/>
            <a:rect l="l" t="t" r="r" b="b"/>
            <a:pathLst>
              <a:path w="62259" h="61634" extrusionOk="0">
                <a:moveTo>
                  <a:pt x="31130" y="1"/>
                </a:moveTo>
                <a:cubicBezTo>
                  <a:pt x="30308" y="1"/>
                  <a:pt x="29487" y="313"/>
                  <a:pt x="28861" y="938"/>
                </a:cubicBezTo>
                <a:lnTo>
                  <a:pt x="1251" y="28549"/>
                </a:lnTo>
                <a:cubicBezTo>
                  <a:pt x="1" y="29799"/>
                  <a:pt x="1" y="31823"/>
                  <a:pt x="1251" y="33073"/>
                </a:cubicBezTo>
                <a:lnTo>
                  <a:pt x="28861" y="60696"/>
                </a:lnTo>
                <a:cubicBezTo>
                  <a:pt x="29487" y="61321"/>
                  <a:pt x="30308" y="61633"/>
                  <a:pt x="31130" y="61633"/>
                </a:cubicBezTo>
                <a:cubicBezTo>
                  <a:pt x="31951" y="61633"/>
                  <a:pt x="32773" y="61321"/>
                  <a:pt x="33398" y="60696"/>
                </a:cubicBezTo>
                <a:lnTo>
                  <a:pt x="61008" y="33073"/>
                </a:lnTo>
                <a:cubicBezTo>
                  <a:pt x="62258" y="31823"/>
                  <a:pt x="62258" y="29799"/>
                  <a:pt x="61008" y="28549"/>
                </a:cubicBezTo>
                <a:lnTo>
                  <a:pt x="33398" y="938"/>
                </a:lnTo>
                <a:cubicBezTo>
                  <a:pt x="32773" y="313"/>
                  <a:pt x="31951" y="1"/>
                  <a:pt x="31130" y="1"/>
                </a:cubicBezTo>
                <a:close/>
              </a:path>
            </a:pathLst>
          </a:custGeom>
          <a:solidFill>
            <a:srgbClr val="E94C9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g259c8bb200e_0_1066"/>
          <p:cNvSpPr/>
          <p:nvPr/>
        </p:nvSpPr>
        <p:spPr>
          <a:xfrm rot="-5400000">
            <a:off x="512578" y="925704"/>
            <a:ext cx="1119893" cy="1156883"/>
          </a:xfrm>
          <a:custGeom>
            <a:avLst/>
            <a:gdLst/>
            <a:ahLst/>
            <a:cxnLst/>
            <a:rect l="l" t="t" r="r" b="b"/>
            <a:pathLst>
              <a:path w="53757" h="53746" extrusionOk="0">
                <a:moveTo>
                  <a:pt x="26885" y="1"/>
                </a:moveTo>
                <a:lnTo>
                  <a:pt x="0" y="26873"/>
                </a:lnTo>
                <a:lnTo>
                  <a:pt x="26885" y="53745"/>
                </a:lnTo>
                <a:lnTo>
                  <a:pt x="53757" y="26873"/>
                </a:lnTo>
                <a:lnTo>
                  <a:pt x="2688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89" name="Google Shape;789;g259c8bb200e_0_1066"/>
          <p:cNvSpPr txBox="1"/>
          <p:nvPr/>
        </p:nvSpPr>
        <p:spPr>
          <a:xfrm>
            <a:off x="785566" y="1279169"/>
            <a:ext cx="5742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n°3</a:t>
            </a:r>
            <a:endParaRPr sz="18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90" name="Google Shape;790;g259c8bb200e_0_1066"/>
          <p:cNvCxnSpPr/>
          <p:nvPr/>
        </p:nvCxnSpPr>
        <p:spPr>
          <a:xfrm>
            <a:off x="4859575" y="2127075"/>
            <a:ext cx="0" cy="2419500"/>
          </a:xfrm>
          <a:prstGeom prst="straightConnector1">
            <a:avLst/>
          </a:prstGeom>
          <a:noFill/>
          <a:ln w="9525" cap="flat" cmpd="sng">
            <a:solidFill>
              <a:srgbClr val="66717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91" name="Google Shape;791;g259c8bb200e_0_1066"/>
          <p:cNvSpPr txBox="1"/>
          <p:nvPr/>
        </p:nvSpPr>
        <p:spPr>
          <a:xfrm>
            <a:off x="1886725" y="2317575"/>
            <a:ext cx="25512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Optimisation des délais de conduite du projet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Expertise transversale du secteur de la santé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Expertise sur la continuité d’activité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Objectivité 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92" name="Google Shape;792;g259c8bb200e_0_1066"/>
          <p:cNvSpPr txBox="1"/>
          <p:nvPr/>
        </p:nvSpPr>
        <p:spPr>
          <a:xfrm>
            <a:off x="5183947" y="2317575"/>
            <a:ext cx="2551200" cy="19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Coût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Légitimité partielle auprès des métiers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Char char="➔"/>
            </a:pPr>
            <a:r>
              <a:rPr lang="fr-FR" sz="13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Connaissance partielle des métiers de l’établissement</a:t>
            </a: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93" name="Google Shape;793;g259c8bb200e_0_1066"/>
          <p:cNvSpPr/>
          <p:nvPr/>
        </p:nvSpPr>
        <p:spPr>
          <a:xfrm rot="5400000">
            <a:off x="3382225" y="2074175"/>
            <a:ext cx="255900" cy="351900"/>
          </a:xfrm>
          <a:prstGeom prst="rect">
            <a:avLst/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4" name="Google Shape;794;g259c8bb200e_0_1066"/>
          <p:cNvSpPr/>
          <p:nvPr/>
        </p:nvSpPr>
        <p:spPr>
          <a:xfrm rot="5400000">
            <a:off x="2611550" y="1663175"/>
            <a:ext cx="255900" cy="1173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5" name="Google Shape;795;g259c8bb200e_0_1066"/>
          <p:cNvSpPr txBox="1"/>
          <p:nvPr/>
        </p:nvSpPr>
        <p:spPr>
          <a:xfrm>
            <a:off x="2104975" y="20611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Avantages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" name="Google Shape;796;g259c8bb200e_0_1066"/>
          <p:cNvSpPr/>
          <p:nvPr/>
        </p:nvSpPr>
        <p:spPr>
          <a:xfrm rot="5400000">
            <a:off x="6430225" y="2074175"/>
            <a:ext cx="255900" cy="351900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g259c8bb200e_0_1066"/>
          <p:cNvSpPr/>
          <p:nvPr/>
        </p:nvSpPr>
        <p:spPr>
          <a:xfrm rot="5400000">
            <a:off x="5735750" y="1663175"/>
            <a:ext cx="255900" cy="1173900"/>
          </a:xfrm>
          <a:prstGeom prst="rect">
            <a:avLst/>
          </a:prstGeom>
          <a:solidFill>
            <a:srgbClr val="006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" name="Google Shape;798;g259c8bb200e_0_1066"/>
          <p:cNvSpPr txBox="1"/>
          <p:nvPr/>
        </p:nvSpPr>
        <p:spPr>
          <a:xfrm>
            <a:off x="5229175" y="2061125"/>
            <a:ext cx="12216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Contraintes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" name="Google Shape;799;g259c8bb200e_0_1066"/>
          <p:cNvSpPr txBox="1"/>
          <p:nvPr/>
        </p:nvSpPr>
        <p:spPr>
          <a:xfrm>
            <a:off x="2076450" y="1181100"/>
            <a:ext cx="6753300" cy="3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Désigner un </a:t>
            </a: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6"/>
                  </a:ext>
                </a:extLst>
              </a:rPr>
              <a:t>Responsable de la Continuité et de la Reprise d’Activité </a:t>
            </a: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400" b="1" i="0" u="none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travaillant en collaboration </a:t>
            </a:r>
            <a:r>
              <a:rPr lang="fr-FR" sz="1400" b="1" i="0" u="sng" strike="noStrike" cap="none">
                <a:solidFill>
                  <a:srgbClr val="667171"/>
                </a:solidFill>
                <a:latin typeface="Open Sans"/>
                <a:ea typeface="Open Sans"/>
                <a:cs typeface="Open Sans"/>
                <a:sym typeface="Open Sans"/>
              </a:rPr>
              <a:t>avec un prestataire spécialisé en continuité d’activité</a:t>
            </a:r>
            <a:endParaRPr sz="1400" b="1" i="0" u="sng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66717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259c8bb200e_0_1087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Quelle comitologie de projet 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07" name="Google Shape;807;g259c8bb200e_0_1087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r-FR"/>
              <a:t>24</a:t>
            </a:fld>
            <a:endParaRPr/>
          </a:p>
        </p:txBody>
      </p:sp>
      <p:sp>
        <p:nvSpPr>
          <p:cNvPr id="808" name="Google Shape;808;g259c8bb200e_0_1087"/>
          <p:cNvSpPr/>
          <p:nvPr/>
        </p:nvSpPr>
        <p:spPr>
          <a:xfrm>
            <a:off x="295275" y="1781175"/>
            <a:ext cx="4562400" cy="17835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Composé de membres de la Direction générale, il réalise les arbitrages et il valide les livrables ayant trait à la conduite et à la mise en place du SMCA (périmétrage, stratégies de continuité d’activité, solutions de continuité et de reprise d’activité )</a:t>
            </a: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7"/>
                  </a:ext>
                </a:extLst>
              </a:rPr>
              <a:t>Fréquence</a:t>
            </a: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8"/>
                  </a:ext>
                </a:extLst>
              </a:rPr>
              <a:t> : trimestrielle </a:t>
            </a: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09" name="Google Shape;809;g259c8bb200e_0_1087"/>
          <p:cNvSpPr/>
          <p:nvPr/>
        </p:nvSpPr>
        <p:spPr>
          <a:xfrm>
            <a:off x="5476875" y="1047750"/>
            <a:ext cx="3124200" cy="2998200"/>
          </a:xfrm>
          <a:prstGeom prst="rect">
            <a:avLst/>
          </a:prstGeom>
          <a:noFill/>
          <a:ln w="9525" cap="flat" cmpd="sng">
            <a:solidFill>
              <a:srgbClr val="006AB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Composé des référents métiers et supports et/ou de l’équipe projet, il s’assure :</a:t>
            </a: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➔"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du respect des délais prédéfinis par le planning prévisionnel, de l’adéquation des livrables (fiches services, PCRA) avec les objectifs.</a:t>
            </a: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➔"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 l’adaptation du fond et de la forme aux besoins des métiers et des attentes de la Direction générale</a:t>
            </a: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9"/>
                  </a:ext>
                </a:extLst>
              </a:rPr>
              <a:t>Fréquence</a:t>
            </a: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0"/>
                  </a:ext>
                </a:extLst>
              </a:rPr>
              <a:t> : mensuelle </a:t>
            </a:r>
            <a:endParaRPr sz="12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10" name="Google Shape;810;g259c8bb200e_0_1087"/>
          <p:cNvSpPr/>
          <p:nvPr/>
        </p:nvSpPr>
        <p:spPr>
          <a:xfrm>
            <a:off x="714375" y="1828800"/>
            <a:ext cx="1743000" cy="273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chemeClr val="lt1"/>
                </a:solidFill>
                <a:highlight>
                  <a:schemeClr val="accent5"/>
                </a:highlight>
                <a:latin typeface="Open Sans"/>
                <a:ea typeface="Open Sans"/>
                <a:cs typeface="Open Sans"/>
                <a:sym typeface="Open Sans"/>
              </a:rPr>
              <a:t>Comité de pilotage</a:t>
            </a:r>
            <a:endParaRPr sz="1300" b="1" i="0" u="none" strike="noStrike" cap="none">
              <a:solidFill>
                <a:schemeClr val="lt1"/>
              </a:solidFill>
              <a:highlight>
                <a:schemeClr val="accent5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11" name="Google Shape;811;g259c8bb200e_0_1087"/>
          <p:cNvSpPr/>
          <p:nvPr/>
        </p:nvSpPr>
        <p:spPr>
          <a:xfrm>
            <a:off x="5924550" y="1104900"/>
            <a:ext cx="1743000" cy="273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chemeClr val="lt1"/>
                </a:solidFill>
                <a:highlight>
                  <a:srgbClr val="006AB2"/>
                </a:highlight>
                <a:latin typeface="Open Sans"/>
                <a:ea typeface="Open Sans"/>
                <a:cs typeface="Open Sans"/>
                <a:sym typeface="Open Sans"/>
              </a:rPr>
              <a:t>Comité de suivi</a:t>
            </a:r>
            <a:endParaRPr sz="1300" b="1" i="0" u="none" strike="noStrike" cap="none">
              <a:solidFill>
                <a:schemeClr val="lt1"/>
              </a:solidFill>
              <a:highlight>
                <a:srgbClr val="006AB2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12" name="Google Shape;812;g259c8bb200e_0_1087"/>
          <p:cNvSpPr/>
          <p:nvPr/>
        </p:nvSpPr>
        <p:spPr>
          <a:xfrm>
            <a:off x="552450" y="4248150"/>
            <a:ext cx="7620000" cy="600000"/>
          </a:xfrm>
          <a:prstGeom prst="rect">
            <a:avLst/>
          </a:prstGeom>
          <a:solidFill>
            <a:srgbClr val="FCE6F0">
              <a:alpha val="66666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La conduite du projet s’appuie sur les référents métiers et supports car la réalisation d’un PCRA se fait dans une approche ascenda</a:t>
            </a: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1"/>
                  </a:ext>
                </a:extLst>
              </a:rPr>
              <a:t>nte</a:t>
            </a:r>
            <a:r>
              <a:rPr lang="fr-FR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2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13" name="Google Shape;813;g259c8bb200e_0_10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900" y="1828800"/>
            <a:ext cx="273900" cy="27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4" name="Google Shape;814;g259c8bb200e_0_10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4850" y="1104900"/>
            <a:ext cx="273900" cy="27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259c8bb200e_0_138"/>
          <p:cNvSpPr txBox="1"/>
          <p:nvPr/>
        </p:nvSpPr>
        <p:spPr>
          <a:xfrm>
            <a:off x="388783" y="4394139"/>
            <a:ext cx="8351400" cy="576000"/>
          </a:xfrm>
          <a:prstGeom prst="rect">
            <a:avLst/>
          </a:prstGeom>
          <a:solidFill>
            <a:srgbClr val="006AB2">
              <a:alpha val="8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g259c8bb200e_0_138"/>
          <p:cNvSpPr txBox="1"/>
          <p:nvPr/>
        </p:nvSpPr>
        <p:spPr>
          <a:xfrm>
            <a:off x="388783" y="3181354"/>
            <a:ext cx="8351400" cy="1129650"/>
          </a:xfrm>
          <a:prstGeom prst="rect">
            <a:avLst/>
          </a:prstGeom>
          <a:solidFill>
            <a:srgbClr val="4F81BD">
              <a:alpha val="8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g259c8bb200e_0_138"/>
          <p:cNvSpPr txBox="1"/>
          <p:nvPr/>
        </p:nvSpPr>
        <p:spPr>
          <a:xfrm>
            <a:off x="388783" y="823393"/>
            <a:ext cx="8351400" cy="1594636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g259c8bb200e_0_138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Obligations réglementaires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63" name="Google Shape;263;g259c8bb200e_0_1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8349" y="1330961"/>
            <a:ext cx="1331126" cy="50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259c8bb200e_0_138"/>
          <p:cNvPicPr preferRelativeResize="0"/>
          <p:nvPr/>
        </p:nvPicPr>
        <p:blipFill rotWithShape="1">
          <a:blip r:embed="rId4">
            <a:alphaModFix/>
          </a:blip>
          <a:srcRect l="30519" t="19864" r="35044" b="25456"/>
          <a:stretch/>
        </p:blipFill>
        <p:spPr>
          <a:xfrm>
            <a:off x="435795" y="3488369"/>
            <a:ext cx="1239474" cy="50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g259c8bb200e_0_1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3645" y="4433810"/>
            <a:ext cx="501225" cy="501225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g259c8bb200e_0_138"/>
          <p:cNvSpPr txBox="1"/>
          <p:nvPr/>
        </p:nvSpPr>
        <p:spPr>
          <a:xfrm>
            <a:off x="1819041" y="823393"/>
            <a:ext cx="6921217" cy="958090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Procédure d’évaluation du niveau de qualité et de sécurité des soins des établissements de santé, publics et privés. </a:t>
            </a:r>
            <a:endParaRPr sz="11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b="0" i="0" u="sng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Focus sur 2 critères </a:t>
            </a:r>
            <a:r>
              <a:rPr lang="fr-FR" sz="1100" u="sng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du référentiel 2024 : </a:t>
            </a:r>
            <a:endParaRPr sz="1100" b="0" i="0" u="sng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Critère 3.6.01</a:t>
            </a:r>
            <a:r>
              <a:rPr lang="fr-FR" sz="1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- La gestion des tensions hospitalières et des situations sanitaires exceptionnelles est maîtrisée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i="1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« L'établissement a déployé un plan de continuité d’activité et un plan de reprise d’activité dans tous les secteurs. »</a:t>
            </a:r>
            <a:endParaRPr sz="1100" b="1" i="1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Critère 3.6-02</a:t>
            </a:r>
            <a:r>
              <a:rPr lang="fr-FR" sz="1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- Les risques numériques sont maîtrisés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« Le plan blanc comporte un volet sur les risques numériques »</a:t>
            </a:r>
            <a:endParaRPr sz="1100" b="0" i="1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7" name="Google Shape;267;g259c8bb200e_0_138"/>
          <p:cNvSpPr txBox="1"/>
          <p:nvPr/>
        </p:nvSpPr>
        <p:spPr>
          <a:xfrm>
            <a:off x="1824985" y="3179854"/>
            <a:ext cx="6854673" cy="1086325"/>
          </a:xfrm>
          <a:prstGeom prst="rect">
            <a:avLst/>
          </a:prstGeom>
          <a:solidFill>
            <a:srgbClr val="729ACA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Constitue l’action 19 de la feuille de route “Accélérer le virage numérique” et détaille les objectifs à atteindre à 5 ans pour les SIH pour amener les établissements de santé vers un plus grand niveau de maturité de leur système d’information.</a:t>
            </a:r>
            <a:endParaRPr sz="11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b="0" i="0" u="sng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Focus sur 1 critère </a:t>
            </a:r>
            <a:endParaRPr sz="1100" b="0" i="0" u="sng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P2.1</a:t>
            </a:r>
            <a:r>
              <a:rPr lang="fr-FR" sz="1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- Continuité d’activité </a:t>
            </a:r>
            <a:endParaRPr sz="11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8" name="Google Shape;268;g259c8bb200e_0_138"/>
          <p:cNvSpPr txBox="1"/>
          <p:nvPr/>
        </p:nvSpPr>
        <p:spPr>
          <a:xfrm>
            <a:off x="1824985" y="4414407"/>
            <a:ext cx="6854673" cy="540000"/>
          </a:xfrm>
          <a:prstGeom prst="rect">
            <a:avLst/>
          </a:prstGeom>
          <a:solidFill>
            <a:srgbClr val="3388C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100" b="0" i="0" u="none" strike="noStrike" cap="none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rPr>
              <a:t>Cadre de référence pour la conduite et le pilote d’un système de management de la continuité d’activité. </a:t>
            </a:r>
            <a:endParaRPr sz="1100" b="0" i="0" u="none" strike="noStrike" cap="none" dirty="0">
              <a:solidFill>
                <a:schemeClr val="tx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1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259;g259c8bb200e_0_138">
            <a:extLst>
              <a:ext uri="{FF2B5EF4-FFF2-40B4-BE49-F238E27FC236}">
                <a16:creationId xmlns:a16="http://schemas.microsoft.com/office/drawing/2014/main" id="{D2036D24-FEA6-DD3D-BAFE-A8890509D780}"/>
              </a:ext>
            </a:extLst>
          </p:cNvPr>
          <p:cNvSpPr txBox="1"/>
          <p:nvPr/>
        </p:nvSpPr>
        <p:spPr>
          <a:xfrm>
            <a:off x="382839" y="2501164"/>
            <a:ext cx="8351400" cy="576000"/>
          </a:xfrm>
          <a:prstGeom prst="rect">
            <a:avLst/>
          </a:prstGeom>
          <a:solidFill>
            <a:srgbClr val="006AB2">
              <a:alpha val="50196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268;g259c8bb200e_0_138">
            <a:extLst>
              <a:ext uri="{FF2B5EF4-FFF2-40B4-BE49-F238E27FC236}">
                <a16:creationId xmlns:a16="http://schemas.microsoft.com/office/drawing/2014/main" id="{A8C3A07C-70BC-EC1A-1D77-515A2E7D469D}"/>
              </a:ext>
            </a:extLst>
          </p:cNvPr>
          <p:cNvSpPr txBox="1"/>
          <p:nvPr/>
        </p:nvSpPr>
        <p:spPr>
          <a:xfrm>
            <a:off x="1819041" y="2530397"/>
            <a:ext cx="6854673" cy="540000"/>
          </a:xfrm>
          <a:prstGeom prst="rect">
            <a:avLst/>
          </a:prstGeom>
          <a:solidFill>
            <a:srgbClr val="7FB4D8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SzPts val="1200"/>
            </a:pPr>
            <a:r>
              <a:rPr lang="fr-FR" sz="1100" b="1" dirty="0"/>
              <a:t>L’instruction N° DNS/2025/12 </a:t>
            </a:r>
            <a:r>
              <a:rPr lang="fr-FR" sz="1100" dirty="0"/>
              <a:t>du 22 janvier 2025 exige la désignation d’un responsable PCA/PRA</a:t>
            </a: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1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8" name="Picture 4" descr="Ministère de la Santé, de la Famille, de l'Autonomie et des Personnes handicapées - sante.gouv.fr">
            <a:hlinkClick r:id="rId6" tooltip="Ministère de la Santé, de la Famille, de l’Autonomie et des Personnes handicapées"/>
            <a:extLst>
              <a:ext uri="{FF2B5EF4-FFF2-40B4-BE49-F238E27FC236}">
                <a16:creationId xmlns:a16="http://schemas.microsoft.com/office/drawing/2014/main" id="{855D4147-97BC-F72C-3C5E-7CB0A50E6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36" y="2598127"/>
            <a:ext cx="879612" cy="39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259c8bb200e_0_324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Terminologie partagée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5" name="Google Shape;285;g259c8bb200e_0_324"/>
          <p:cNvSpPr txBox="1"/>
          <p:nvPr/>
        </p:nvSpPr>
        <p:spPr>
          <a:xfrm>
            <a:off x="879500" y="1126310"/>
            <a:ext cx="2328900" cy="3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3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Continuité</a:t>
            </a:r>
            <a:r>
              <a:rPr lang="fr-FR" sz="13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d’activité</a:t>
            </a: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6" name="Google Shape;286;g259c8bb200e_0_324"/>
          <p:cNvSpPr/>
          <p:nvPr/>
        </p:nvSpPr>
        <p:spPr>
          <a:xfrm>
            <a:off x="0" y="1059550"/>
            <a:ext cx="255900" cy="199800"/>
          </a:xfrm>
          <a:prstGeom prst="rect">
            <a:avLst/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g259c8bb200e_0_324"/>
          <p:cNvSpPr/>
          <p:nvPr/>
        </p:nvSpPr>
        <p:spPr>
          <a:xfrm>
            <a:off x="0" y="1267091"/>
            <a:ext cx="255900" cy="99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g259c8bb200e_0_324"/>
          <p:cNvSpPr txBox="1"/>
          <p:nvPr/>
        </p:nvSpPr>
        <p:spPr>
          <a:xfrm>
            <a:off x="872550" y="4329055"/>
            <a:ext cx="2205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3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Stratégies</a:t>
            </a:r>
            <a:r>
              <a:rPr lang="fr-FR" sz="13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"/>
                  </a:ext>
                </a:extLst>
              </a:rPr>
              <a:t>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"/>
                  </a:ext>
                </a:extLst>
              </a:rPr>
              <a:t>de continuité d’activité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9" name="Google Shape;289;g259c8bb200e_0_324"/>
          <p:cNvSpPr txBox="1"/>
          <p:nvPr/>
        </p:nvSpPr>
        <p:spPr>
          <a:xfrm>
            <a:off x="3831900" y="1126310"/>
            <a:ext cx="52677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300" b="0" i="1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Capacité d’un organisme à poursuivre la livraison de produits et la fourniture de services dans des délais acceptables à une capacité prédéfinie durant une perturbation.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[Norme ISO 22301:2019]</a:t>
            </a:r>
            <a:endParaRPr sz="1300" b="1" i="0" u="none" strike="noStrike" cap="none">
              <a:solidFill>
                <a:srgbClr val="006AB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g259c8bb200e_0_324"/>
          <p:cNvSpPr txBox="1"/>
          <p:nvPr/>
        </p:nvSpPr>
        <p:spPr>
          <a:xfrm>
            <a:off x="3831900" y="4303239"/>
            <a:ext cx="52677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Objectifs principaux de continuité arbitrés par la direction générale, en corrélation avec les besoins stratégiques de continuité d’activité. </a:t>
            </a:r>
            <a:endParaRPr sz="1300" b="0" i="0" u="none" strike="noStrike" cap="none">
              <a:solidFill>
                <a:srgbClr val="006AB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g259c8bb200e_0_324"/>
          <p:cNvSpPr txBox="1"/>
          <p:nvPr/>
        </p:nvSpPr>
        <p:spPr>
          <a:xfrm rot="-5400000">
            <a:off x="-392550" y="1598600"/>
            <a:ext cx="10410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SMCA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2" name="Google Shape;292;g259c8bb200e_0_324"/>
          <p:cNvCxnSpPr/>
          <p:nvPr/>
        </p:nvCxnSpPr>
        <p:spPr>
          <a:xfrm>
            <a:off x="3454725" y="979875"/>
            <a:ext cx="7800" cy="3970800"/>
          </a:xfrm>
          <a:prstGeom prst="straightConnector1">
            <a:avLst/>
          </a:prstGeom>
          <a:noFill/>
          <a:ln w="9525" cap="flat" cmpd="sng">
            <a:solidFill>
              <a:srgbClr val="66717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3" name="Google Shape;293;g259c8bb200e_0_324"/>
          <p:cNvSpPr txBox="1"/>
          <p:nvPr/>
        </p:nvSpPr>
        <p:spPr>
          <a:xfrm>
            <a:off x="879500" y="3111359"/>
            <a:ext cx="2328900" cy="5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3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Plan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 </a:t>
            </a:r>
            <a:r>
              <a:rPr lang="fr-FR" sz="13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de Continuité et de Reprise d’Activité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 cadre (PCRA cadre)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4" name="Google Shape;294;g259c8bb200e_0_324"/>
          <p:cNvSpPr txBox="1"/>
          <p:nvPr/>
        </p:nvSpPr>
        <p:spPr>
          <a:xfrm>
            <a:off x="3831900" y="3119766"/>
            <a:ext cx="52677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Plan de réponse du niveau stratégique en cas d’événement perturbateur entraînant une indisponibilité d’une ou plusieurs ressources critiques. C’est la vision globale et stratégique du PCA.</a:t>
            </a: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5" name="Google Shape;295;g259c8bb200e_0_324"/>
          <p:cNvSpPr txBox="1"/>
          <p:nvPr/>
        </p:nvSpPr>
        <p:spPr>
          <a:xfrm>
            <a:off x="879500" y="1988825"/>
            <a:ext cx="2328900" cy="7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3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Système de Management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de la Continuité d’Activité (SMCA)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6" name="Google Shape;296;g259c8bb200e_0_324"/>
          <p:cNvSpPr txBox="1"/>
          <p:nvPr/>
        </p:nvSpPr>
        <p:spPr>
          <a:xfrm>
            <a:off x="3831900" y="1988813"/>
            <a:ext cx="5267700" cy="8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r>
              <a:rPr lang="fr-FR" sz="1300" b="0" i="1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Partie du système de management global qui établit, met en œuvre, exploite, surveille, passe en revue, maintient et améliore la continuité d’activité</a:t>
            </a:r>
            <a:r>
              <a:rPr lang="fr-FR" sz="1300" b="0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[SOURCE  : GUIDE SPEC 22008]</a:t>
            </a:r>
            <a:endParaRPr sz="1300" b="1" i="0" u="none" strike="noStrike" cap="none">
              <a:solidFill>
                <a:srgbClr val="006AB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1e54bc5796f_1_18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Terminologie partagée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4" name="Google Shape;304;g1e54bc5796f_1_18"/>
          <p:cNvSpPr/>
          <p:nvPr/>
        </p:nvSpPr>
        <p:spPr>
          <a:xfrm>
            <a:off x="0" y="1059550"/>
            <a:ext cx="255900" cy="199800"/>
          </a:xfrm>
          <a:prstGeom prst="rect">
            <a:avLst/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g1e54bc5796f_1_18"/>
          <p:cNvSpPr/>
          <p:nvPr/>
        </p:nvSpPr>
        <p:spPr>
          <a:xfrm>
            <a:off x="0" y="1267091"/>
            <a:ext cx="255900" cy="99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g1e54bc5796f_1_18"/>
          <p:cNvSpPr txBox="1"/>
          <p:nvPr/>
        </p:nvSpPr>
        <p:spPr>
          <a:xfrm rot="-5400000">
            <a:off x="-392550" y="1598600"/>
            <a:ext cx="10410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SMCA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7" name="Google Shape;307;g1e54bc5796f_1_18"/>
          <p:cNvCxnSpPr/>
          <p:nvPr/>
        </p:nvCxnSpPr>
        <p:spPr>
          <a:xfrm>
            <a:off x="3461050" y="1442100"/>
            <a:ext cx="1500" cy="3508500"/>
          </a:xfrm>
          <a:prstGeom prst="straightConnector1">
            <a:avLst/>
          </a:prstGeom>
          <a:noFill/>
          <a:ln w="9525" cap="flat" cmpd="sng">
            <a:solidFill>
              <a:srgbClr val="66717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8" name="Google Shape;308;g1e54bc5796f_1_18"/>
          <p:cNvSpPr txBox="1"/>
          <p:nvPr/>
        </p:nvSpPr>
        <p:spPr>
          <a:xfrm>
            <a:off x="879500" y="3949559"/>
            <a:ext cx="2328900" cy="5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3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Solutions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 de reprise d’activité</a:t>
            </a:r>
            <a:r>
              <a:rPr lang="fr-FR" sz="13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(SRA)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9" name="Google Shape;309;g1e54bc5796f_1_18"/>
          <p:cNvSpPr txBox="1"/>
          <p:nvPr/>
        </p:nvSpPr>
        <p:spPr>
          <a:xfrm>
            <a:off x="3831900" y="3957972"/>
            <a:ext cx="5267700" cy="3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Modalités de retour à un fonctionnement normal.</a:t>
            </a: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0" name="Google Shape;310;g1e54bc5796f_1_18"/>
          <p:cNvSpPr txBox="1"/>
          <p:nvPr/>
        </p:nvSpPr>
        <p:spPr>
          <a:xfrm>
            <a:off x="879500" y="2876795"/>
            <a:ext cx="23289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3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Solutions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"/>
                  </a:ext>
                </a:extLst>
              </a:rPr>
              <a:t>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de continuité d’activité (SCA)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chemeClr val="lt1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1" name="Google Shape;311;g1e54bc5796f_1_18"/>
          <p:cNvSpPr txBox="1"/>
          <p:nvPr/>
        </p:nvSpPr>
        <p:spPr>
          <a:xfrm>
            <a:off x="3831900" y="2877954"/>
            <a:ext cx="5267700" cy="3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Actions à mettre en oeuvre au niveau opérationnel pour assurer la continuité des activités, conformément à la stratégie de continuité.</a:t>
            </a: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2" name="Google Shape;312;g1e54bc5796f_1_18"/>
          <p:cNvSpPr txBox="1"/>
          <p:nvPr/>
        </p:nvSpPr>
        <p:spPr>
          <a:xfrm>
            <a:off x="879575" y="1882646"/>
            <a:ext cx="23289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Bilan d’Impacts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 sur l’Activité (BIA)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300" b="1" i="0" u="none" strike="noStrike" cap="none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3" name="Google Shape;313;g1e54bc5796f_1_18"/>
          <p:cNvSpPr txBox="1"/>
          <p:nvPr/>
        </p:nvSpPr>
        <p:spPr>
          <a:xfrm>
            <a:off x="3831900" y="1879693"/>
            <a:ext cx="52677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1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Processus d’analyse de l’impact dans le temps d’une perturbation sur l’organisme.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[Norme ISO 22301:2019] </a:t>
            </a:r>
            <a:endParaRPr sz="1300" b="1" i="0" u="none" strike="noStrike" cap="none">
              <a:solidFill>
                <a:srgbClr val="006AB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59c8bb200e_0_343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Terminologie partagée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1" name="Google Shape;321;g259c8bb200e_0_343"/>
          <p:cNvSpPr/>
          <p:nvPr/>
        </p:nvSpPr>
        <p:spPr>
          <a:xfrm>
            <a:off x="0" y="1059550"/>
            <a:ext cx="255900" cy="199800"/>
          </a:xfrm>
          <a:prstGeom prst="rect">
            <a:avLst/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g259c8bb200e_0_343"/>
          <p:cNvSpPr/>
          <p:nvPr/>
        </p:nvSpPr>
        <p:spPr>
          <a:xfrm>
            <a:off x="0" y="1267101"/>
            <a:ext cx="255900" cy="1131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g259c8bb200e_0_343"/>
          <p:cNvSpPr txBox="1"/>
          <p:nvPr/>
        </p:nvSpPr>
        <p:spPr>
          <a:xfrm>
            <a:off x="455300" y="1276595"/>
            <a:ext cx="2753100" cy="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Durée Maximale d’Interruption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Admissible (DMIA) 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24" name="Google Shape;324;g259c8bb200e_0_343"/>
          <p:cNvCxnSpPr/>
          <p:nvPr/>
        </p:nvCxnSpPr>
        <p:spPr>
          <a:xfrm>
            <a:off x="3454725" y="979875"/>
            <a:ext cx="7800" cy="3970800"/>
          </a:xfrm>
          <a:prstGeom prst="straightConnector1">
            <a:avLst/>
          </a:prstGeom>
          <a:noFill/>
          <a:ln w="9525" cap="flat" cmpd="sng">
            <a:solidFill>
              <a:srgbClr val="66717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5" name="Google Shape;325;g259c8bb200e_0_343"/>
          <p:cNvSpPr txBox="1"/>
          <p:nvPr/>
        </p:nvSpPr>
        <p:spPr>
          <a:xfrm>
            <a:off x="3831900" y="1245845"/>
            <a:ext cx="5267700" cy="8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1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Temps nécessaire pour que les impacts défavorables pouvant résulter de la non fourniture d'un produit/service ou de la non réalisation d'une activité, deviennent inacceptables.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[Norme ISO 22301:2019]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6" name="Google Shape;326;g259c8bb200e_0_343"/>
          <p:cNvSpPr txBox="1"/>
          <p:nvPr/>
        </p:nvSpPr>
        <p:spPr>
          <a:xfrm rot="-5400000">
            <a:off x="-441450" y="1647550"/>
            <a:ext cx="11388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Indicateurs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g259c8bb200e_0_343"/>
          <p:cNvSpPr txBox="1"/>
          <p:nvPr/>
        </p:nvSpPr>
        <p:spPr>
          <a:xfrm>
            <a:off x="455300" y="2190995"/>
            <a:ext cx="2753100" cy="9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"/>
                  </a:ext>
                </a:extLst>
              </a:rPr>
              <a:t>Point de récupération des données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"/>
                  </a:ext>
                </a:extLst>
              </a:rPr>
              <a:t>(</a:t>
            </a:r>
            <a:r>
              <a:rPr lang="fr-FR" sz="1300" b="1" i="1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"/>
                  </a:ext>
                </a:extLst>
              </a:rPr>
              <a:t>Recovery Point Objective : 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"/>
                  </a:ext>
                </a:extLst>
              </a:rPr>
              <a:t>RPO) ou perte maximale de données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8" name="Google Shape;328;g259c8bb200e_0_343"/>
          <p:cNvSpPr txBox="1"/>
          <p:nvPr/>
        </p:nvSpPr>
        <p:spPr>
          <a:xfrm>
            <a:off x="455300" y="3333995"/>
            <a:ext cx="2753100" cy="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Objectif de délai de reprise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fr-FR" sz="1300" b="1" i="1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Recovery Time Objective</a:t>
            </a:r>
            <a:r>
              <a:rPr lang="fr-FR" sz="13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 : RTO)  </a:t>
            </a: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9" name="Google Shape;329;g259c8bb200e_0_343"/>
          <p:cNvSpPr txBox="1"/>
          <p:nvPr/>
        </p:nvSpPr>
        <p:spPr>
          <a:xfrm>
            <a:off x="3831900" y="2190995"/>
            <a:ext cx="5267700" cy="7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1" u="none" strike="noStrike" cap="none" dirty="0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Point à partir duquel les informations utilisées par une activité doivent être restaurées afin de permettre un fonctionnement en reprise.</a:t>
            </a:r>
            <a:r>
              <a:rPr lang="fr-FR" sz="1300" b="0" i="0" u="none" strike="noStrike" cap="none" dirty="0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fr-FR" sz="1300" b="1" i="0" u="none" strike="noStrike" cap="none" dirty="0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[Norme ISO 22300:2021] </a:t>
            </a:r>
            <a:endParaRPr sz="1300" b="1" i="0" u="none" strike="noStrike" cap="none" dirty="0">
              <a:solidFill>
                <a:srgbClr val="006AB2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0" name="Google Shape;330;g259c8bb200e_0_343"/>
          <p:cNvSpPr txBox="1"/>
          <p:nvPr/>
        </p:nvSpPr>
        <p:spPr>
          <a:xfrm>
            <a:off x="3831900" y="3303245"/>
            <a:ext cx="5267700" cy="7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1" u="none" strike="noStrike" cap="none" dirty="0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Niveau minimal de services et/ou produits (en %) nécessaires à l’organisme pour remplir ses objectifs métier suite à une interruption. </a:t>
            </a:r>
            <a:r>
              <a:rPr lang="fr-FR" sz="1300" b="1" i="0" u="none" strike="noStrike" cap="none" dirty="0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[PECB - Lead </a:t>
            </a:r>
            <a:r>
              <a:rPr lang="fr-FR" sz="1300" b="1" i="0" u="none" strike="noStrike" cap="none" dirty="0" err="1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Implementer</a:t>
            </a:r>
            <a:r>
              <a:rPr lang="fr-FR" sz="1300" b="1" i="0" u="none" strike="noStrike" cap="none" dirty="0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]</a:t>
            </a:r>
            <a:endParaRPr sz="1300" b="1" i="0" u="none" strike="noStrike" cap="none" dirty="0">
              <a:solidFill>
                <a:srgbClr val="006AB2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1" name="Google Shape;331;g259c8bb200e_0_343"/>
          <p:cNvSpPr txBox="1"/>
          <p:nvPr/>
        </p:nvSpPr>
        <p:spPr>
          <a:xfrm>
            <a:off x="455300" y="4172195"/>
            <a:ext cx="2753100" cy="4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1" i="0" u="none" strike="noStrike" cap="none" dirty="0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Délai maximum de reprise d’activité </a:t>
            </a:r>
            <a:r>
              <a:rPr lang="fr-FR" sz="1300" b="1" i="0" u="none" strike="noStrike" cap="none" dirty="0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(DMRA)</a:t>
            </a:r>
            <a:endParaRPr sz="1300" b="1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300" b="1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2" name="Google Shape;332;g259c8bb200e_0_343"/>
          <p:cNvSpPr txBox="1"/>
          <p:nvPr/>
        </p:nvSpPr>
        <p:spPr>
          <a:xfrm>
            <a:off x="3831900" y="4141445"/>
            <a:ext cx="5267700" cy="7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fr-FR" sz="1300" b="0" i="0" u="none" strike="noStrike" cap="none" dirty="0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Indique le point hypothétique d’activation de la solution de la reprise d’activité. Il consiste à additionner la DMIA et la durée potentielle d’utilisation de la solution de continuité d’activité.</a:t>
            </a:r>
            <a:endParaRPr sz="1300" b="1" i="0" u="none" strike="noStrike" cap="none" dirty="0">
              <a:solidFill>
                <a:srgbClr val="006AB2"/>
              </a:solidFill>
              <a:highlight>
                <a:srgbClr val="E94C96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 dirty="0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5dc624cfc9_0_0"/>
          <p:cNvSpPr/>
          <p:nvPr/>
        </p:nvSpPr>
        <p:spPr>
          <a:xfrm rot="10800000">
            <a:off x="1417094" y="922983"/>
            <a:ext cx="4518900" cy="4141200"/>
          </a:xfrm>
          <a:prstGeom prst="triangle">
            <a:avLst>
              <a:gd name="adj" fmla="val 50000"/>
            </a:avLst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g25dc624cfc9_0_0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 fontScale="90000"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Architecture du Système de Management de la Continuité d’Activité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1" name="Google Shape;341;g25dc624cfc9_0_0"/>
          <p:cNvSpPr txBox="1">
            <a:spLocks noGrp="1"/>
          </p:cNvSpPr>
          <p:nvPr>
            <p:ph type="sldNum" idx="12"/>
          </p:nvPr>
        </p:nvSpPr>
        <p:spPr>
          <a:xfrm>
            <a:off x="107504" y="4749992"/>
            <a:ext cx="28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  <p:sp>
        <p:nvSpPr>
          <p:cNvPr id="342" name="Google Shape;342;g25dc624cfc9_0_0"/>
          <p:cNvSpPr txBox="1"/>
          <p:nvPr/>
        </p:nvSpPr>
        <p:spPr>
          <a:xfrm rot="-5400000">
            <a:off x="-361550" y="1365225"/>
            <a:ext cx="16827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Niveau </a:t>
            </a:r>
            <a:endParaRPr sz="11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établissement</a:t>
            </a:r>
            <a:endParaRPr sz="11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3" name="Google Shape;343;g25dc624cfc9_0_0"/>
          <p:cNvSpPr txBox="1"/>
          <p:nvPr/>
        </p:nvSpPr>
        <p:spPr>
          <a:xfrm rot="-5400000">
            <a:off x="-411600" y="2776000"/>
            <a:ext cx="16827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Niveau </a:t>
            </a:r>
            <a:endParaRPr sz="11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stratégique</a:t>
            </a:r>
            <a:endParaRPr sz="11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4" name="Google Shape;344;g25dc624cfc9_0_0"/>
          <p:cNvSpPr txBox="1"/>
          <p:nvPr/>
        </p:nvSpPr>
        <p:spPr>
          <a:xfrm rot="-5400000">
            <a:off x="-411600" y="3981400"/>
            <a:ext cx="16827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Niveau</a:t>
            </a:r>
            <a:endParaRPr sz="11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1" i="0" u="none" strike="noStrike" cap="none">
                <a:solidFill>
                  <a:srgbClr val="006AB2"/>
                </a:solidFill>
                <a:latin typeface="Open Sans"/>
                <a:ea typeface="Open Sans"/>
                <a:cs typeface="Open Sans"/>
                <a:sym typeface="Open Sans"/>
              </a:rPr>
              <a:t> opérationnel</a:t>
            </a:r>
            <a:endParaRPr sz="1100" b="1" i="0" u="none" strike="noStrike" cap="none">
              <a:solidFill>
                <a:srgbClr val="006AB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345" name="Google Shape;345;g25dc624cfc9_0_0"/>
          <p:cNvGrpSpPr/>
          <p:nvPr/>
        </p:nvGrpSpPr>
        <p:grpSpPr>
          <a:xfrm rot="10800000">
            <a:off x="1822412" y="995035"/>
            <a:ext cx="3708266" cy="3964249"/>
            <a:chOff x="623783" y="2015685"/>
            <a:chExt cx="2725263" cy="2439838"/>
          </a:xfrm>
        </p:grpSpPr>
        <p:sp>
          <p:nvSpPr>
            <p:cNvPr id="346" name="Google Shape;346;g25dc624cfc9_0_0"/>
            <p:cNvSpPr/>
            <p:nvPr/>
          </p:nvSpPr>
          <p:spPr>
            <a:xfrm>
              <a:off x="1532537" y="2015685"/>
              <a:ext cx="907753" cy="776271"/>
            </a:xfrm>
            <a:custGeom>
              <a:avLst/>
              <a:gdLst/>
              <a:ahLst/>
              <a:cxnLst/>
              <a:rect l="l" t="t" r="r" b="b"/>
              <a:pathLst>
                <a:path w="906" h="789" extrusionOk="0">
                  <a:moveTo>
                    <a:pt x="0" y="789"/>
                  </a:moveTo>
                  <a:lnTo>
                    <a:pt x="453" y="0"/>
                  </a:lnTo>
                  <a:lnTo>
                    <a:pt x="906" y="789"/>
                  </a:lnTo>
                  <a:lnTo>
                    <a:pt x="0" y="789"/>
                  </a:lnTo>
                  <a:close/>
                </a:path>
              </a:pathLst>
            </a:custGeom>
            <a:solidFill>
              <a:srgbClr val="E94C9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347" name="Google Shape;347;g25dc624cfc9_0_0"/>
            <p:cNvSpPr/>
            <p:nvPr/>
          </p:nvSpPr>
          <p:spPr>
            <a:xfrm>
              <a:off x="1077659" y="2851972"/>
              <a:ext cx="1817510" cy="770368"/>
            </a:xfrm>
            <a:custGeom>
              <a:avLst/>
              <a:gdLst/>
              <a:ahLst/>
              <a:cxnLst/>
              <a:rect l="l" t="t" r="r" b="b"/>
              <a:pathLst>
                <a:path w="1814" h="783" extrusionOk="0">
                  <a:moveTo>
                    <a:pt x="0" y="783"/>
                  </a:moveTo>
                  <a:lnTo>
                    <a:pt x="454" y="0"/>
                  </a:lnTo>
                  <a:lnTo>
                    <a:pt x="1360" y="0"/>
                  </a:lnTo>
                  <a:lnTo>
                    <a:pt x="1814" y="783"/>
                  </a:lnTo>
                  <a:lnTo>
                    <a:pt x="0" y="783"/>
                  </a:lnTo>
                  <a:close/>
                </a:path>
              </a:pathLst>
            </a:custGeom>
            <a:solidFill>
              <a:srgbClr val="DAACC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348" name="Google Shape;348;g25dc624cfc9_0_0"/>
            <p:cNvSpPr/>
            <p:nvPr/>
          </p:nvSpPr>
          <p:spPr>
            <a:xfrm>
              <a:off x="623783" y="3686139"/>
              <a:ext cx="2725263" cy="769384"/>
            </a:xfrm>
            <a:custGeom>
              <a:avLst/>
              <a:gdLst/>
              <a:ahLst/>
              <a:cxnLst/>
              <a:rect l="l" t="t" r="r" b="b"/>
              <a:pathLst>
                <a:path w="2720" h="782" extrusionOk="0">
                  <a:moveTo>
                    <a:pt x="0" y="782"/>
                  </a:moveTo>
                  <a:lnTo>
                    <a:pt x="453" y="0"/>
                  </a:lnTo>
                  <a:lnTo>
                    <a:pt x="2267" y="0"/>
                  </a:lnTo>
                  <a:lnTo>
                    <a:pt x="2720" y="782"/>
                  </a:lnTo>
                  <a:lnTo>
                    <a:pt x="0" y="782"/>
                  </a:lnTo>
                  <a:close/>
                </a:path>
              </a:pathLst>
            </a:custGeom>
            <a:solidFill>
              <a:srgbClr val="FCE6F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cxnSp>
        <p:nvCxnSpPr>
          <p:cNvPr id="349" name="Google Shape;349;g25dc624cfc9_0_0"/>
          <p:cNvCxnSpPr/>
          <p:nvPr/>
        </p:nvCxnSpPr>
        <p:spPr>
          <a:xfrm>
            <a:off x="3920594" y="1771742"/>
            <a:ext cx="2015400" cy="0"/>
          </a:xfrm>
          <a:prstGeom prst="straightConnector1">
            <a:avLst/>
          </a:prstGeom>
          <a:noFill/>
          <a:ln w="19050" cap="flat" cmpd="sng">
            <a:solidFill>
              <a:srgbClr val="FCE6F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50" name="Google Shape;350;g25dc624cfc9_0_0"/>
          <p:cNvSpPr txBox="1"/>
          <p:nvPr/>
        </p:nvSpPr>
        <p:spPr>
          <a:xfrm>
            <a:off x="6150025" y="1478050"/>
            <a:ext cx="2691600" cy="5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Dispositif global de la continuité et de la reprise d’activité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g25dc624cfc9_0_0"/>
          <p:cNvSpPr txBox="1"/>
          <p:nvPr/>
        </p:nvSpPr>
        <p:spPr>
          <a:xfrm>
            <a:off x="6150025" y="2595025"/>
            <a:ext cx="2827800" cy="5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Document permettant le pilotage stratégique de la continuité et de la reprise d’activité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g25dc624cfc9_0_0"/>
          <p:cNvSpPr txBox="1"/>
          <p:nvPr/>
        </p:nvSpPr>
        <p:spPr>
          <a:xfrm>
            <a:off x="6150025" y="3709450"/>
            <a:ext cx="2827800" cy="11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Document permettant la mise en oeuvre </a:t>
            </a:r>
            <a:r>
              <a:rPr lang="fr-FR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opérationnelle</a:t>
            </a:r>
            <a:r>
              <a:rPr lang="fr-F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la continuité et de la reprise d’activité dans les services de soins et de support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3" name="Google Shape;353;g25dc624cfc9_0_0"/>
          <p:cNvCxnSpPr/>
          <p:nvPr/>
        </p:nvCxnSpPr>
        <p:spPr>
          <a:xfrm>
            <a:off x="3920594" y="3117317"/>
            <a:ext cx="2015400" cy="0"/>
          </a:xfrm>
          <a:prstGeom prst="straightConnector1">
            <a:avLst/>
          </a:prstGeom>
          <a:noFill/>
          <a:ln w="19050" cap="flat" cmpd="sng">
            <a:solidFill>
              <a:srgbClr val="DAACCE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54" name="Google Shape;354;g25dc624cfc9_0_0"/>
          <p:cNvCxnSpPr/>
          <p:nvPr/>
        </p:nvCxnSpPr>
        <p:spPr>
          <a:xfrm>
            <a:off x="3851869" y="4182542"/>
            <a:ext cx="2015400" cy="0"/>
          </a:xfrm>
          <a:prstGeom prst="straightConnector1">
            <a:avLst/>
          </a:prstGeom>
          <a:noFill/>
          <a:ln w="19050" cap="flat" cmpd="sng">
            <a:solidFill>
              <a:srgbClr val="E94C9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55" name="Google Shape;355;g25dc624cfc9_0_0"/>
          <p:cNvSpPr txBox="1"/>
          <p:nvPr/>
        </p:nvSpPr>
        <p:spPr>
          <a:xfrm>
            <a:off x="2337700" y="1321875"/>
            <a:ext cx="2691600" cy="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Système de Management de la Continuité d’Activité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g25dc624cfc9_0_0"/>
          <p:cNvSpPr txBox="1"/>
          <p:nvPr/>
        </p:nvSpPr>
        <p:spPr>
          <a:xfrm>
            <a:off x="2746900" y="2595025"/>
            <a:ext cx="18732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 de Continuité et de Reprise d’Activité</a:t>
            </a:r>
            <a:r>
              <a:rPr lang="fr-F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"/>
                  </a:ext>
                </a:extLst>
              </a:rPr>
              <a:t> cadre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g25dc624cfc9_0_0"/>
          <p:cNvSpPr txBox="1"/>
          <p:nvPr/>
        </p:nvSpPr>
        <p:spPr>
          <a:xfrm>
            <a:off x="3180850" y="3861850"/>
            <a:ext cx="1005300" cy="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Fiche service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g259c8bb200e_0_2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" y="983350"/>
            <a:ext cx="9144003" cy="4412349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g259c8bb200e_0_223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 fontScale="90000"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ct val="100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Pourquoi faire un Plan de Continuité et de Reprise d’Activité cadre 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6" name="Google Shape;366;g259c8bb200e_0_223"/>
          <p:cNvSpPr/>
          <p:nvPr/>
        </p:nvSpPr>
        <p:spPr>
          <a:xfrm>
            <a:off x="10629" y="975275"/>
            <a:ext cx="9144000" cy="4318500"/>
          </a:xfrm>
          <a:prstGeom prst="rect">
            <a:avLst/>
          </a:prstGeom>
          <a:solidFill>
            <a:srgbClr val="006AB2">
              <a:alpha val="87450"/>
            </a:srgbClr>
          </a:solidFill>
          <a:ln w="9525" cap="flat" cmpd="sng">
            <a:solidFill>
              <a:srgbClr val="DAEEF3"/>
            </a:solidFill>
            <a:prstDash val="solid"/>
            <a:round/>
            <a:headEnd type="none" w="sm" len="sm"/>
            <a:tailEnd type="none" w="sm" len="sm"/>
          </a:ln>
          <a:effectLst>
            <a:reflection endPos="30000" dist="38100" dir="5400000" fadeDir="5400012" sy="-100000" algn="bl" rotWithShape="0"/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67" name="Google Shape;367;g259c8bb200e_0_223"/>
          <p:cNvCxnSpPr/>
          <p:nvPr/>
        </p:nvCxnSpPr>
        <p:spPr>
          <a:xfrm>
            <a:off x="704300" y="975275"/>
            <a:ext cx="0" cy="43230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68" name="Google Shape;368;g259c8bb200e_0_223"/>
          <p:cNvCxnSpPr/>
          <p:nvPr/>
        </p:nvCxnSpPr>
        <p:spPr>
          <a:xfrm>
            <a:off x="3487450" y="977650"/>
            <a:ext cx="0" cy="43230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69" name="Google Shape;369;g259c8bb200e_0_223"/>
          <p:cNvCxnSpPr/>
          <p:nvPr/>
        </p:nvCxnSpPr>
        <p:spPr>
          <a:xfrm>
            <a:off x="6383900" y="977650"/>
            <a:ext cx="0" cy="43230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0" name="Google Shape;370;g259c8bb200e_0_223"/>
          <p:cNvSpPr/>
          <p:nvPr/>
        </p:nvSpPr>
        <p:spPr>
          <a:xfrm>
            <a:off x="0" y="830950"/>
            <a:ext cx="131100" cy="146700"/>
          </a:xfrm>
          <a:prstGeom prst="rect">
            <a:avLst/>
          </a:prstGeom>
          <a:solidFill>
            <a:srgbClr val="FCE6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g259c8bb200e_0_223"/>
          <p:cNvSpPr/>
          <p:nvPr/>
        </p:nvSpPr>
        <p:spPr>
          <a:xfrm>
            <a:off x="0" y="983350"/>
            <a:ext cx="131100" cy="728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g259c8bb200e_0_223"/>
          <p:cNvSpPr txBox="1"/>
          <p:nvPr/>
        </p:nvSpPr>
        <p:spPr>
          <a:xfrm>
            <a:off x="906800" y="1026525"/>
            <a:ext cx="10179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fr-FR" sz="40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sz="4000" b="1" i="0" u="none" strike="noStrike" cap="none">
              <a:solidFill>
                <a:srgbClr val="E94C9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3" name="Google Shape;373;g259c8bb200e_0_223"/>
          <p:cNvSpPr txBox="1"/>
          <p:nvPr/>
        </p:nvSpPr>
        <p:spPr>
          <a:xfrm>
            <a:off x="704300" y="1742775"/>
            <a:ext cx="2784000" cy="7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Prioriser</a:t>
            </a:r>
            <a:endParaRPr sz="15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Assurer la prise en charge en cas d’un événement perturbateur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g259c8bb200e_0_223"/>
          <p:cNvSpPr txBox="1"/>
          <p:nvPr/>
        </p:nvSpPr>
        <p:spPr>
          <a:xfrm>
            <a:off x="3726200" y="1026525"/>
            <a:ext cx="10179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fr-FR" sz="40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02</a:t>
            </a:r>
            <a:endParaRPr sz="4000" b="1" i="0" u="none" strike="noStrike" cap="none">
              <a:solidFill>
                <a:srgbClr val="E94C9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5" name="Google Shape;375;g259c8bb200e_0_223"/>
          <p:cNvSpPr txBox="1"/>
          <p:nvPr/>
        </p:nvSpPr>
        <p:spPr>
          <a:xfrm>
            <a:off x="3523700" y="1742775"/>
            <a:ext cx="2784000" cy="7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Anticiper</a:t>
            </a:r>
            <a:endParaRPr sz="15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Éviter une situation risquée en identifiant les besoins de continuité d’activité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g259c8bb200e_0_223"/>
          <p:cNvSpPr txBox="1"/>
          <p:nvPr/>
        </p:nvSpPr>
        <p:spPr>
          <a:xfrm>
            <a:off x="6621800" y="1102725"/>
            <a:ext cx="10179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fr-FR" sz="40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03</a:t>
            </a:r>
            <a:endParaRPr sz="4000" b="1" i="0" u="none" strike="noStrike" cap="none">
              <a:solidFill>
                <a:srgbClr val="E94C9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7" name="Google Shape;377;g259c8bb200e_0_223"/>
          <p:cNvSpPr txBox="1"/>
          <p:nvPr/>
        </p:nvSpPr>
        <p:spPr>
          <a:xfrm>
            <a:off x="6419300" y="1818975"/>
            <a:ext cx="2784000" cy="7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Rechercher</a:t>
            </a:r>
            <a:endParaRPr sz="15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Disposer de solutions de continuité et de reprise d’activité adressant les singularités de notre établissement 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g259c8bb200e_0_223"/>
          <p:cNvSpPr txBox="1"/>
          <p:nvPr/>
        </p:nvSpPr>
        <p:spPr>
          <a:xfrm>
            <a:off x="906800" y="3083925"/>
            <a:ext cx="10179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fr-FR" sz="40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04</a:t>
            </a:r>
            <a:endParaRPr sz="4000" b="1" i="0" u="none" strike="noStrike" cap="none">
              <a:solidFill>
                <a:srgbClr val="E94C9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9" name="Google Shape;379;g259c8bb200e_0_223"/>
          <p:cNvSpPr txBox="1"/>
          <p:nvPr/>
        </p:nvSpPr>
        <p:spPr>
          <a:xfrm>
            <a:off x="704300" y="3800175"/>
            <a:ext cx="2784000" cy="7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Procéder</a:t>
            </a:r>
            <a:endParaRPr sz="15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Comprendre la mise en oeuvre des solutions de continuité et de reprise d’activité à travers les procédures opérationnelles 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g259c8bb200e_0_223"/>
          <p:cNvSpPr txBox="1"/>
          <p:nvPr/>
        </p:nvSpPr>
        <p:spPr>
          <a:xfrm>
            <a:off x="3726200" y="3083925"/>
            <a:ext cx="10179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fr-FR" sz="40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05</a:t>
            </a:r>
            <a:endParaRPr sz="4000" b="1" i="0" u="none" strike="noStrike" cap="none">
              <a:solidFill>
                <a:srgbClr val="E94C9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1" name="Google Shape;381;g259c8bb200e_0_223"/>
          <p:cNvSpPr txBox="1"/>
          <p:nvPr/>
        </p:nvSpPr>
        <p:spPr>
          <a:xfrm>
            <a:off x="3523700" y="3800175"/>
            <a:ext cx="2784000" cy="7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Éprouver</a:t>
            </a:r>
            <a:endParaRPr sz="15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S’assurer de la faisabilité et de l’opérationnalité par des exercices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g259c8bb200e_0_223"/>
          <p:cNvSpPr txBox="1"/>
          <p:nvPr/>
        </p:nvSpPr>
        <p:spPr>
          <a:xfrm>
            <a:off x="6621800" y="3083925"/>
            <a:ext cx="10179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fr-FR" sz="4000" b="1" i="0" u="none" strike="noStrike" cap="none">
                <a:solidFill>
                  <a:srgbClr val="E94C96"/>
                </a:solidFill>
                <a:latin typeface="Open Sans"/>
                <a:ea typeface="Open Sans"/>
                <a:cs typeface="Open Sans"/>
                <a:sym typeface="Open Sans"/>
              </a:rPr>
              <a:t>06</a:t>
            </a:r>
            <a:endParaRPr sz="4000" b="1" i="0" u="none" strike="noStrike" cap="none">
              <a:solidFill>
                <a:srgbClr val="E94C9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3" name="Google Shape;383;g259c8bb200e_0_223"/>
          <p:cNvSpPr txBox="1"/>
          <p:nvPr/>
        </p:nvSpPr>
        <p:spPr>
          <a:xfrm>
            <a:off x="6419300" y="3800175"/>
            <a:ext cx="2784000" cy="7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Formaliser</a:t>
            </a:r>
            <a:endParaRPr sz="15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Réduire la part d’incertitude par la rédaction du PCRA cadre 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g1e50cfe7f26_0_39"/>
          <p:cNvPicPr preferRelativeResize="0"/>
          <p:nvPr/>
        </p:nvPicPr>
        <p:blipFill rotWithShape="1">
          <a:blip r:embed="rId3">
            <a:alphaModFix amt="38000"/>
          </a:blip>
          <a:srcRect t="19943" b="36896"/>
          <a:stretch/>
        </p:blipFill>
        <p:spPr>
          <a:xfrm>
            <a:off x="1728700" y="1918276"/>
            <a:ext cx="2539800" cy="122670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g1e50cfe7f26_0_39"/>
          <p:cNvSpPr txBox="1"/>
          <p:nvPr/>
        </p:nvSpPr>
        <p:spPr>
          <a:xfrm>
            <a:off x="260700" y="649475"/>
            <a:ext cx="8737500" cy="9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400" b="1" i="0" u="none" strike="noStrike" cap="none">
                <a:solidFill>
                  <a:srgbClr val="575757"/>
                </a:solidFill>
                <a:latin typeface="Arial"/>
                <a:ea typeface="Arial"/>
                <a:cs typeface="Arial"/>
                <a:sym typeface="Arial"/>
              </a:rPr>
              <a:t>Le Système de Management de la Continuité d’Activité (SMCA) se construit autour de quatre scénarios. Un scénario d’indisponibilité englobe différentes typologies de crise.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g1e50cfe7f26_0_39"/>
          <p:cNvSpPr/>
          <p:nvPr/>
        </p:nvSpPr>
        <p:spPr>
          <a:xfrm>
            <a:off x="1423875" y="1918275"/>
            <a:ext cx="3148200" cy="1260000"/>
          </a:xfrm>
          <a:prstGeom prst="rect">
            <a:avLst/>
          </a:prstGeom>
          <a:solidFill>
            <a:srgbClr val="FCE6F0">
              <a:alpha val="7098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5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Indisponibilités des compétences clés</a:t>
            </a:r>
            <a:endParaRPr sz="1500" b="1" i="0" u="none" strike="noStrike" cap="none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(épidémie, mouvement social, catastrophe naturelle, …)</a:t>
            </a:r>
            <a:endParaRPr sz="1200" b="0" i="0" u="none" strike="noStrike" cap="none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3" name="Google Shape;393;g1e50cfe7f26_0_39"/>
          <p:cNvSpPr txBox="1">
            <a:spLocks noGrp="1"/>
          </p:cNvSpPr>
          <p:nvPr>
            <p:ph type="title"/>
          </p:nvPr>
        </p:nvSpPr>
        <p:spPr>
          <a:xfrm>
            <a:off x="827584" y="87474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Scénarios d’indisponibilité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94" name="Google Shape;394;g1e50cfe7f26_0_39"/>
          <p:cNvPicPr preferRelativeResize="0"/>
          <p:nvPr/>
        </p:nvPicPr>
        <p:blipFill rotWithShape="1">
          <a:blip r:embed="rId4">
            <a:alphaModFix amt="35000"/>
          </a:blip>
          <a:srcRect/>
          <a:stretch/>
        </p:blipFill>
        <p:spPr>
          <a:xfrm>
            <a:off x="2410401" y="3158078"/>
            <a:ext cx="1125975" cy="125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g1e50cfe7f26_0_39"/>
          <p:cNvPicPr preferRelativeResize="0"/>
          <p:nvPr/>
        </p:nvPicPr>
        <p:blipFill rotWithShape="1">
          <a:blip r:embed="rId5">
            <a:alphaModFix amt="24000"/>
          </a:blip>
          <a:srcRect/>
          <a:stretch/>
        </p:blipFill>
        <p:spPr>
          <a:xfrm>
            <a:off x="5568651" y="1918300"/>
            <a:ext cx="1125971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g1e50cfe7f26_0_39"/>
          <p:cNvPicPr preferRelativeResize="0"/>
          <p:nvPr/>
        </p:nvPicPr>
        <p:blipFill rotWithShape="1">
          <a:blip r:embed="rId6">
            <a:alphaModFix amt="28000"/>
          </a:blip>
          <a:srcRect/>
          <a:stretch/>
        </p:blipFill>
        <p:spPr>
          <a:xfrm rot="5400000">
            <a:off x="5583595" y="3105925"/>
            <a:ext cx="1214825" cy="135945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g1e50cfe7f26_0_39"/>
          <p:cNvSpPr/>
          <p:nvPr/>
        </p:nvSpPr>
        <p:spPr>
          <a:xfrm>
            <a:off x="4572025" y="1918300"/>
            <a:ext cx="3148200" cy="1305000"/>
          </a:xfrm>
          <a:prstGeom prst="rect">
            <a:avLst/>
          </a:prstGeom>
          <a:solidFill>
            <a:srgbClr val="F7EDF4">
              <a:alpha val="70588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500" b="1" i="0" u="none" strike="noStrike" cap="none">
                <a:solidFill>
                  <a:srgbClr val="DAACCE"/>
                </a:solidFill>
                <a:latin typeface="Open Sans"/>
                <a:ea typeface="Open Sans"/>
                <a:cs typeface="Open Sans"/>
                <a:sym typeface="Open Sans"/>
              </a:rPr>
              <a:t>Indisponibilité </a:t>
            </a:r>
            <a:endParaRPr sz="1500" b="1" i="0" u="none" strike="noStrike" cap="none">
              <a:solidFill>
                <a:srgbClr val="DAACC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500" b="1" i="0" u="none" strike="noStrike" cap="none">
                <a:solidFill>
                  <a:srgbClr val="DAACCE"/>
                </a:solidFill>
                <a:latin typeface="Open Sans"/>
                <a:ea typeface="Open Sans"/>
                <a:cs typeface="Open Sans"/>
                <a:sym typeface="Open Sans"/>
              </a:rPr>
              <a:t>bâtimentaire</a:t>
            </a:r>
            <a:endParaRPr sz="1500" b="1" i="0" u="none" strike="noStrike" cap="none">
              <a:solidFill>
                <a:srgbClr val="DAACC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>
                <a:solidFill>
                  <a:srgbClr val="DAACCE"/>
                </a:solidFill>
                <a:latin typeface="Open Sans"/>
                <a:ea typeface="Open Sans"/>
                <a:cs typeface="Open Sans"/>
                <a:sym typeface="Open Sans"/>
              </a:rPr>
              <a:t>(incendie, catastrophe naturelle, panne électrique, …)</a:t>
            </a:r>
            <a:endParaRPr sz="1200" b="0" i="0" u="none" strike="noStrike" cap="none">
              <a:solidFill>
                <a:srgbClr val="DAACCE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8" name="Google Shape;398;g1e50cfe7f26_0_39"/>
          <p:cNvSpPr/>
          <p:nvPr/>
        </p:nvSpPr>
        <p:spPr>
          <a:xfrm>
            <a:off x="1423900" y="3178250"/>
            <a:ext cx="3148200" cy="1226700"/>
          </a:xfrm>
          <a:prstGeom prst="rect">
            <a:avLst/>
          </a:prstGeom>
          <a:solidFill>
            <a:srgbClr val="E94C96">
              <a:alpha val="6549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500" b="1" i="0" u="none" strike="noStrike" cap="none">
                <a:solidFill>
                  <a:srgbClr val="FADAE9"/>
                </a:solidFill>
                <a:latin typeface="Open Sans"/>
                <a:ea typeface="Open Sans"/>
                <a:cs typeface="Open Sans"/>
                <a:sym typeface="Open Sans"/>
              </a:rPr>
              <a:t>Indisponibilité des                                 systèmes d’information</a:t>
            </a:r>
            <a:endParaRPr sz="1500" b="1" i="0" u="none" strike="noStrike" cap="none">
              <a:solidFill>
                <a:srgbClr val="FADAE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 b="0" i="0" u="none" strike="noStrike" cap="none">
                <a:solidFill>
                  <a:srgbClr val="FADAE9"/>
                </a:solidFill>
                <a:latin typeface="Open Sans"/>
                <a:ea typeface="Open Sans"/>
                <a:cs typeface="Open Sans"/>
                <a:sym typeface="Open Sans"/>
              </a:rPr>
              <a:t>(panne informatique, cyberattaque, panne électrique, …)</a:t>
            </a:r>
            <a:endParaRPr sz="1200" b="0" i="0" u="none" strike="noStrike" cap="none">
              <a:solidFill>
                <a:srgbClr val="FADAE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9" name="Google Shape;399;g1e50cfe7f26_0_39"/>
          <p:cNvSpPr/>
          <p:nvPr/>
        </p:nvSpPr>
        <p:spPr>
          <a:xfrm>
            <a:off x="4572026" y="3178251"/>
            <a:ext cx="3148200" cy="1226700"/>
          </a:xfrm>
          <a:prstGeom prst="rect">
            <a:avLst/>
          </a:prstGeom>
          <a:solidFill>
            <a:srgbClr val="DAADCE">
              <a:alpha val="71764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500" b="1" i="0" u="none" strike="noStrike" cap="none">
                <a:solidFill>
                  <a:srgbClr val="F7EDF4"/>
                </a:solidFill>
                <a:latin typeface="Open Sans"/>
                <a:ea typeface="Open Sans"/>
                <a:cs typeface="Open Sans"/>
                <a:sym typeface="Open Sans"/>
              </a:rPr>
              <a:t>Indisponibilité des fournisseurs</a:t>
            </a:r>
            <a:endParaRPr sz="1500" b="1" i="0" u="none" strike="noStrike" cap="none">
              <a:solidFill>
                <a:srgbClr val="F7EDF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0" i="0" u="none" strike="noStrike" cap="none">
                <a:solidFill>
                  <a:srgbClr val="F7EDF4"/>
                </a:solidFill>
                <a:latin typeface="Open Sans"/>
                <a:ea typeface="Open Sans"/>
                <a:cs typeface="Open Sans"/>
                <a:sym typeface="Open Sans"/>
              </a:rPr>
              <a:t>(pénurie, dysfonctionnement de la chaîne d’approvisionnement, crise interne, …)</a:t>
            </a:r>
            <a:endParaRPr sz="1100" b="0" i="0" u="none" strike="noStrike" cap="none">
              <a:solidFill>
                <a:srgbClr val="F7EDF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NS_THEME STANDARD_V1.0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AADCE"/>
      </a:accent1>
      <a:accent2>
        <a:srgbClr val="F28DBC"/>
      </a:accent2>
      <a:accent3>
        <a:srgbClr val="A5A5A5"/>
      </a:accent3>
      <a:accent4>
        <a:srgbClr val="EB5B65"/>
      </a:accent4>
      <a:accent5>
        <a:srgbClr val="E94C96"/>
      </a:accent5>
      <a:accent6>
        <a:srgbClr val="FF990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NS_THEME STANDARD_V1.0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AADCE"/>
      </a:accent1>
      <a:accent2>
        <a:srgbClr val="F28DBC"/>
      </a:accent2>
      <a:accent3>
        <a:srgbClr val="A5A5A5"/>
      </a:accent3>
      <a:accent4>
        <a:srgbClr val="EB5B65"/>
      </a:accent4>
      <a:accent5>
        <a:srgbClr val="E94C96"/>
      </a:accent5>
      <a:accent6>
        <a:srgbClr val="FF990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30089434A1B6429E74E783509C085E" ma:contentTypeVersion="14" ma:contentTypeDescription="Crée un document." ma:contentTypeScope="" ma:versionID="ec4c085b0eae41ffbe04010adefe2a09">
  <xsd:schema xmlns:xsd="http://www.w3.org/2001/XMLSchema" xmlns:xs="http://www.w3.org/2001/XMLSchema" xmlns:p="http://schemas.microsoft.com/office/2006/metadata/properties" xmlns:ns2="75c7fbef-a25d-4ec2-a435-6958b079fa4c" xmlns:ns3="bf3f9de3-1c80-4323-bee4-996f64d57a5c" targetNamespace="http://schemas.microsoft.com/office/2006/metadata/properties" ma:root="true" ma:fieldsID="a6db30858162f725b81345f44586ae56" ns2:_="" ns3:_="">
    <xsd:import namespace="75c7fbef-a25d-4ec2-a435-6958b079fa4c"/>
    <xsd:import namespace="bf3f9de3-1c80-4323-bee4-996f64d57a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c7fbef-a25d-4ec2-a435-6958b079fa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c4480557-28ee-4200-b705-f4b4ceb9c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3f9de3-1c80-4323-bee4-996f64d57a5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5368b913-0e49-4aac-b1a5-64d51e95321f}" ma:internalName="TaxCatchAll" ma:showField="CatchAllData" ma:web="bf3f9de3-1c80-4323-bee4-996f64d57a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5c7fbef-a25d-4ec2-a435-6958b079fa4c">
      <Terms xmlns="http://schemas.microsoft.com/office/infopath/2007/PartnerControls"/>
    </lcf76f155ced4ddcb4097134ff3c332f>
    <TaxCatchAll xmlns="bf3f9de3-1c80-4323-bee4-996f64d57a5c" xsi:nil="true"/>
  </documentManagement>
</p:properties>
</file>

<file path=customXml/itemProps1.xml><?xml version="1.0" encoding="utf-8"?>
<ds:datastoreItem xmlns:ds="http://schemas.openxmlformats.org/officeDocument/2006/customXml" ds:itemID="{85370E3D-2053-49B7-A006-9CB1DE5F72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5c7fbef-a25d-4ec2-a435-6958b079fa4c"/>
    <ds:schemaRef ds:uri="bf3f9de3-1c80-4323-bee4-996f64d57a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7A7305-FB0E-460C-9129-AD42C0599A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2D224E-713A-4B97-9C12-3FD68FD20FB4}">
  <ds:schemaRefs>
    <ds:schemaRef ds:uri="http://schemas.microsoft.com/office/2006/metadata/properties"/>
    <ds:schemaRef ds:uri="http://schemas.microsoft.com/office/infopath/2007/PartnerControls"/>
    <ds:schemaRef ds:uri="75c7fbef-a25d-4ec2-a435-6958b079fa4c"/>
    <ds:schemaRef ds:uri="bf3f9de3-1c80-4323-bee4-996f64d57a5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1985</Words>
  <Application>Microsoft Office PowerPoint</Application>
  <PresentationFormat>Affichage à l'écran (16:9)</PresentationFormat>
  <Paragraphs>354</Paragraphs>
  <Slides>24</Slides>
  <Notes>24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24</vt:i4>
      </vt:variant>
    </vt:vector>
  </HeadingPairs>
  <TitlesOfParts>
    <vt:vector size="38" baseType="lpstr">
      <vt:lpstr>Raleway</vt:lpstr>
      <vt:lpstr>Open Sans</vt:lpstr>
      <vt:lpstr>Montserrat SemiBold</vt:lpstr>
      <vt:lpstr>Lato Light</vt:lpstr>
      <vt:lpstr>Poppins</vt:lpstr>
      <vt:lpstr>Arial</vt:lpstr>
      <vt:lpstr>Fira Sans Extra Condensed Medium</vt:lpstr>
      <vt:lpstr>Fira Sans Extra Condensed</vt:lpstr>
      <vt:lpstr>Noto Sans Symbols</vt:lpstr>
      <vt:lpstr>Montserrat</vt:lpstr>
      <vt:lpstr>Calibri</vt:lpstr>
      <vt:lpstr>Montserrat Medium</vt:lpstr>
      <vt:lpstr>ANS_THEME STANDARD_V1.0</vt:lpstr>
      <vt:lpstr>ANS_THEME STANDARD_V1.0</vt:lpstr>
      <vt:lpstr>Construction d’un Plan de Continuité et de Reprise d’Activité</vt:lpstr>
      <vt:lpstr>Présentation du PCRA </vt:lpstr>
      <vt:lpstr>Obligations réglementaires</vt:lpstr>
      <vt:lpstr>Terminologie partagée</vt:lpstr>
      <vt:lpstr>Terminologie partagée</vt:lpstr>
      <vt:lpstr>Terminologie partagée</vt:lpstr>
      <vt:lpstr>Architecture du Système de Management de la Continuité d’Activité</vt:lpstr>
      <vt:lpstr>Pourquoi faire un Plan de Continuité et de Reprise d’Activité cadre ? </vt:lpstr>
      <vt:lpstr>Scénarios d’indisponibilité </vt:lpstr>
      <vt:lpstr>Plan de Continuité et de Reprise d’Activité (PCRA) cadre </vt:lpstr>
      <vt:lpstr>Qu’est-ce qu’un Bilan d’Impact sur l’Activité (BIA) ?</vt:lpstr>
      <vt:lpstr>Outils d’aide à la priorisation des activités</vt:lpstr>
      <vt:lpstr>Typologie d’impacts</vt:lpstr>
      <vt:lpstr>Conduite opérationnelle du projet </vt:lpstr>
      <vt:lpstr>Le cadrage du projet </vt:lpstr>
      <vt:lpstr>Quels objectifs temporels ? </vt:lpstr>
      <vt:lpstr>Quelles indisponibilités traiter ?</vt:lpstr>
      <vt:lpstr>Quel périmètre d’application fonctionnel ?</vt:lpstr>
      <vt:lpstr>Quel périmètre d’application fonctionnel ?</vt:lpstr>
      <vt:lpstr>Quel périmètre d’application géographique ? </vt:lpstr>
      <vt:lpstr>Quelle comitologie de projet ? </vt:lpstr>
      <vt:lpstr>Quelle comitologie de projet ? </vt:lpstr>
      <vt:lpstr>Quelle comitologie de projet ?</vt:lpstr>
      <vt:lpstr>Quelle comitologie de projet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Construction d’un Plan de Continuité et de Reprise d’Activité</dc:title>
  <dc:creator>Vincent CORNET</dc:creator>
  <cp:lastModifiedBy>Pierre ANDRIEUX (EXT)</cp:lastModifiedBy>
  <cp:revision>5</cp:revision>
  <dcterms:created xsi:type="dcterms:W3CDTF">2020-03-11T15:38:49Z</dcterms:created>
  <dcterms:modified xsi:type="dcterms:W3CDTF">2025-10-28T15:34:03Z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itre">
    <vt:lpwstr>Titre du document</vt:lpwstr>
  </property>
  <property fmtid="{D5CDD505-2E9C-101B-9397-08002B2CF9AE}" pid="3" name="_Sous-titre">
    <vt:lpwstr>Sous-titre</vt:lpwstr>
  </property>
  <property fmtid="{D5CDD505-2E9C-101B-9397-08002B2CF9AE}" pid="4" name="_Projet">
    <vt:lpwstr>Nom du projet</vt:lpwstr>
  </property>
  <property fmtid="{D5CDD505-2E9C-101B-9397-08002B2CF9AE}" pid="5" name="_Direction">
    <vt:lpwstr>Nom du pôle/direction</vt:lpwstr>
  </property>
  <property fmtid="{D5CDD505-2E9C-101B-9397-08002B2CF9AE}" pid="6" name="_Version">
    <vt:lpwstr>V0.1</vt:lpwstr>
  </property>
  <property fmtid="{D5CDD505-2E9C-101B-9397-08002B2CF9AE}" pid="7" name="_Statut">
    <vt:lpwstr>En cours</vt:lpwstr>
  </property>
  <property fmtid="{D5CDD505-2E9C-101B-9397-08002B2CF9AE}" pid="8" name="_Classification">
    <vt:lpwstr>Restreinte</vt:lpwstr>
  </property>
  <property fmtid="{D5CDD505-2E9C-101B-9397-08002B2CF9AE}" pid="9" name="*Choix Statut">
    <vt:lpwstr>En cours / En validation / Validé</vt:lpwstr>
  </property>
  <property fmtid="{D5CDD505-2E9C-101B-9397-08002B2CF9AE}" pid="10" name="*Choix classification">
    <vt:lpwstr>Publique / Interne / Restreinte / Confidentielle</vt:lpwstr>
  </property>
  <property fmtid="{D5CDD505-2E9C-101B-9397-08002B2CF9AE}" pid="11" name="ContentTypeId">
    <vt:lpwstr>0x010100AE30089434A1B6429E74E783509C085E</vt:lpwstr>
  </property>
  <property fmtid="{D5CDD505-2E9C-101B-9397-08002B2CF9AE}" pid="12" name="TaxKeyword">
    <vt:lpwstr/>
  </property>
  <property fmtid="{D5CDD505-2E9C-101B-9397-08002B2CF9AE}" pid="13" name="WSDocumentType">
    <vt:lpwstr/>
  </property>
  <property fmtid="{D5CDD505-2E9C-101B-9397-08002B2CF9AE}" pid="14" name="MediaServiceImageTags">
    <vt:lpwstr/>
  </property>
</Properties>
</file>