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7"/>
  </p:notesMasterIdLst>
  <p:sldIdLst>
    <p:sldId id="256" r:id="rId5"/>
    <p:sldId id="257" r:id="rId6"/>
  </p:sldIdLst>
  <p:sldSz cx="6858000" cy="9906000" type="A4"/>
  <p:notesSz cx="6858000" cy="9144000"/>
  <p:embeddedFontLst>
    <p:embeddedFont>
      <p:font typeface="Calibri" panose="020F0502020204030204" pitchFamily="34" charset="0"/>
      <p:regular r:id="rId8"/>
      <p:bold r:id="rId9"/>
      <p:italic r:id="rId10"/>
      <p:boldItalic r:id="rId11"/>
    </p:embeddedFont>
    <p:embeddedFont>
      <p:font typeface="Open Sans" panose="020B0606030504020204" pitchFamily="34"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6" roundtripDataSignature="AMtx7mijMCv52q0abaWfNQJQ1YMJuGBqa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99D8632-A035-7F18-997A-71E8FA93856E}" name="Margot De Guilhem (FR)" initials="MDG(" userId="S::margot.de.guilhem@pwc.com::560acd84-6bd9-42dd-b66b-51e5d4deea8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317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presProps" Target="presProps.xml"/><Relationship Id="rId2" Type="http://schemas.openxmlformats.org/officeDocument/2006/relationships/customXml" Target="../customXml/item2.xml"/><Relationship Id="rId16" Type="http://customschemas.google.com/relationships/presentationmetadata" Target="metadata"/><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4.fntdata"/><Relationship Id="rId5" Type="http://schemas.openxmlformats.org/officeDocument/2006/relationships/slide" Target="slides/slide1.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 NOBLET (EXT)" userId="0e13074c-754a-4ac0-ae50-61b96393d097" providerId="ADAL" clId="{85764D2E-9E88-4742-9020-D326AAEDD53D}"/>
    <pc:docChg chg="custSel modSld">
      <pc:chgData name="Victor NOBLET (EXT)" userId="0e13074c-754a-4ac0-ae50-61b96393d097" providerId="ADAL" clId="{85764D2E-9E88-4742-9020-D326AAEDD53D}" dt="2024-01-15T16:38:18.758" v="1" actId="478"/>
      <pc:docMkLst>
        <pc:docMk/>
      </pc:docMkLst>
      <pc:sldChg chg="delSp mod">
        <pc:chgData name="Victor NOBLET (EXT)" userId="0e13074c-754a-4ac0-ae50-61b96393d097" providerId="ADAL" clId="{85764D2E-9E88-4742-9020-D326AAEDD53D}" dt="2024-01-15T16:38:14.436" v="0" actId="478"/>
        <pc:sldMkLst>
          <pc:docMk/>
          <pc:sldMk cId="0" sldId="256"/>
        </pc:sldMkLst>
        <pc:spChg chg="del">
          <ac:chgData name="Victor NOBLET (EXT)" userId="0e13074c-754a-4ac0-ae50-61b96393d097" providerId="ADAL" clId="{85764D2E-9E88-4742-9020-D326AAEDD53D}" dt="2024-01-15T16:38:14.436" v="0" actId="478"/>
          <ac:spMkLst>
            <pc:docMk/>
            <pc:sldMk cId="0" sldId="256"/>
            <ac:spMk id="7" creationId="{DE2D7375-3CCA-409D-BD66-D857A409921B}"/>
          </ac:spMkLst>
        </pc:spChg>
      </pc:sldChg>
      <pc:sldChg chg="delSp mod">
        <pc:chgData name="Victor NOBLET (EXT)" userId="0e13074c-754a-4ac0-ae50-61b96393d097" providerId="ADAL" clId="{85764D2E-9E88-4742-9020-D326AAEDD53D}" dt="2024-01-15T16:38:18.758" v="1" actId="478"/>
        <pc:sldMkLst>
          <pc:docMk/>
          <pc:sldMk cId="0" sldId="257"/>
        </pc:sldMkLst>
        <pc:spChg chg="del">
          <ac:chgData name="Victor NOBLET (EXT)" userId="0e13074c-754a-4ac0-ae50-61b96393d097" providerId="ADAL" clId="{85764D2E-9E88-4742-9020-D326AAEDD53D}" dt="2024-01-15T16:38:18.758" v="1" actId="478"/>
          <ac:spMkLst>
            <pc:docMk/>
            <pc:sldMk cId="0" sldId="257"/>
            <ac:spMk id="23" creationId="{AE18910E-2220-4262-B6A4-376B66B0948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5ba86caaca_0_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25ba86caac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g25ba86caac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5ac72e8566_0_12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g25ac72e8566_0_1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g25ac72e8566_0_1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6"/>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6"/>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1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5"/>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5" name="Google Shape;75;p1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16"/>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6"/>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1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7"/>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7"/>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 name="Google Shape;24;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8"/>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0" name="Google Shape;30;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9"/>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 name="Google Shape;36;p9"/>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0"/>
        <p:cNvGrpSpPr/>
        <p:nvPr/>
      </p:nvGrpSpPr>
      <p:grpSpPr>
        <a:xfrm>
          <a:off x="0" y="0"/>
          <a:ext cx="0" cy="0"/>
          <a:chOff x="0" y="0"/>
          <a:chExt cx="0" cy="0"/>
        </a:xfrm>
      </p:grpSpPr>
      <p:sp>
        <p:nvSpPr>
          <p:cNvPr id="41" name="Google Shape;41;p10"/>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0"/>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3" name="Google Shape;43;p10"/>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10"/>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5" name="Google Shape;45;p10"/>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 name="Google Shape;46;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9"/>
        <p:cNvGrpSpPr/>
        <p:nvPr/>
      </p:nvGrpSpPr>
      <p:grpSpPr>
        <a:xfrm>
          <a:off x="0" y="0"/>
          <a:ext cx="0" cy="0"/>
          <a:chOff x="0" y="0"/>
          <a:chExt cx="0" cy="0"/>
        </a:xfrm>
      </p:grpSpPr>
      <p:sp>
        <p:nvSpPr>
          <p:cNvPr id="50" name="Google Shape;50;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54"/>
        <p:cNvGrpSpPr/>
        <p:nvPr/>
      </p:nvGrpSpPr>
      <p:grpSpPr>
        <a:xfrm>
          <a:off x="0" y="0"/>
          <a:ext cx="0" cy="0"/>
          <a:chOff x="0" y="0"/>
          <a:chExt cx="0" cy="0"/>
        </a:xfrm>
      </p:grpSpPr>
      <p:sp>
        <p:nvSpPr>
          <p:cNvPr id="55" name="Google Shape;55;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3"/>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1" name="Google Shape;61;p13"/>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2" name="Google Shape;62;p1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4"/>
          <p:cNvSpPr>
            <a:spLocks noGrp="1"/>
          </p:cNvSpPr>
          <p:nvPr>
            <p:ph type="pic" idx="2"/>
          </p:nvPr>
        </p:nvSpPr>
        <p:spPr>
          <a:xfrm>
            <a:off x="2915543" y="1426283"/>
            <a:ext cx="3471863" cy="7039681"/>
          </a:xfrm>
          <a:prstGeom prst="rect">
            <a:avLst/>
          </a:prstGeom>
          <a:noFill/>
          <a:ln>
            <a:noFill/>
          </a:ln>
        </p:spPr>
      </p:sp>
      <p:sp>
        <p:nvSpPr>
          <p:cNvPr id="68" name="Google Shape;68;p14"/>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9" name="Google Shape;69;p1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5ba86caaca_0_0"/>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highlight>
                <a:srgbClr val="FCE6F0"/>
              </a:highlight>
              <a:latin typeface="Calibri"/>
              <a:ea typeface="Calibri"/>
              <a:cs typeface="Calibri"/>
              <a:sym typeface="Calibri"/>
            </a:endParaRPr>
          </a:p>
        </p:txBody>
      </p:sp>
      <p:sp>
        <p:nvSpPr>
          <p:cNvPr id="90" name="Google Shape;90;g25ba86caaca_0_0"/>
          <p:cNvSpPr/>
          <p:nvPr/>
        </p:nvSpPr>
        <p:spPr>
          <a:xfrm>
            <a:off x="251847" y="241515"/>
            <a:ext cx="6354300" cy="9423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chemeClr val="lt1"/>
                </a:solidFill>
                <a:latin typeface="Calibri"/>
                <a:ea typeface="Calibri"/>
                <a:cs typeface="Calibri"/>
                <a:sym typeface="Calibri"/>
              </a:rPr>
              <a:t>ap</a:t>
            </a:r>
            <a:endParaRPr sz="1800" b="0" i="0" u="none" strike="noStrike" cap="none">
              <a:solidFill>
                <a:schemeClr val="lt1"/>
              </a:solidFill>
              <a:latin typeface="Calibri"/>
              <a:ea typeface="Calibri"/>
              <a:cs typeface="Calibri"/>
              <a:sym typeface="Calibri"/>
            </a:endParaRPr>
          </a:p>
        </p:txBody>
      </p:sp>
      <p:sp>
        <p:nvSpPr>
          <p:cNvPr id="91" name="Google Shape;91;g25ba86caaca_0_0"/>
          <p:cNvSpPr/>
          <p:nvPr/>
        </p:nvSpPr>
        <p:spPr>
          <a:xfrm rot="-5400000" flipH="1">
            <a:off x="5873950" y="514125"/>
            <a:ext cx="13515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400" b="1" i="0" u="none" strike="noStrike" cap="none">
                <a:solidFill>
                  <a:srgbClr val="E94C96"/>
                </a:solidFill>
                <a:latin typeface="Arial"/>
                <a:ea typeface="Arial"/>
                <a:cs typeface="Arial"/>
                <a:sym typeface="Arial"/>
              </a:rPr>
              <a:t>RECTO</a:t>
            </a:r>
            <a:endParaRPr sz="1400" b="1" i="0" u="none" strike="noStrike" cap="none">
              <a:solidFill>
                <a:srgbClr val="E94C96"/>
              </a:solidFill>
              <a:latin typeface="Arial"/>
              <a:ea typeface="Arial"/>
              <a:cs typeface="Arial"/>
              <a:sym typeface="Arial"/>
            </a:endParaRPr>
          </a:p>
        </p:txBody>
      </p:sp>
      <p:sp>
        <p:nvSpPr>
          <p:cNvPr id="92" name="Google Shape;92;g25ba86caaca_0_0"/>
          <p:cNvSpPr txBox="1"/>
          <p:nvPr/>
        </p:nvSpPr>
        <p:spPr>
          <a:xfrm>
            <a:off x="2069450" y="302850"/>
            <a:ext cx="40455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i="0" u="none" strike="noStrike" cap="none" dirty="0">
                <a:solidFill>
                  <a:srgbClr val="006AB2"/>
                </a:solidFill>
                <a:latin typeface="Calibri"/>
                <a:ea typeface="Calibri"/>
                <a:cs typeface="Calibri"/>
                <a:sym typeface="Calibri"/>
              </a:rPr>
              <a:t>Mode d’emploi du kit PCRA</a:t>
            </a:r>
            <a:endParaRPr sz="2000" b="0" i="0" u="none" strike="noStrike" cap="none" dirty="0">
              <a:solidFill>
                <a:srgbClr val="000000"/>
              </a:solidFill>
              <a:latin typeface="Calibri"/>
              <a:ea typeface="Calibri"/>
              <a:cs typeface="Calibri"/>
              <a:sym typeface="Calibri"/>
            </a:endParaRPr>
          </a:p>
        </p:txBody>
      </p:sp>
      <p:cxnSp>
        <p:nvCxnSpPr>
          <p:cNvPr id="93" name="Google Shape;93;g25ba86caaca_0_0"/>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94" name="Google Shape;94;g25ba86caaca_0_0"/>
          <p:cNvSpPr txBox="1"/>
          <p:nvPr/>
        </p:nvSpPr>
        <p:spPr>
          <a:xfrm>
            <a:off x="478875" y="437825"/>
            <a:ext cx="889500" cy="832500"/>
          </a:xfrm>
          <a:prstGeom prst="rect">
            <a:avLst/>
          </a:prstGeom>
          <a:solidFill>
            <a:schemeClr val="accent5"/>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95" name="Google Shape;95;g25ba86caaca_0_0"/>
          <p:cNvSpPr/>
          <p:nvPr/>
        </p:nvSpPr>
        <p:spPr>
          <a:xfrm>
            <a:off x="547300" y="1454925"/>
            <a:ext cx="5758200" cy="308100"/>
          </a:xfrm>
          <a:prstGeom prst="roundRect">
            <a:avLst>
              <a:gd name="adj" fmla="val 16667"/>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chemeClr val="lt1"/>
                </a:solidFill>
                <a:latin typeface="Open Sans"/>
                <a:ea typeface="Open Sans"/>
                <a:cs typeface="Open Sans"/>
                <a:sym typeface="Open Sans"/>
              </a:rPr>
              <a:t>Sens de lecture du kit</a:t>
            </a:r>
            <a:endParaRPr sz="1600" b="1" i="0" u="none" strike="noStrike" cap="none">
              <a:solidFill>
                <a:schemeClr val="lt1"/>
              </a:solidFill>
              <a:latin typeface="Open Sans"/>
              <a:ea typeface="Open Sans"/>
              <a:cs typeface="Open Sans"/>
              <a:sym typeface="Open Sans"/>
            </a:endParaRPr>
          </a:p>
        </p:txBody>
      </p:sp>
      <p:sp>
        <p:nvSpPr>
          <p:cNvPr id="96" name="Google Shape;96;g25ba86caaca_0_0"/>
          <p:cNvSpPr txBox="1"/>
          <p:nvPr/>
        </p:nvSpPr>
        <p:spPr>
          <a:xfrm>
            <a:off x="4721175" y="1930363"/>
            <a:ext cx="1691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p:txBody>
      </p:sp>
      <p:sp>
        <p:nvSpPr>
          <p:cNvPr id="97" name="Google Shape;97;g25ba86caaca_0_0"/>
          <p:cNvSpPr txBox="1"/>
          <p:nvPr/>
        </p:nvSpPr>
        <p:spPr>
          <a:xfrm>
            <a:off x="470775" y="1775925"/>
            <a:ext cx="5845500" cy="5463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a:solidFill>
                  <a:srgbClr val="000000"/>
                </a:solidFill>
                <a:latin typeface="Calibri"/>
                <a:ea typeface="Calibri"/>
                <a:cs typeface="Calibri"/>
                <a:sym typeface="Calibri"/>
              </a:rPr>
              <a:t>Afin de s’approprier au mieux le kit Plan de Continuité et de Reprise d’Activité (PCRA), vo</a:t>
            </a:r>
            <a:r>
              <a:rPr lang="fr-FR" sz="1200">
                <a:latin typeface="Calibri"/>
                <a:ea typeface="Calibri"/>
                <a:cs typeface="Calibri"/>
                <a:sym typeface="Calibri"/>
              </a:rPr>
              <a:t>us trouverez ci-dessous le sens des fiches. Ce kit suit une démarche cyclique. </a:t>
            </a:r>
            <a:endParaRPr sz="1200" b="0" i="0" u="none" strike="noStrike" cap="none">
              <a:solidFill>
                <a:srgbClr val="000000"/>
              </a:solidFill>
              <a:latin typeface="Calibri"/>
              <a:ea typeface="Calibri"/>
              <a:cs typeface="Calibri"/>
              <a:sym typeface="Calibri"/>
            </a:endParaRPr>
          </a:p>
        </p:txBody>
      </p:sp>
      <p:pic>
        <p:nvPicPr>
          <p:cNvPr id="100" name="Google Shape;100;g25ba86caaca_0_0"/>
          <p:cNvPicPr preferRelativeResize="0"/>
          <p:nvPr/>
        </p:nvPicPr>
        <p:blipFill rotWithShape="1">
          <a:blip r:embed="rId3">
            <a:alphaModFix/>
          </a:blip>
          <a:srcRect/>
          <a:stretch/>
        </p:blipFill>
        <p:spPr>
          <a:xfrm>
            <a:off x="5061375" y="4811625"/>
            <a:ext cx="1011299" cy="1460758"/>
          </a:xfrm>
          <a:prstGeom prst="rect">
            <a:avLst/>
          </a:prstGeom>
          <a:noFill/>
          <a:ln>
            <a:noFill/>
          </a:ln>
        </p:spPr>
      </p:pic>
      <p:sp>
        <p:nvSpPr>
          <p:cNvPr id="103" name="Google Shape;103;g25ba86caaca_0_0"/>
          <p:cNvSpPr/>
          <p:nvPr/>
        </p:nvSpPr>
        <p:spPr>
          <a:xfrm>
            <a:off x="2087450" y="7459575"/>
            <a:ext cx="4161900" cy="1651200"/>
          </a:xfrm>
          <a:prstGeom prst="rect">
            <a:avLst/>
          </a:prstGeom>
          <a:solidFill>
            <a:srgbClr val="FFFFFF"/>
          </a:solidFill>
          <a:ln w="9525" cap="flat" cmpd="sng">
            <a:solidFill>
              <a:srgbClr val="F28DBC"/>
            </a:solidFill>
            <a:prstDash val="dash"/>
            <a:round/>
            <a:headEnd type="none" w="sm" len="sm"/>
            <a:tailEnd type="none" w="sm" len="sm"/>
          </a:ln>
        </p:spPr>
        <p:txBody>
          <a:bodyPr spcFirstLastPara="1" wrap="square" lIns="108000" tIns="72000" rIns="108000" bIns="72000" anchor="b" anchorCtr="0">
            <a:noAutofit/>
          </a:bodyPr>
          <a:lstStyle/>
          <a:p>
            <a:pPr marL="0" marR="0" lvl="0" indent="0" algn="just" rtl="0">
              <a:lnSpc>
                <a:spcPct val="100000"/>
              </a:lnSpc>
              <a:spcBef>
                <a:spcPts val="0"/>
              </a:spcBef>
              <a:spcAft>
                <a:spcPts val="0"/>
              </a:spcAft>
              <a:buClr>
                <a:srgbClr val="000000"/>
              </a:buClr>
              <a:buSzPts val="1600"/>
              <a:buFont typeface="Arial"/>
              <a:buNone/>
            </a:pPr>
            <a:r>
              <a:rPr lang="fr-FR" sz="1200" b="0" i="0" u="none" strike="noStrike" cap="none">
                <a:solidFill>
                  <a:srgbClr val="006AB2"/>
                </a:solidFill>
                <a:latin typeface="Open Sans"/>
                <a:ea typeface="Open Sans"/>
                <a:cs typeface="Open Sans"/>
                <a:sym typeface="Open Sans"/>
              </a:rPr>
              <a:t>Cette fiche est un guide pour préparer vos entretiens en vue de dresser un Bilan d’Impact sur l'Activité (BIA). Elle permet d’avancer étape par étape, propose une trame de questions pour les entretiens, et souligne des limites que vous pourriez rencontrer lors de ces échanges.</a:t>
            </a:r>
            <a:endParaRPr sz="1200" b="0" i="0" u="none" strike="noStrike" cap="none">
              <a:solidFill>
                <a:srgbClr val="006AB2"/>
              </a:solidFill>
              <a:latin typeface="Open Sans"/>
              <a:ea typeface="Open Sans"/>
              <a:cs typeface="Open Sans"/>
              <a:sym typeface="Open Sans"/>
            </a:endParaRPr>
          </a:p>
        </p:txBody>
      </p:sp>
      <p:sp>
        <p:nvSpPr>
          <p:cNvPr id="104" name="Google Shape;104;g25ba86caaca_0_0"/>
          <p:cNvSpPr/>
          <p:nvPr/>
        </p:nvSpPr>
        <p:spPr>
          <a:xfrm>
            <a:off x="1935050" y="7307175"/>
            <a:ext cx="3915900" cy="525300"/>
          </a:xfrm>
          <a:prstGeom prst="rect">
            <a:avLst/>
          </a:prstGeom>
          <a:solidFill>
            <a:srgbClr val="E94C96"/>
          </a:solidFill>
          <a:ln>
            <a:noFill/>
          </a:ln>
        </p:spPr>
        <p:txBody>
          <a:bodyPr spcFirstLastPara="1" wrap="square" lIns="108000" tIns="72000" rIns="108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400" b="1" i="0" u="none" strike="noStrike" cap="none">
                <a:solidFill>
                  <a:schemeClr val="lt1"/>
                </a:solidFill>
                <a:latin typeface="Open Sans"/>
                <a:ea typeface="Open Sans"/>
                <a:cs typeface="Open Sans"/>
                <a:sym typeface="Open Sans"/>
              </a:rPr>
              <a:t>3. </a:t>
            </a:r>
            <a:r>
              <a:rPr lang="fr-FR" b="1">
                <a:solidFill>
                  <a:schemeClr val="lt1"/>
                </a:solidFill>
                <a:latin typeface="Open Sans"/>
                <a:ea typeface="Open Sans"/>
                <a:cs typeface="Open Sans"/>
                <a:sym typeface="Open Sans"/>
              </a:rPr>
              <a:t>Mener un e</a:t>
            </a:r>
            <a:r>
              <a:rPr lang="fr-FR" sz="1400" b="1" i="0" u="none" strike="noStrike" cap="none">
                <a:solidFill>
                  <a:schemeClr val="lt1"/>
                </a:solidFill>
                <a:latin typeface="Open Sans"/>
                <a:ea typeface="Open Sans"/>
                <a:cs typeface="Open Sans"/>
                <a:sym typeface="Open Sans"/>
              </a:rPr>
              <a:t>ntretien d</a:t>
            </a:r>
            <a:r>
              <a:rPr lang="fr-FR" b="1">
                <a:solidFill>
                  <a:schemeClr val="lt1"/>
                </a:solidFill>
                <a:latin typeface="Open Sans"/>
                <a:ea typeface="Open Sans"/>
                <a:cs typeface="Open Sans"/>
                <a:sym typeface="Open Sans"/>
              </a:rPr>
              <a:t>e</a:t>
            </a:r>
            <a:r>
              <a:rPr lang="fr-FR" sz="1400" b="1" i="0" u="none" strike="noStrike" cap="none">
                <a:solidFill>
                  <a:schemeClr val="lt1"/>
                </a:solidFill>
                <a:latin typeface="Open Sans"/>
                <a:ea typeface="Open Sans"/>
                <a:cs typeface="Open Sans"/>
                <a:sym typeface="Open Sans"/>
              </a:rPr>
              <a:t> Bilan d’Impact sur l’Activité (BIA)</a:t>
            </a:r>
            <a:endParaRPr sz="1400" b="1" i="0" u="none" strike="noStrike" cap="none">
              <a:solidFill>
                <a:schemeClr val="lt1"/>
              </a:solidFill>
              <a:latin typeface="Open Sans"/>
              <a:ea typeface="Open Sans"/>
              <a:cs typeface="Open Sans"/>
              <a:sym typeface="Open Sans"/>
            </a:endParaRPr>
          </a:p>
        </p:txBody>
      </p:sp>
      <p:cxnSp>
        <p:nvCxnSpPr>
          <p:cNvPr id="106" name="Google Shape;106;g25ba86caaca_0_0"/>
          <p:cNvCxnSpPr>
            <a:stCxn id="107" idx="2"/>
            <a:endCxn id="100" idx="0"/>
          </p:cNvCxnSpPr>
          <p:nvPr/>
        </p:nvCxnSpPr>
        <p:spPr>
          <a:xfrm rot="-5400000" flipH="1">
            <a:off x="2924800" y="2169509"/>
            <a:ext cx="960900" cy="4323600"/>
          </a:xfrm>
          <a:prstGeom prst="bentConnector3">
            <a:avLst>
              <a:gd name="adj1" fmla="val 59987"/>
            </a:avLst>
          </a:prstGeom>
          <a:noFill/>
          <a:ln w="19050" cap="flat" cmpd="sng">
            <a:solidFill>
              <a:srgbClr val="006AB2"/>
            </a:solidFill>
            <a:prstDash val="solid"/>
            <a:round/>
            <a:headEnd type="none" w="sm" len="sm"/>
            <a:tailEnd type="stealth" w="med" len="med"/>
          </a:ln>
        </p:spPr>
      </p:cxnSp>
      <p:cxnSp>
        <p:nvCxnSpPr>
          <p:cNvPr id="108" name="Google Shape;108;g25ba86caaca_0_0"/>
          <p:cNvCxnSpPr>
            <a:stCxn id="100" idx="2"/>
            <a:endCxn id="105" idx="0"/>
          </p:cNvCxnSpPr>
          <p:nvPr/>
        </p:nvCxnSpPr>
        <p:spPr>
          <a:xfrm rot="5400000">
            <a:off x="2941125" y="4574683"/>
            <a:ext cx="928200" cy="4323600"/>
          </a:xfrm>
          <a:prstGeom prst="bentConnector3">
            <a:avLst>
              <a:gd name="adj1" fmla="val 70076"/>
            </a:avLst>
          </a:prstGeom>
          <a:noFill/>
          <a:ln w="19050" cap="flat" cmpd="sng">
            <a:solidFill>
              <a:srgbClr val="006AB2"/>
            </a:solidFill>
            <a:prstDash val="solid"/>
            <a:round/>
            <a:headEnd type="none" w="sm" len="sm"/>
            <a:tailEnd type="stealth" w="med" len="med"/>
          </a:ln>
        </p:spPr>
      </p:cxnSp>
      <p:cxnSp>
        <p:nvCxnSpPr>
          <p:cNvPr id="109" name="Google Shape;109;g25ba86caaca_0_0"/>
          <p:cNvCxnSpPr>
            <a:stCxn id="105" idx="2"/>
          </p:cNvCxnSpPr>
          <p:nvPr/>
        </p:nvCxnSpPr>
        <p:spPr>
          <a:xfrm rot="-5400000" flipH="1">
            <a:off x="3517300" y="6387461"/>
            <a:ext cx="756300" cy="5304000"/>
          </a:xfrm>
          <a:prstGeom prst="bentConnector2">
            <a:avLst/>
          </a:prstGeom>
          <a:noFill/>
          <a:ln w="19050" cap="flat" cmpd="sng">
            <a:solidFill>
              <a:srgbClr val="006AB2"/>
            </a:solidFill>
            <a:prstDash val="solid"/>
            <a:round/>
            <a:headEnd type="none" w="sm" len="sm"/>
            <a:tailEnd type="stealth" w="med" len="med"/>
          </a:ln>
        </p:spPr>
      </p:cxnSp>
      <p:pic>
        <p:nvPicPr>
          <p:cNvPr id="107" name="Google Shape;107;g25ba86caaca_0_0"/>
          <p:cNvPicPr preferRelativeResize="0"/>
          <p:nvPr/>
        </p:nvPicPr>
        <p:blipFill rotWithShape="1">
          <a:blip r:embed="rId4">
            <a:alphaModFix/>
          </a:blip>
          <a:srcRect/>
          <a:stretch/>
        </p:blipFill>
        <p:spPr>
          <a:xfrm>
            <a:off x="737801" y="2390101"/>
            <a:ext cx="1011299" cy="1460758"/>
          </a:xfrm>
          <a:prstGeom prst="rect">
            <a:avLst/>
          </a:prstGeom>
          <a:noFill/>
          <a:ln>
            <a:noFill/>
          </a:ln>
        </p:spPr>
      </p:pic>
      <p:sp>
        <p:nvSpPr>
          <p:cNvPr id="101" name="Google Shape;101;g25ba86caaca_0_0"/>
          <p:cNvSpPr/>
          <p:nvPr/>
        </p:nvSpPr>
        <p:spPr>
          <a:xfrm>
            <a:off x="509200" y="5086025"/>
            <a:ext cx="4161900" cy="1582500"/>
          </a:xfrm>
          <a:prstGeom prst="rect">
            <a:avLst/>
          </a:prstGeom>
          <a:noFill/>
          <a:ln w="9525" cap="flat" cmpd="sng">
            <a:solidFill>
              <a:srgbClr val="F28DBC"/>
            </a:solidFill>
            <a:prstDash val="lgDash"/>
            <a:round/>
            <a:headEnd type="none" w="sm" len="sm"/>
            <a:tailEnd type="none" w="sm" len="sm"/>
          </a:ln>
        </p:spPr>
        <p:txBody>
          <a:bodyPr spcFirstLastPara="1" wrap="square" lIns="108000" tIns="72000" rIns="108000" bIns="72000" anchor="b" anchorCtr="0">
            <a:noAutofit/>
          </a:bodyPr>
          <a:lstStyle/>
          <a:p>
            <a:pPr marL="0" marR="0" lvl="0" indent="0" algn="just" rtl="0">
              <a:lnSpc>
                <a:spcPct val="100000"/>
              </a:lnSpc>
              <a:spcBef>
                <a:spcPts val="0"/>
              </a:spcBef>
              <a:spcAft>
                <a:spcPts val="0"/>
              </a:spcAft>
              <a:buClr>
                <a:srgbClr val="000000"/>
              </a:buClr>
              <a:buSzPts val="1600"/>
              <a:buFont typeface="Arial"/>
              <a:buNone/>
            </a:pPr>
            <a:r>
              <a:rPr lang="fr-FR" sz="1200" b="0" i="0" u="none" strike="noStrike" cap="none" dirty="0">
                <a:solidFill>
                  <a:srgbClr val="006AB2"/>
                </a:solidFill>
                <a:latin typeface="Open Sans"/>
                <a:ea typeface="Open Sans"/>
                <a:cs typeface="Open Sans"/>
                <a:sym typeface="Open Sans"/>
              </a:rPr>
              <a:t>Cette fiche méthodologique est essentiellement destinée au niveau stratégique de l’établissement, par exemple les membres de la direction. Elle permet d’éclaircir le rôle et le positionnement de ces derniers au cours de l’élaboration d’un PCRA (</a:t>
            </a:r>
            <a:r>
              <a:rPr lang="fr-FR" sz="1200" b="0" i="1" u="none" strike="noStrike" cap="none" dirty="0">
                <a:solidFill>
                  <a:srgbClr val="006AB2"/>
                </a:solidFill>
                <a:latin typeface="Open Sans"/>
                <a:ea typeface="Open Sans"/>
                <a:cs typeface="Open Sans"/>
                <a:sym typeface="Open Sans"/>
              </a:rPr>
              <a:t>de quel comité fais-je partie ? à combien de comités vais-je devoir participer ? quelles sont les étapes entre chaque comité ?</a:t>
            </a:r>
            <a:r>
              <a:rPr lang="fr-FR" sz="1200" b="0" i="0" u="none" strike="noStrike" cap="none" dirty="0">
                <a:solidFill>
                  <a:srgbClr val="006AB2"/>
                </a:solidFill>
                <a:latin typeface="Open Sans"/>
                <a:ea typeface="Open Sans"/>
                <a:cs typeface="Open Sans"/>
                <a:sym typeface="Open Sans"/>
              </a:rPr>
              <a:t>).</a:t>
            </a:r>
            <a:endParaRPr sz="1200" b="0" i="0" u="none" strike="noStrike" cap="none" dirty="0">
              <a:solidFill>
                <a:srgbClr val="006AB2"/>
              </a:solidFill>
              <a:latin typeface="Open Sans"/>
              <a:ea typeface="Open Sans"/>
              <a:cs typeface="Open Sans"/>
              <a:sym typeface="Open Sans"/>
            </a:endParaRPr>
          </a:p>
        </p:txBody>
      </p:sp>
      <p:sp>
        <p:nvSpPr>
          <p:cNvPr id="98" name="Google Shape;98;g25ba86caaca_0_0"/>
          <p:cNvSpPr/>
          <p:nvPr/>
        </p:nvSpPr>
        <p:spPr>
          <a:xfrm>
            <a:off x="2092575" y="2687550"/>
            <a:ext cx="4161900" cy="1460700"/>
          </a:xfrm>
          <a:prstGeom prst="rect">
            <a:avLst/>
          </a:prstGeom>
          <a:noFill/>
          <a:ln w="9525" cap="flat" cmpd="sng">
            <a:solidFill>
              <a:srgbClr val="F28DBC"/>
            </a:solidFill>
            <a:prstDash val="dash"/>
            <a:round/>
            <a:headEnd type="none" w="sm" len="sm"/>
            <a:tailEnd type="none" w="sm" len="sm"/>
          </a:ln>
        </p:spPr>
        <p:txBody>
          <a:bodyPr spcFirstLastPara="1" wrap="square" lIns="108000" tIns="72000" rIns="108000" bIns="72000" anchor="b" anchorCtr="0">
            <a:noAutofit/>
          </a:bodyPr>
          <a:lstStyle/>
          <a:p>
            <a:pPr marL="0" marR="0" lvl="0" indent="0" algn="just" rtl="0">
              <a:lnSpc>
                <a:spcPct val="100000"/>
              </a:lnSpc>
              <a:spcBef>
                <a:spcPts val="0"/>
              </a:spcBef>
              <a:spcAft>
                <a:spcPts val="0"/>
              </a:spcAft>
              <a:buClr>
                <a:srgbClr val="000000"/>
              </a:buClr>
              <a:buSzPts val="1600"/>
              <a:buFont typeface="Arial"/>
              <a:buNone/>
            </a:pPr>
            <a:r>
              <a:rPr lang="fr-FR" sz="1200" b="0" i="0" u="none" strike="noStrike" cap="none" dirty="0">
                <a:solidFill>
                  <a:srgbClr val="006AB2"/>
                </a:solidFill>
                <a:latin typeface="Open Sans"/>
                <a:ea typeface="Open Sans"/>
                <a:cs typeface="Open Sans"/>
                <a:sym typeface="Open Sans"/>
              </a:rPr>
              <a:t>La fiche de fonction permet de donner au Responsable du Plan de Continuité et de Reprise d’Activité (RPCRA) une idée de son périmètre d’action et des missions qui lui incombent. Bien entendu, cette fiche n’est pas exhaustive et peut être adaptée au regard des attentes de la Direction générale de l'établissement.</a:t>
            </a:r>
            <a:endParaRPr sz="1200" b="0" i="0" u="none" strike="noStrike" cap="none" dirty="0">
              <a:solidFill>
                <a:srgbClr val="006AB2"/>
              </a:solidFill>
              <a:latin typeface="Open Sans"/>
              <a:ea typeface="Open Sans"/>
              <a:cs typeface="Open Sans"/>
              <a:sym typeface="Open Sans"/>
            </a:endParaRPr>
          </a:p>
        </p:txBody>
      </p:sp>
      <p:sp>
        <p:nvSpPr>
          <p:cNvPr id="102" name="Google Shape;102;g25ba86caaca_0_0"/>
          <p:cNvSpPr/>
          <p:nvPr/>
        </p:nvSpPr>
        <p:spPr>
          <a:xfrm>
            <a:off x="947175" y="4716375"/>
            <a:ext cx="3915900" cy="525300"/>
          </a:xfrm>
          <a:prstGeom prst="rect">
            <a:avLst/>
          </a:prstGeom>
          <a:solidFill>
            <a:srgbClr val="E94C96"/>
          </a:solidFill>
          <a:ln>
            <a:noFill/>
          </a:ln>
        </p:spPr>
        <p:txBody>
          <a:bodyPr spcFirstLastPara="1" wrap="square" lIns="108000" tIns="72000" rIns="108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400" b="1" i="0" u="none" strike="noStrike" cap="none">
                <a:solidFill>
                  <a:schemeClr val="lt1"/>
                </a:solidFill>
                <a:latin typeface="Open Sans"/>
                <a:ea typeface="Open Sans"/>
                <a:cs typeface="Open Sans"/>
                <a:sym typeface="Open Sans"/>
              </a:rPr>
              <a:t>2. Conduite et pilotage d’un Plan de   </a:t>
            </a:r>
            <a:endParaRPr sz="1400" b="1"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600"/>
              <a:buFont typeface="Arial"/>
              <a:buNone/>
            </a:pPr>
            <a:r>
              <a:rPr lang="fr-FR" sz="1400" b="1" i="0" u="none" strike="noStrike" cap="none">
                <a:solidFill>
                  <a:schemeClr val="lt1"/>
                </a:solidFill>
                <a:latin typeface="Open Sans"/>
                <a:ea typeface="Open Sans"/>
                <a:cs typeface="Open Sans"/>
                <a:sym typeface="Open Sans"/>
              </a:rPr>
              <a:t>Continuité et de Reprise d’Activité (PCRA)</a:t>
            </a:r>
            <a:endParaRPr sz="1400" b="1" i="0" u="none" strike="noStrike" cap="none">
              <a:solidFill>
                <a:schemeClr val="lt1"/>
              </a:solidFill>
              <a:latin typeface="Open Sans"/>
              <a:ea typeface="Open Sans"/>
              <a:cs typeface="Open Sans"/>
              <a:sym typeface="Open Sans"/>
            </a:endParaRPr>
          </a:p>
        </p:txBody>
      </p:sp>
      <p:sp>
        <p:nvSpPr>
          <p:cNvPr id="99" name="Google Shape;99;g25ba86caaca_0_0"/>
          <p:cNvSpPr/>
          <p:nvPr/>
        </p:nvSpPr>
        <p:spPr>
          <a:xfrm>
            <a:off x="1863975" y="2344650"/>
            <a:ext cx="4309200" cy="546300"/>
          </a:xfrm>
          <a:prstGeom prst="rect">
            <a:avLst/>
          </a:prstGeom>
          <a:solidFill>
            <a:srgbClr val="E94C96"/>
          </a:solidFill>
          <a:ln>
            <a:noFill/>
          </a:ln>
        </p:spPr>
        <p:txBody>
          <a:bodyPr spcFirstLastPara="1" wrap="square" lIns="108000" tIns="72000" rIns="108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400" b="1" i="0" u="none" strike="noStrike" cap="none">
                <a:solidFill>
                  <a:schemeClr val="lt1"/>
                </a:solidFill>
                <a:latin typeface="Open Sans"/>
                <a:ea typeface="Open Sans"/>
                <a:cs typeface="Open Sans"/>
                <a:sym typeface="Open Sans"/>
              </a:rPr>
              <a:t>1. Fiche de fonction du </a:t>
            </a:r>
            <a:r>
              <a:rPr lang="fr-FR" sz="1400" b="1" i="0" u="none" strike="noStrike" cap="none">
                <a:solidFill>
                  <a:schemeClr val="lt1"/>
                </a:solidFill>
                <a:latin typeface="Open Sans"/>
                <a:ea typeface="Open Sans"/>
                <a:cs typeface="Open Sans"/>
                <a:sym typeface="Open Sans"/>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0"/>
                  </a:ext>
                </a:extLst>
              </a:rPr>
              <a:t>Responsable du Plan de Continuité et de Reprise d’Activité (RPCRA)</a:t>
            </a:r>
            <a:endParaRPr lang="fr-FR" sz="1400" b="1" i="0" u="none" strike="noStrike" cap="none">
              <a:solidFill>
                <a:schemeClr val="lt1"/>
              </a:solidFill>
              <a:latin typeface="Open Sans"/>
              <a:ea typeface="Open Sans"/>
              <a:cs typeface="Open Sans"/>
              <a:sym typeface="Open Sans"/>
            </a:endParaRPr>
          </a:p>
        </p:txBody>
      </p:sp>
      <p:pic>
        <p:nvPicPr>
          <p:cNvPr id="105" name="Google Shape;105;g25ba86caaca_0_0"/>
          <p:cNvPicPr preferRelativeResize="0"/>
          <p:nvPr/>
        </p:nvPicPr>
        <p:blipFill rotWithShape="1">
          <a:blip r:embed="rId5">
            <a:alphaModFix/>
          </a:blip>
          <a:srcRect/>
          <a:stretch/>
        </p:blipFill>
        <p:spPr>
          <a:xfrm>
            <a:off x="737800" y="7200553"/>
            <a:ext cx="1011299" cy="146075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5ac72e8566_0_120"/>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highlight>
                <a:srgbClr val="FCE6F0"/>
              </a:highlight>
              <a:latin typeface="Calibri"/>
              <a:ea typeface="Calibri"/>
              <a:cs typeface="Calibri"/>
              <a:sym typeface="Calibri"/>
            </a:endParaRPr>
          </a:p>
        </p:txBody>
      </p:sp>
      <p:sp>
        <p:nvSpPr>
          <p:cNvPr id="116" name="Google Shape;116;g25ac72e8566_0_120"/>
          <p:cNvSpPr/>
          <p:nvPr/>
        </p:nvSpPr>
        <p:spPr>
          <a:xfrm>
            <a:off x="251847" y="241515"/>
            <a:ext cx="6354300" cy="9423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chemeClr val="lt1"/>
                </a:solidFill>
                <a:latin typeface="Calibri"/>
                <a:ea typeface="Calibri"/>
                <a:cs typeface="Calibri"/>
                <a:sym typeface="Calibri"/>
              </a:rPr>
              <a:t>ap</a:t>
            </a:r>
            <a:endParaRPr sz="1800" b="0" i="0" u="none" strike="noStrike" cap="none">
              <a:solidFill>
                <a:schemeClr val="lt1"/>
              </a:solidFill>
              <a:latin typeface="Calibri"/>
              <a:ea typeface="Calibri"/>
              <a:cs typeface="Calibri"/>
              <a:sym typeface="Calibri"/>
            </a:endParaRPr>
          </a:p>
        </p:txBody>
      </p:sp>
      <p:sp>
        <p:nvSpPr>
          <p:cNvPr id="117" name="Google Shape;117;g25ac72e8566_0_120"/>
          <p:cNvSpPr/>
          <p:nvPr/>
        </p:nvSpPr>
        <p:spPr>
          <a:xfrm rot="-5400000" flipH="1">
            <a:off x="5873950" y="514125"/>
            <a:ext cx="13515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400" b="1" i="0" u="none" strike="noStrike" cap="none">
                <a:solidFill>
                  <a:srgbClr val="E94C96"/>
                </a:solidFill>
                <a:latin typeface="Arial"/>
                <a:ea typeface="Arial"/>
                <a:cs typeface="Arial"/>
                <a:sym typeface="Arial"/>
              </a:rPr>
              <a:t>VERSO</a:t>
            </a:r>
            <a:endParaRPr sz="1400" b="1" i="0" u="none" strike="noStrike" cap="none">
              <a:solidFill>
                <a:srgbClr val="E94C96"/>
              </a:solidFill>
              <a:latin typeface="Arial"/>
              <a:ea typeface="Arial"/>
              <a:cs typeface="Arial"/>
              <a:sym typeface="Arial"/>
            </a:endParaRPr>
          </a:p>
        </p:txBody>
      </p:sp>
      <p:cxnSp>
        <p:nvCxnSpPr>
          <p:cNvPr id="118" name="Google Shape;118;g25ac72e8566_0_120"/>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119" name="Google Shape;119;g25ac72e8566_0_120"/>
          <p:cNvSpPr txBox="1"/>
          <p:nvPr/>
        </p:nvSpPr>
        <p:spPr>
          <a:xfrm>
            <a:off x="478875" y="437825"/>
            <a:ext cx="889500" cy="832500"/>
          </a:xfrm>
          <a:prstGeom prst="rect">
            <a:avLst/>
          </a:prstGeom>
          <a:solidFill>
            <a:schemeClr val="accent5"/>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120" name="Google Shape;120;g25ac72e8566_0_120"/>
          <p:cNvSpPr txBox="1"/>
          <p:nvPr/>
        </p:nvSpPr>
        <p:spPr>
          <a:xfrm>
            <a:off x="2069450" y="302850"/>
            <a:ext cx="40455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i="0" u="none" strike="noStrike" cap="none">
                <a:solidFill>
                  <a:srgbClr val="006AB2"/>
                </a:solidFill>
                <a:latin typeface="Calibri"/>
                <a:ea typeface="Calibri"/>
                <a:cs typeface="Calibri"/>
                <a:sym typeface="Calibri"/>
              </a:rPr>
              <a:t>Mode d’emploi du kit PCRA</a:t>
            </a:r>
            <a:endParaRPr sz="2000" b="0" i="0" u="none" strike="noStrike" cap="none">
              <a:solidFill>
                <a:srgbClr val="000000"/>
              </a:solidFill>
              <a:latin typeface="Calibri"/>
              <a:ea typeface="Calibri"/>
              <a:cs typeface="Calibri"/>
              <a:sym typeface="Calibri"/>
            </a:endParaRPr>
          </a:p>
        </p:txBody>
      </p:sp>
      <p:sp>
        <p:nvSpPr>
          <p:cNvPr id="121" name="Google Shape;121;g25ac72e8566_0_120"/>
          <p:cNvSpPr/>
          <p:nvPr/>
        </p:nvSpPr>
        <p:spPr>
          <a:xfrm>
            <a:off x="509200" y="2438075"/>
            <a:ext cx="4161900" cy="1002300"/>
          </a:xfrm>
          <a:prstGeom prst="rect">
            <a:avLst/>
          </a:prstGeom>
          <a:solidFill>
            <a:srgbClr val="FFFFFF"/>
          </a:solidFill>
          <a:ln w="9525" cap="flat" cmpd="sng">
            <a:solidFill>
              <a:srgbClr val="F28DBC"/>
            </a:solidFill>
            <a:prstDash val="lgDash"/>
            <a:round/>
            <a:headEnd type="none" w="sm" len="sm"/>
            <a:tailEnd type="none" w="sm" len="sm"/>
          </a:ln>
        </p:spPr>
        <p:txBody>
          <a:bodyPr spcFirstLastPara="1" wrap="square" lIns="108000" tIns="72000" rIns="108000" bIns="72000" anchor="b" anchorCtr="0">
            <a:noAutofit/>
          </a:bodyPr>
          <a:lstStyle/>
          <a:p>
            <a:pPr marL="0" marR="0" lvl="0" indent="0" algn="just" rtl="0">
              <a:lnSpc>
                <a:spcPct val="100000"/>
              </a:lnSpc>
              <a:spcBef>
                <a:spcPts val="0"/>
              </a:spcBef>
              <a:spcAft>
                <a:spcPts val="0"/>
              </a:spcAft>
              <a:buClr>
                <a:srgbClr val="000000"/>
              </a:buClr>
              <a:buSzPts val="1600"/>
              <a:buFont typeface="Arial"/>
              <a:buNone/>
            </a:pPr>
            <a:r>
              <a:rPr lang="fr-FR" sz="1200" b="0" i="0" u="none" strike="noStrike" cap="none">
                <a:solidFill>
                  <a:srgbClr val="006AB2"/>
                </a:solidFill>
                <a:latin typeface="Open Sans"/>
                <a:ea typeface="Open Sans"/>
                <a:cs typeface="Open Sans"/>
                <a:sym typeface="Open Sans"/>
              </a:rPr>
              <a:t>Cette fiche explicite les notions et indicateurs utilisés dans le cadre d’un BIA (</a:t>
            </a:r>
            <a:r>
              <a:rPr lang="fr-FR" sz="1200" b="0" i="1" u="none" strike="noStrike" cap="none">
                <a:solidFill>
                  <a:srgbClr val="006AB2"/>
                </a:solidFill>
                <a:latin typeface="Open Sans"/>
                <a:ea typeface="Open Sans"/>
                <a:cs typeface="Open Sans"/>
                <a:sym typeface="Open Sans"/>
              </a:rPr>
              <a:t>qu’est-ce qu’une grille d’impact ? quelle est l’échelle de mesure ? qu’est-ce que la DMIA ? le RPO ? le RTO ?</a:t>
            </a:r>
            <a:r>
              <a:rPr lang="fr-FR" sz="1200" b="1" i="1">
                <a:solidFill>
                  <a:srgbClr val="006AB2"/>
                </a:solidFill>
                <a:latin typeface="Open Sans"/>
                <a:ea typeface="Open Sans"/>
                <a:cs typeface="Open Sans"/>
                <a:sym typeface="Open Sans"/>
              </a:rPr>
              <a:t>*</a:t>
            </a:r>
            <a:r>
              <a:rPr lang="fr-FR" sz="1200" b="0" i="1" u="none" strike="noStrike" cap="none">
                <a:solidFill>
                  <a:srgbClr val="006AB2"/>
                </a:solidFill>
                <a:latin typeface="Open Sans"/>
                <a:ea typeface="Open Sans"/>
                <a:cs typeface="Open Sans"/>
                <a:sym typeface="Open Sans"/>
              </a:rPr>
              <a:t> à quoi me servent ces indicateurs ?</a:t>
            </a:r>
            <a:r>
              <a:rPr lang="fr-FR" sz="1200" b="0" i="0" u="none" strike="noStrike" cap="none">
                <a:solidFill>
                  <a:srgbClr val="006AB2"/>
                </a:solidFill>
                <a:latin typeface="Open Sans"/>
                <a:ea typeface="Open Sans"/>
                <a:cs typeface="Open Sans"/>
                <a:sym typeface="Open Sans"/>
              </a:rPr>
              <a:t>).</a:t>
            </a:r>
            <a:endParaRPr sz="1200" b="0" i="0" u="none" strike="noStrike" cap="none">
              <a:solidFill>
                <a:srgbClr val="006AB2"/>
              </a:solidFill>
              <a:latin typeface="Open Sans"/>
              <a:ea typeface="Open Sans"/>
              <a:cs typeface="Open Sans"/>
              <a:sym typeface="Open Sans"/>
            </a:endParaRPr>
          </a:p>
        </p:txBody>
      </p:sp>
      <p:sp>
        <p:nvSpPr>
          <p:cNvPr id="122" name="Google Shape;122;g25ac72e8566_0_120"/>
          <p:cNvSpPr/>
          <p:nvPr/>
        </p:nvSpPr>
        <p:spPr>
          <a:xfrm>
            <a:off x="817575" y="2050325"/>
            <a:ext cx="4045500" cy="520500"/>
          </a:xfrm>
          <a:prstGeom prst="rect">
            <a:avLst/>
          </a:prstGeom>
          <a:solidFill>
            <a:srgbClr val="E94C96"/>
          </a:solidFill>
          <a:ln>
            <a:noFill/>
          </a:ln>
        </p:spPr>
        <p:txBody>
          <a:bodyPr spcFirstLastPara="1" wrap="square" lIns="108000" tIns="72000" rIns="108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400" b="1" i="0" u="none" strike="noStrike" cap="none">
                <a:solidFill>
                  <a:schemeClr val="lt1"/>
                </a:solidFill>
                <a:latin typeface="Open Sans"/>
                <a:ea typeface="Open Sans"/>
                <a:cs typeface="Open Sans"/>
                <a:sym typeface="Open Sans"/>
              </a:rPr>
              <a:t>4. Utilisation d</a:t>
            </a:r>
            <a:r>
              <a:rPr lang="fr-FR" b="1">
                <a:solidFill>
                  <a:schemeClr val="lt1"/>
                </a:solidFill>
                <a:latin typeface="Open Sans"/>
                <a:ea typeface="Open Sans"/>
                <a:cs typeface="Open Sans"/>
                <a:sym typeface="Open Sans"/>
              </a:rPr>
              <a:t>e l’outil Bilan d’Impact sur l’Activité (BIA)</a:t>
            </a:r>
            <a:endParaRPr sz="1400" b="1" i="0" u="none" strike="noStrike" cap="none">
              <a:solidFill>
                <a:schemeClr val="lt1"/>
              </a:solidFill>
              <a:latin typeface="Open Sans"/>
              <a:ea typeface="Open Sans"/>
              <a:cs typeface="Open Sans"/>
              <a:sym typeface="Open Sans"/>
            </a:endParaRPr>
          </a:p>
        </p:txBody>
      </p:sp>
      <p:cxnSp>
        <p:nvCxnSpPr>
          <p:cNvPr id="123" name="Google Shape;123;g25ac72e8566_0_120"/>
          <p:cNvCxnSpPr>
            <a:endCxn id="124" idx="0"/>
          </p:cNvCxnSpPr>
          <p:nvPr/>
        </p:nvCxnSpPr>
        <p:spPr>
          <a:xfrm>
            <a:off x="184699" y="1673625"/>
            <a:ext cx="5424600" cy="520500"/>
          </a:xfrm>
          <a:prstGeom prst="bentConnector2">
            <a:avLst/>
          </a:prstGeom>
          <a:noFill/>
          <a:ln w="19050" cap="flat" cmpd="sng">
            <a:solidFill>
              <a:srgbClr val="006AB2"/>
            </a:solidFill>
            <a:prstDash val="solid"/>
            <a:round/>
            <a:headEnd type="none" w="sm" len="sm"/>
            <a:tailEnd type="stealth" w="med" len="med"/>
          </a:ln>
        </p:spPr>
      </p:cxnSp>
      <p:pic>
        <p:nvPicPr>
          <p:cNvPr id="127" name="Google Shape;127;g25ac72e8566_0_120"/>
          <p:cNvPicPr preferRelativeResize="0"/>
          <p:nvPr/>
        </p:nvPicPr>
        <p:blipFill rotWithShape="1">
          <a:blip r:embed="rId3">
            <a:alphaModFix/>
          </a:blip>
          <a:srcRect/>
          <a:stretch/>
        </p:blipFill>
        <p:spPr>
          <a:xfrm>
            <a:off x="737800" y="4621125"/>
            <a:ext cx="1011299" cy="1460755"/>
          </a:xfrm>
          <a:prstGeom prst="rect">
            <a:avLst/>
          </a:prstGeom>
          <a:noFill/>
          <a:ln w="9525" cap="flat" cmpd="sng">
            <a:solidFill>
              <a:schemeClr val="lt1"/>
            </a:solidFill>
            <a:prstDash val="solid"/>
            <a:round/>
            <a:headEnd type="none" w="sm" len="sm"/>
            <a:tailEnd type="none" w="sm" len="sm"/>
          </a:ln>
        </p:spPr>
      </p:pic>
      <p:cxnSp>
        <p:nvCxnSpPr>
          <p:cNvPr id="128" name="Google Shape;128;g25ac72e8566_0_120"/>
          <p:cNvCxnSpPr>
            <a:stCxn id="124" idx="2"/>
            <a:endCxn id="127" idx="0"/>
          </p:cNvCxnSpPr>
          <p:nvPr/>
        </p:nvCxnSpPr>
        <p:spPr>
          <a:xfrm rot="5400000">
            <a:off x="2943200" y="1955086"/>
            <a:ext cx="966300" cy="4365900"/>
          </a:xfrm>
          <a:prstGeom prst="bentConnector3">
            <a:avLst>
              <a:gd name="adj1" fmla="val 49997"/>
            </a:avLst>
          </a:prstGeom>
          <a:noFill/>
          <a:ln w="19050" cap="flat" cmpd="sng">
            <a:solidFill>
              <a:srgbClr val="006AB2"/>
            </a:solidFill>
            <a:prstDash val="solid"/>
            <a:round/>
            <a:headEnd type="none" w="sm" len="sm"/>
            <a:tailEnd type="stealth" w="med" len="med"/>
          </a:ln>
        </p:spPr>
      </p:cxnSp>
      <p:sp>
        <p:nvSpPr>
          <p:cNvPr id="129" name="Google Shape;129;g25ac72e8566_0_120"/>
          <p:cNvSpPr/>
          <p:nvPr/>
        </p:nvSpPr>
        <p:spPr>
          <a:xfrm>
            <a:off x="509200" y="7695875"/>
            <a:ext cx="4161900" cy="1568100"/>
          </a:xfrm>
          <a:prstGeom prst="rect">
            <a:avLst/>
          </a:prstGeom>
          <a:solidFill>
            <a:srgbClr val="FFFFFF"/>
          </a:solidFill>
          <a:ln w="9525" cap="flat" cmpd="sng">
            <a:solidFill>
              <a:srgbClr val="F28DBC"/>
            </a:solidFill>
            <a:prstDash val="lgDash"/>
            <a:round/>
            <a:headEnd type="none" w="sm" len="sm"/>
            <a:tailEnd type="none" w="sm" len="sm"/>
          </a:ln>
        </p:spPr>
        <p:txBody>
          <a:bodyPr spcFirstLastPara="1" wrap="square" lIns="108000" tIns="72000" rIns="108000" bIns="72000" anchor="b" anchorCtr="0">
            <a:noAutofit/>
          </a:bodyPr>
          <a:lstStyle/>
          <a:p>
            <a:pPr marL="0" marR="0" lvl="0" indent="0" algn="just" rtl="0">
              <a:lnSpc>
                <a:spcPct val="100000"/>
              </a:lnSpc>
              <a:spcBef>
                <a:spcPts val="0"/>
              </a:spcBef>
              <a:spcAft>
                <a:spcPts val="0"/>
              </a:spcAft>
              <a:buClr>
                <a:srgbClr val="000000"/>
              </a:buClr>
              <a:buSzPts val="1600"/>
              <a:buFont typeface="Arial"/>
              <a:buNone/>
            </a:pPr>
            <a:r>
              <a:rPr lang="fr-FR" sz="1200" b="0" i="0" u="none" strike="noStrike" cap="none" dirty="0">
                <a:solidFill>
                  <a:srgbClr val="006AB2"/>
                </a:solidFill>
                <a:latin typeface="Open Sans"/>
                <a:ea typeface="Open Sans"/>
                <a:cs typeface="Open Sans"/>
                <a:sym typeface="Open Sans"/>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
                  </a:ext>
                </a:extLst>
              </a:rPr>
              <a:t>Le MCO</a:t>
            </a:r>
            <a:r>
              <a:rPr lang="fr-FR" sz="1200" b="0" i="0" u="none" strike="noStrike" cap="none" dirty="0">
                <a:solidFill>
                  <a:srgbClr val="006AB2"/>
                </a:solidFill>
                <a:latin typeface="Open Sans"/>
                <a:ea typeface="Open Sans"/>
                <a:cs typeface="Open Sans"/>
                <a:sym typeface="Open Sans"/>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rPr>
              <a:t> comprend toutes les actions qui vont permettre d’éprouver et de maintenir à jour</a:t>
            </a:r>
            <a:r>
              <a:rPr lang="fr-FR" sz="1200" b="0" i="0" u="none" strike="noStrike" cap="none" dirty="0">
                <a:solidFill>
                  <a:srgbClr val="006AB2"/>
                </a:solidFill>
                <a:latin typeface="Open Sans"/>
                <a:ea typeface="Open Sans"/>
                <a:cs typeface="Open Sans"/>
                <a:sym typeface="Open Sans"/>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3"/>
                  </a:ext>
                </a:extLst>
              </a:rPr>
              <a:t> le Système de Management de la Continuité d’Activité (SMCA). </a:t>
            </a:r>
            <a:r>
              <a:rPr lang="fr-FR" sz="1200" b="0" i="1" u="none" strike="noStrike" cap="none" dirty="0">
                <a:solidFill>
                  <a:srgbClr val="006AB2"/>
                </a:solidFill>
                <a:latin typeface="Open Sans"/>
                <a:ea typeface="Open Sans"/>
                <a:cs typeface="Open Sans"/>
                <a:sym typeface="Open Sans"/>
              </a:rPr>
              <a:t>Comment tester notre SMCA ? Que retirer d’un retour d’expérience ? A quelle fréquence revoir le corpus documentaire ? Quels sont les chantiers encore en cours ou à venir ?</a:t>
            </a:r>
          </a:p>
        </p:txBody>
      </p:sp>
      <p:cxnSp>
        <p:nvCxnSpPr>
          <p:cNvPr id="131" name="Google Shape;131;g25ac72e8566_0_120"/>
          <p:cNvCxnSpPr>
            <a:stCxn id="127" idx="2"/>
            <a:endCxn id="132" idx="0"/>
          </p:cNvCxnSpPr>
          <p:nvPr/>
        </p:nvCxnSpPr>
        <p:spPr>
          <a:xfrm rot="-5400000" flipH="1">
            <a:off x="2741350" y="4583980"/>
            <a:ext cx="1370100" cy="4365900"/>
          </a:xfrm>
          <a:prstGeom prst="bentConnector3">
            <a:avLst>
              <a:gd name="adj1" fmla="val 49998"/>
            </a:avLst>
          </a:prstGeom>
          <a:noFill/>
          <a:ln w="19050" cap="flat" cmpd="sng">
            <a:solidFill>
              <a:srgbClr val="006AB2"/>
            </a:solidFill>
            <a:prstDash val="solid"/>
            <a:round/>
            <a:headEnd type="none" w="sm" len="sm"/>
            <a:tailEnd type="stealth" w="med" len="med"/>
          </a:ln>
        </p:spPr>
      </p:cxnSp>
      <p:pic>
        <p:nvPicPr>
          <p:cNvPr id="132" name="Google Shape;132;g25ac72e8566_0_120"/>
          <p:cNvPicPr preferRelativeResize="0"/>
          <p:nvPr/>
        </p:nvPicPr>
        <p:blipFill rotWithShape="1">
          <a:blip r:embed="rId4">
            <a:alphaModFix/>
          </a:blip>
          <a:srcRect/>
          <a:stretch/>
        </p:blipFill>
        <p:spPr>
          <a:xfrm>
            <a:off x="5103650" y="7451918"/>
            <a:ext cx="1011299" cy="1460758"/>
          </a:xfrm>
          <a:prstGeom prst="rect">
            <a:avLst/>
          </a:prstGeom>
          <a:noFill/>
          <a:ln w="9525" cap="flat" cmpd="sng">
            <a:solidFill>
              <a:schemeClr val="lt1"/>
            </a:solidFill>
            <a:prstDash val="solid"/>
            <a:round/>
            <a:headEnd type="none" w="sm" len="sm"/>
            <a:tailEnd type="none" w="sm" len="sm"/>
          </a:ln>
        </p:spPr>
      </p:pic>
      <p:sp>
        <p:nvSpPr>
          <p:cNvPr id="133" name="Google Shape;133;g25ac72e8566_0_120"/>
          <p:cNvSpPr txBox="1"/>
          <p:nvPr/>
        </p:nvSpPr>
        <p:spPr>
          <a:xfrm>
            <a:off x="494025" y="9323100"/>
            <a:ext cx="6042300" cy="2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1000" b="1">
                <a:latin typeface="Open Sans"/>
                <a:ea typeface="Open Sans"/>
                <a:cs typeface="Open Sans"/>
                <a:sym typeface="Open Sans"/>
              </a:rPr>
              <a:t>* voir Annexe _Lexique</a:t>
            </a:r>
            <a:endParaRPr sz="1000" b="1">
              <a:latin typeface="Open Sans"/>
              <a:ea typeface="Open Sans"/>
              <a:cs typeface="Open Sans"/>
              <a:sym typeface="Open Sans"/>
            </a:endParaRPr>
          </a:p>
        </p:txBody>
      </p:sp>
      <p:sp>
        <p:nvSpPr>
          <p:cNvPr id="126" name="Google Shape;126;g25ac72e8566_0_120"/>
          <p:cNvSpPr/>
          <p:nvPr/>
        </p:nvSpPr>
        <p:spPr>
          <a:xfrm>
            <a:off x="1940175" y="4583025"/>
            <a:ext cx="3915900" cy="546300"/>
          </a:xfrm>
          <a:prstGeom prst="rect">
            <a:avLst/>
          </a:prstGeom>
          <a:solidFill>
            <a:srgbClr val="E94C96"/>
          </a:solidFill>
          <a:ln>
            <a:noFill/>
          </a:ln>
        </p:spPr>
        <p:txBody>
          <a:bodyPr spcFirstLastPara="1" wrap="square" lIns="108000" tIns="72000" rIns="108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400" b="1" i="0" u="none" strike="noStrike" cap="none" dirty="0">
                <a:solidFill>
                  <a:schemeClr val="lt1"/>
                </a:solidFill>
                <a:latin typeface="Open Sans"/>
                <a:ea typeface="Open Sans"/>
                <a:cs typeface="Open Sans"/>
                <a:sym typeface="Open Sans"/>
              </a:rPr>
              <a:t>5. </a:t>
            </a:r>
            <a:r>
              <a:rPr lang="fr-FR" b="1" dirty="0">
                <a:solidFill>
                  <a:schemeClr val="lt1"/>
                </a:solidFill>
                <a:latin typeface="Open Sans"/>
                <a:ea typeface="Open Sans"/>
                <a:cs typeface="Open Sans"/>
                <a:sym typeface="Open Sans"/>
              </a:rPr>
              <a:t>Identification des solutions de continuité et de reprise d’activité (SCRA)</a:t>
            </a:r>
            <a:endParaRPr sz="1400" b="1" i="0" u="none" strike="noStrike" cap="none" dirty="0">
              <a:solidFill>
                <a:schemeClr val="lt1"/>
              </a:solidFill>
              <a:latin typeface="Open Sans"/>
              <a:ea typeface="Open Sans"/>
              <a:cs typeface="Open Sans"/>
              <a:sym typeface="Open Sans"/>
            </a:endParaRPr>
          </a:p>
        </p:txBody>
      </p:sp>
      <p:sp>
        <p:nvSpPr>
          <p:cNvPr id="125" name="Google Shape;125;g25ac72e8566_0_120"/>
          <p:cNvSpPr/>
          <p:nvPr/>
        </p:nvSpPr>
        <p:spPr>
          <a:xfrm>
            <a:off x="2092575" y="4925925"/>
            <a:ext cx="4161900" cy="1460700"/>
          </a:xfrm>
          <a:prstGeom prst="rect">
            <a:avLst/>
          </a:prstGeom>
          <a:noFill/>
          <a:ln w="9525" cap="flat" cmpd="sng">
            <a:solidFill>
              <a:srgbClr val="F28DBC"/>
            </a:solidFill>
            <a:prstDash val="dash"/>
            <a:round/>
            <a:headEnd type="none" w="sm" len="sm"/>
            <a:tailEnd type="none" w="sm" len="sm"/>
          </a:ln>
        </p:spPr>
        <p:txBody>
          <a:bodyPr spcFirstLastPara="1" wrap="square" lIns="108000" tIns="72000" rIns="108000" bIns="72000" anchor="b" anchorCtr="0">
            <a:noAutofit/>
          </a:bodyPr>
          <a:lstStyle/>
          <a:p>
            <a:pPr marL="0" marR="0" lvl="0" indent="0" algn="just" rtl="0">
              <a:lnSpc>
                <a:spcPct val="100000"/>
              </a:lnSpc>
              <a:spcBef>
                <a:spcPts val="0"/>
              </a:spcBef>
              <a:spcAft>
                <a:spcPts val="0"/>
              </a:spcAft>
              <a:buClr>
                <a:srgbClr val="000000"/>
              </a:buClr>
              <a:buSzPts val="1600"/>
              <a:buFont typeface="Arial"/>
              <a:buNone/>
            </a:pPr>
            <a:r>
              <a:rPr lang="fr-FR" sz="1200" b="0" i="0" u="none" strike="noStrike" cap="none" dirty="0">
                <a:solidFill>
                  <a:srgbClr val="006AB2"/>
                </a:solidFill>
                <a:latin typeface="Open Sans"/>
                <a:ea typeface="Open Sans"/>
                <a:cs typeface="Open Sans"/>
                <a:sym typeface="Open Sans"/>
              </a:rPr>
              <a:t>Dans cette fiche, vous verrez comment évaluer si une activité est critique ou non, et comment arbitrer les activités prioritaires devant impérativement disposer de solutions de continuité et reprise d’activité (SCRA). Une trame vous est également proposée pour vous guider dans la recherche de SCA et de SRA.</a:t>
            </a:r>
            <a:endParaRPr sz="1200" b="0" i="0" u="none" strike="noStrike" cap="none" dirty="0">
              <a:solidFill>
                <a:srgbClr val="006AB2"/>
              </a:solidFill>
              <a:latin typeface="Open Sans"/>
              <a:ea typeface="Open Sans"/>
              <a:cs typeface="Open Sans"/>
              <a:sym typeface="Open Sans"/>
            </a:endParaRPr>
          </a:p>
        </p:txBody>
      </p:sp>
      <p:sp>
        <p:nvSpPr>
          <p:cNvPr id="130" name="Google Shape;130;g25ac72e8566_0_120"/>
          <p:cNvSpPr/>
          <p:nvPr/>
        </p:nvSpPr>
        <p:spPr>
          <a:xfrm>
            <a:off x="818000" y="7308125"/>
            <a:ext cx="4045500" cy="520500"/>
          </a:xfrm>
          <a:prstGeom prst="rect">
            <a:avLst/>
          </a:prstGeom>
          <a:solidFill>
            <a:srgbClr val="E94C96"/>
          </a:solidFill>
          <a:ln>
            <a:noFill/>
          </a:ln>
        </p:spPr>
        <p:txBody>
          <a:bodyPr spcFirstLastPara="1" wrap="square" lIns="108000" tIns="72000" rIns="108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400" b="1" i="0" u="none" strike="noStrike" cap="none">
                <a:solidFill>
                  <a:schemeClr val="lt1"/>
                </a:solidFill>
                <a:latin typeface="Open Sans"/>
                <a:ea typeface="Open Sans"/>
                <a:cs typeface="Open Sans"/>
                <a:sym typeface="Open Sans"/>
              </a:rPr>
              <a:t>6. Maintien en conditions opérationnelles (MCO) du S</a:t>
            </a:r>
            <a:r>
              <a:rPr lang="fr-FR" b="1">
                <a:solidFill>
                  <a:schemeClr val="lt1"/>
                </a:solidFill>
                <a:latin typeface="Open Sans"/>
                <a:ea typeface="Open Sans"/>
                <a:cs typeface="Open Sans"/>
                <a:sym typeface="Open Sans"/>
              </a:rPr>
              <a:t>MCA</a:t>
            </a:r>
            <a:endParaRPr sz="1400" b="1" i="0" u="none" strike="noStrike" cap="none">
              <a:solidFill>
                <a:schemeClr val="lt1"/>
              </a:solidFill>
              <a:latin typeface="Open Sans"/>
              <a:ea typeface="Open Sans"/>
              <a:cs typeface="Open Sans"/>
              <a:sym typeface="Open Sans"/>
            </a:endParaRPr>
          </a:p>
        </p:txBody>
      </p:sp>
      <p:pic>
        <p:nvPicPr>
          <p:cNvPr id="124" name="Google Shape;124;g25ac72e8566_0_120"/>
          <p:cNvPicPr preferRelativeResize="0"/>
          <p:nvPr/>
        </p:nvPicPr>
        <p:blipFill rotWithShape="1">
          <a:blip r:embed="rId5">
            <a:alphaModFix/>
          </a:blip>
          <a:srcRect/>
          <a:stretch/>
        </p:blipFill>
        <p:spPr>
          <a:xfrm>
            <a:off x="5103650" y="2194125"/>
            <a:ext cx="1011299" cy="1460761"/>
          </a:xfrm>
          <a:prstGeom prst="rect">
            <a:avLst/>
          </a:prstGeom>
          <a:noFill/>
          <a:ln w="9525" cap="flat" cmpd="sng">
            <a:solidFill>
              <a:schemeClr val="lt1"/>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Thème Office">
  <a:themeElements>
    <a:clrScheme name="Custom 1">
      <a:dk1>
        <a:srgbClr val="000000"/>
      </a:dk1>
      <a:lt1>
        <a:srgbClr val="FFFFFF"/>
      </a:lt1>
      <a:dk2>
        <a:srgbClr val="44546A"/>
      </a:dk2>
      <a:lt2>
        <a:srgbClr val="E7E6E6"/>
      </a:lt2>
      <a:accent1>
        <a:srgbClr val="DAADCE"/>
      </a:accent1>
      <a:accent2>
        <a:srgbClr val="F28DBC"/>
      </a:accent2>
      <a:accent3>
        <a:srgbClr val="A5A5A5"/>
      </a:accent3>
      <a:accent4>
        <a:srgbClr val="EB5B65"/>
      </a:accent4>
      <a:accent5>
        <a:srgbClr val="E94C96"/>
      </a:accent5>
      <a:accent6>
        <a:srgbClr val="FF9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5c7fbef-a25d-4ec2-a435-6958b079fa4c">
      <Terms xmlns="http://schemas.microsoft.com/office/infopath/2007/PartnerControls"/>
    </lcf76f155ced4ddcb4097134ff3c332f>
    <TaxCatchAll xmlns="bf3f9de3-1c80-4323-bee4-996f64d57a5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E30089434A1B6429E74E783509C085E" ma:contentTypeVersion="14" ma:contentTypeDescription="Crée un document." ma:contentTypeScope="" ma:versionID="ec4c085b0eae41ffbe04010adefe2a09">
  <xsd:schema xmlns:xsd="http://www.w3.org/2001/XMLSchema" xmlns:xs="http://www.w3.org/2001/XMLSchema" xmlns:p="http://schemas.microsoft.com/office/2006/metadata/properties" xmlns:ns2="75c7fbef-a25d-4ec2-a435-6958b079fa4c" xmlns:ns3="bf3f9de3-1c80-4323-bee4-996f64d57a5c" targetNamespace="http://schemas.microsoft.com/office/2006/metadata/properties" ma:root="true" ma:fieldsID="a6db30858162f725b81345f44586ae56" ns2:_="" ns3:_="">
    <xsd:import namespace="75c7fbef-a25d-4ec2-a435-6958b079fa4c"/>
    <xsd:import namespace="bf3f9de3-1c80-4323-bee4-996f64d57a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7fbef-a25d-4ec2-a435-6958b079fa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4480557-28ee-4200-b705-f4b4ceb9c11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3f9de3-1c80-4323-bee4-996f64d57a5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7" nillable="true" ma:displayName="Taxonomy Catch All Column" ma:hidden="true" ma:list="{5368b913-0e49-4aac-b1a5-64d51e95321f}" ma:internalName="TaxCatchAll" ma:showField="CatchAllData" ma:web="bf3f9de3-1c80-4323-bee4-996f64d57a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DB0D5D-3C46-44BA-8078-C4BB64A9BE62}">
  <ds:schemaRefs>
    <ds:schemaRef ds:uri="http://purl.org/dc/dcmitype/"/>
    <ds:schemaRef ds:uri="http://www.w3.org/XML/1998/namespace"/>
    <ds:schemaRef ds:uri="http://schemas.openxmlformats.org/package/2006/metadata/core-properties"/>
    <ds:schemaRef ds:uri="http://schemas.microsoft.com/office/2006/documentManagement/types"/>
    <ds:schemaRef ds:uri="75c7fbef-a25d-4ec2-a435-6958b079fa4c"/>
    <ds:schemaRef ds:uri="http://purl.org/dc/elements/1.1/"/>
    <ds:schemaRef ds:uri="http://schemas.microsoft.com/office/infopath/2007/PartnerControls"/>
    <ds:schemaRef ds:uri="bf3f9de3-1c80-4323-bee4-996f64d57a5c"/>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010BE06E-38D9-4822-9B74-25205318C4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7fbef-a25d-4ec2-a435-6958b079fa4c"/>
    <ds:schemaRef ds:uri="bf3f9de3-1c80-4323-bee4-996f64d57a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45FE2F-B274-439B-BF64-D0F3849C24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384</TotalTime>
  <Words>466</Words>
  <Application>Microsoft Office PowerPoint</Application>
  <PresentationFormat>Format A4 (210 x 297 mm)</PresentationFormat>
  <Paragraphs>26</Paragraphs>
  <Slides>2</Slides>
  <Notes>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vt:i4>
      </vt:variant>
    </vt:vector>
  </HeadingPairs>
  <TitlesOfParts>
    <vt:vector size="6" baseType="lpstr">
      <vt:lpstr>Calibri</vt:lpstr>
      <vt:lpstr>Arial</vt:lpstr>
      <vt:lpstr>Open Sans</vt:lpstr>
      <vt:lpstr>Thème Office</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GONIN Cassandre</dc:creator>
  <cp:lastModifiedBy>Victor NOBLET (EXT)</cp:lastModifiedBy>
  <cp:revision>4</cp:revision>
  <dcterms:created xsi:type="dcterms:W3CDTF">2021-12-03T16:26:04Z</dcterms:created>
  <dcterms:modified xsi:type="dcterms:W3CDTF">2024-01-15T16:38:22Z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0x010100AE30089434A1B6429E74E783509C085E</vt:lpwstr>
  </property>
  <property fmtid="{D5CDD505-2E9C-101B-9397-08002B2CF9AE}" pid="3" name="TaxKeyword">
    <vt:lpwstr/>
  </property>
  <property fmtid="{D5CDD505-2E9C-101B-9397-08002B2CF9AE}" pid="4" name="WSDocumentType">
    <vt:lpwstr/>
  </property>
  <property fmtid="{D5CDD505-2E9C-101B-9397-08002B2CF9AE}" pid="5" name="MediaServiceImageTags">
    <vt:lpwstr/>
  </property>
</Properties>
</file>