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slideLayouts/slideLayout10.xml" ContentType="application/vnd.openxmlformats-officedocument.presentationml.slideLayout+xml"/>
  <Override PartName="/ppt/theme/theme3.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4.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5.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4536" r:id="rId4"/>
    <p:sldMasterId id="2147484534" r:id="rId5"/>
    <p:sldMasterId id="2147484630" r:id="rId6"/>
    <p:sldMasterId id="2147484573" r:id="rId7"/>
    <p:sldMasterId id="2147484618" r:id="rId8"/>
    <p:sldMasterId id="2147484661" r:id="rId9"/>
  </p:sldMasterIdLst>
  <p:notesMasterIdLst>
    <p:notesMasterId r:id="rId62"/>
  </p:notesMasterIdLst>
  <p:sldIdLst>
    <p:sldId id="256" r:id="rId10"/>
    <p:sldId id="2147469547" r:id="rId11"/>
    <p:sldId id="283" r:id="rId12"/>
    <p:sldId id="273" r:id="rId13"/>
    <p:sldId id="350" r:id="rId14"/>
    <p:sldId id="2147469553" r:id="rId15"/>
    <p:sldId id="2147469549" r:id="rId16"/>
    <p:sldId id="2147469562" r:id="rId17"/>
    <p:sldId id="272" r:id="rId18"/>
    <p:sldId id="2147469559" r:id="rId19"/>
    <p:sldId id="2147469560" r:id="rId20"/>
    <p:sldId id="282" r:id="rId21"/>
    <p:sldId id="285" r:id="rId22"/>
    <p:sldId id="278" r:id="rId23"/>
    <p:sldId id="2147469564" r:id="rId24"/>
    <p:sldId id="287" r:id="rId25"/>
    <p:sldId id="286" r:id="rId26"/>
    <p:sldId id="274" r:id="rId27"/>
    <p:sldId id="2147469551" r:id="rId28"/>
    <p:sldId id="2147469565" r:id="rId29"/>
    <p:sldId id="2147469550" r:id="rId30"/>
    <p:sldId id="2147469554" r:id="rId31"/>
    <p:sldId id="2147469557" r:id="rId32"/>
    <p:sldId id="2147469556" r:id="rId33"/>
    <p:sldId id="2147469563" r:id="rId34"/>
    <p:sldId id="2147469555" r:id="rId35"/>
    <p:sldId id="275" r:id="rId36"/>
    <p:sldId id="2147469548" r:id="rId37"/>
    <p:sldId id="2147469558" r:id="rId38"/>
    <p:sldId id="2147469566" r:id="rId39"/>
    <p:sldId id="2147469567" r:id="rId40"/>
    <p:sldId id="2147469568" r:id="rId41"/>
    <p:sldId id="2147469481" r:id="rId42"/>
    <p:sldId id="2147469461" r:id="rId43"/>
    <p:sldId id="2147469485" r:id="rId44"/>
    <p:sldId id="2147469483" r:id="rId45"/>
    <p:sldId id="2147469472" r:id="rId46"/>
    <p:sldId id="2147469475" r:id="rId47"/>
    <p:sldId id="2147469462" r:id="rId48"/>
    <p:sldId id="2147469473" r:id="rId49"/>
    <p:sldId id="2147469478" r:id="rId50"/>
    <p:sldId id="2147469463" r:id="rId51"/>
    <p:sldId id="2147469486" r:id="rId52"/>
    <p:sldId id="2147469465" r:id="rId53"/>
    <p:sldId id="2147469466" r:id="rId54"/>
    <p:sldId id="2147469467" r:id="rId55"/>
    <p:sldId id="2147469468" r:id="rId56"/>
    <p:sldId id="2147469469" r:id="rId57"/>
    <p:sldId id="2147469489" r:id="rId58"/>
    <p:sldId id="2147469470" r:id="rId59"/>
    <p:sldId id="2147469479" r:id="rId60"/>
    <p:sldId id="2147469480" r:id="rId61"/>
  </p:sldIdLst>
  <p:sldSz cx="9144000" cy="5143500" type="screen16x9"/>
  <p:notesSz cx="7315200" cy="12344400"/>
  <p:custDataLst>
    <p:tags r:id="rId63"/>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889" userDrawn="1">
          <p15:clr>
            <a:srgbClr val="A4A3A4"/>
          </p15:clr>
        </p15:guide>
        <p15:guide id="2" pos="2305" userDrawn="1">
          <p15:clr>
            <a:srgbClr val="A4A3A4"/>
          </p15:clr>
        </p15:guide>
      </p15:notes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65" roundtripDataSignature="AMtx7mgCHG8E/qU9fVbgeHLg9xL6kpF/2w=="/>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C54BD10-6EB4-CB2E-FCAF-624207C63398}" name="Jacques WATRELOT (FR)" initials="JW(" userId="S::watrelot.jacques@pwc.com::5a24d901-c9d9-4130-9a46-7bbcfcf4a9fe" providerId="AD"/>
  <p188:author id="{D0428535-74CB-11AA-F142-E21F511DE202}" name="BIGEARD, Patrice (HFDS)" initials="B(" userId="S::patrice.bigeard_sg.social.gouv.fr#ext#@esantegouv.onmicrosoft.com::69060ad0-0c82-4d2b-a193-0b251d100b82" providerId="AD"/>
  <p188:author id="{921CF03D-F3E5-074D-54A0-BC2A05EC942A}" name="Elodie CHAUDRON" initials="EC" userId="S::elodie.chaudron@esante.gouv.fr::4b4ed41b-60be-42df-84d3-9daa412ab9b3" providerId="AD"/>
  <p188:author id="{1EFAFE3E-9249-DC58-248D-929122C880E9}" name="VAYID, Djamil (ARS-REUNION)" initials="V(" userId="S::djamil.vayid_ars.sante.fr#ext#@esantegouv.onmicrosoft.com::8c089892-6285-4ed1-93ed-127a3d6d88de" providerId="AD"/>
  <p188:author id="{3CC68C51-DCD3-FC5A-159E-9A90D4C8AD77}" name="Adrien COSME" initials="AC" userId="Adrien COSME" providerId="None"/>
  <p188:author id="{D8064A54-09E2-58F9-0D29-9403826CDE02}" name="Victor NOBLET (EXT)" initials="V(" userId="S::victor.noblet.ext@esante.gouv.fr::0e13074c-754a-4ac0-ae50-61b96393d097" providerId="AD"/>
  <p188:author id="{D5EF1D70-A528-8389-88BC-124CCED00C1C}" name="Elodie CHAUDRON" initials="EC" userId="S::Elodie.CHAUDRON@esante.gouv.fr::4b4ed41b-60be-42df-84d3-9daa412ab9b3" providerId="AD"/>
  <p188:author id="{F1E9D889-686D-B6EF-4468-438162F3C68C}" name="Sophie Joubert (FR)" initials="SJ(" userId="S::sophie.joubert@pwc.com::b5a1ab74-074c-42c4-8457-6b4aac8b9051" providerId="AD"/>
  <p188:author id="{0567D294-8262-C6C0-F5AB-25EF5362A7E5}" name="Victor NOBLET" initials="VN" userId="S::Victor.NOBLET.EXT@esante.gouv.fr::0e13074c-754a-4ac0-ae50-61b96393d097" providerId="AD"/>
  <p188:author id="{B1BB9897-7E77-217F-8F77-3CC010B5BB5E}" name="Steven Garnier" initials="SG" userId="S::steven.garnier_esante-bfc.fr#ext#@esante.gouv.fr::1f7fbed5-496a-45dd-8fc5-5c1da6b79fe3" providerId="AD"/>
  <p188:author id="{BD34A2B5-04F4-A2B0-CB07-AF84CB93D675}" name="Remi TILLY" initials="RT" userId="S::remi.tilly_sesan.fr#ext#@esantegouv.onmicrosoft.com::dad9bf08-807d-44e3-9cff-32b24f7850ff" providerId="AD"/>
  <p188:author id="{428042B7-FAFD-7F6C-517A-1AAF76ADA649}" name="Auriane LEMESLE" initials="AL" userId="S::auriane.lemesle_esante-paysdelaloire.fr#ext#@esantegouv.onmicrosoft.com::8f8052fa-40ae-4ffd-bdb6-0d60f090b2f4" providerId="AD"/>
  <p188:author id="{B8A5A6CD-55A9-88F5-353B-3466F149B758}" name="Auriane LEMESLE" initials="AL" userId="S::auriane.lemesle@esante-paysdelaloire.fr::2961c461-cbd2-483c-aa82-949a77073d57" providerId="AD"/>
  <p188:author id="{E3AA4CDA-B62F-A697-D645-C99240899AB4}" name="Caroline COURDE" initials="CC" userId="S::caroline.courde.ext@esante.gouv.fr::8a53a959-68ab-4d70-a377-6473ada2a4ce" providerId="AD"/>
  <p188:author id="{1BF581DC-67F0-B1A4-90EC-6417256BE842}" name="Caroline COURDE (FR)" initials="CC(" userId="S::caroline.courde@pwc.com::68e10b38-5ab9-4271-b733-6785afb0c5e8" providerId="AD"/>
  <p188:author id="{27602AF2-C641-4E51-D7B4-325F2C532E6B}" name="Caroline COURDE" initials="CC" userId="Caroline COURDE"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Caroline COURDE (FR)" initials="" lastIdx="6" clrIdx="0"/>
  <p:cmAuthor id="1" name="Elodie CHAUDRON" initials="EC" lastIdx="51" clrIdx="1">
    <p:extLst>
      <p:ext uri="{19B8F6BF-5375-455C-9EA6-DF929625EA0E}">
        <p15:presenceInfo xmlns:p15="http://schemas.microsoft.com/office/powerpoint/2012/main" userId="S::Elodie.CHAUDRON@esante.gouv.fr::4b4ed41b-60be-42df-84d3-9daa412ab9b3" providerId="AD"/>
      </p:ext>
    </p:extLst>
  </p:cmAuthor>
  <p:cmAuthor id="2" name="Caroline COURDE (FR)" initials="CC(" lastIdx="5" clrIdx="2">
    <p:extLst>
      <p:ext uri="{19B8F6BF-5375-455C-9EA6-DF929625EA0E}">
        <p15:presenceInfo xmlns:p15="http://schemas.microsoft.com/office/powerpoint/2012/main" userId="S::caroline.courde@pwc.com::68e10b38-5ab9-4271-b733-6785afb0c5e8" providerId="AD"/>
      </p:ext>
    </p:extLst>
  </p:cmAuthor>
  <p:cmAuthor id="3" name="Mehdi ZINE" initials="MZ" lastIdx="3" clrIdx="3">
    <p:extLst>
      <p:ext uri="{19B8F6BF-5375-455C-9EA6-DF929625EA0E}">
        <p15:presenceInfo xmlns:p15="http://schemas.microsoft.com/office/powerpoint/2012/main" userId="S::Mehdi.ZINE@esante.gouv.fr::ea1b4a29-24bb-4d1c-baed-be8d868458a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8176A"/>
    <a:srgbClr val="595959"/>
    <a:srgbClr val="F1B48D"/>
    <a:srgbClr val="F2F2F2"/>
    <a:srgbClr val="005170"/>
    <a:srgbClr val="8DDFFF"/>
    <a:srgbClr val="E7F0F9"/>
    <a:srgbClr val="E8E8EA"/>
    <a:srgbClr val="DAADCE"/>
    <a:srgbClr val="CBE0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38B1855-1B75-4FBE-930C-398BA8C253C6}" styleName="Style à thème 2 - Accentuation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Style moyen 2 - Accentuation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Style moyen 2 - Accentuation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Style moyen 2 - Accentuation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285" autoAdjust="0"/>
    <p:restoredTop sz="96323" autoAdjust="0"/>
  </p:normalViewPr>
  <p:slideViewPr>
    <p:cSldViewPr snapToGrid="0">
      <p:cViewPr>
        <p:scale>
          <a:sx n="149" d="100"/>
          <a:sy n="149" d="100"/>
        </p:scale>
        <p:origin x="756" y="108"/>
      </p:cViewPr>
      <p:guideLst>
        <p:guide orient="horz" pos="1620"/>
        <p:guide pos="2880"/>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3889"/>
        <p:guide pos="2305"/>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7.xml"/><Relationship Id="rId21" Type="http://schemas.openxmlformats.org/officeDocument/2006/relationships/slide" Target="slides/slide12.xml"/><Relationship Id="rId42" Type="http://schemas.openxmlformats.org/officeDocument/2006/relationships/slide" Target="slides/slide33.xml"/><Relationship Id="rId47" Type="http://schemas.openxmlformats.org/officeDocument/2006/relationships/slide" Target="slides/slide38.xml"/><Relationship Id="rId63" Type="http://schemas.openxmlformats.org/officeDocument/2006/relationships/tags" Target="tags/tag1.xml"/><Relationship Id="rId68" Type="http://schemas.openxmlformats.org/officeDocument/2006/relationships/viewProps" Target="viewProps.xml"/><Relationship Id="rId7" Type="http://schemas.openxmlformats.org/officeDocument/2006/relationships/slideMaster" Target="slideMasters/slideMaster4.xml"/><Relationship Id="rId71"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66" Type="http://schemas.openxmlformats.org/officeDocument/2006/relationships/commentAuthors" Target="commentAuthors.xml"/><Relationship Id="rId5" Type="http://schemas.openxmlformats.org/officeDocument/2006/relationships/slideMaster" Target="slideMasters/slideMaster2.xml"/><Relationship Id="rId61" Type="http://schemas.openxmlformats.org/officeDocument/2006/relationships/slide" Target="slides/slide52.xml"/><Relationship Id="rId19" Type="http://schemas.openxmlformats.org/officeDocument/2006/relationships/slide" Target="slides/slide10.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9" Type="http://schemas.openxmlformats.org/officeDocument/2006/relationships/theme" Target="theme/theme1.xml"/><Relationship Id="rId8" Type="http://schemas.openxmlformats.org/officeDocument/2006/relationships/slideMaster" Target="slideMasters/slideMaster5.xml"/><Relationship Id="rId51" Type="http://schemas.openxmlformats.org/officeDocument/2006/relationships/slide" Target="slides/slide42.xml"/><Relationship Id="rId3" Type="http://schemas.openxmlformats.org/officeDocument/2006/relationships/customXml" Target="../customXml/item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presProps" Target="presProps.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notesMaster" Target="notesMasters/notesMaster1.xml"/><Relationship Id="rId7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10" Type="http://schemas.openxmlformats.org/officeDocument/2006/relationships/slide" Target="slides/slide1.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customschemas.google.com/relationships/presentationmetadata" Target="metadata"/><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 Target="slides/slide4.xml"/><Relationship Id="rId18" Type="http://schemas.openxmlformats.org/officeDocument/2006/relationships/slide" Target="slides/slide9.xml"/><Relationship Id="rId39" Type="http://schemas.openxmlformats.org/officeDocument/2006/relationships/slide" Target="slides/slide30.xml"/><Relationship Id="rId34" Type="http://schemas.openxmlformats.org/officeDocument/2006/relationships/slide" Target="slides/slide25.xml"/><Relationship Id="rId50" Type="http://schemas.openxmlformats.org/officeDocument/2006/relationships/slide" Target="slides/slide41.xml"/><Relationship Id="rId55" Type="http://schemas.openxmlformats.org/officeDocument/2006/relationships/slide" Target="slides/slide4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a:defRPr sz="800" b="0" i="0" u="none" strike="noStrike" kern="1200" spc="0" baseline="0">
                <a:solidFill>
                  <a:schemeClr val="tx1">
                    <a:lumMod val="65000"/>
                    <a:lumOff val="35000"/>
                  </a:schemeClr>
                </a:solidFill>
                <a:latin typeface="+mn-lt"/>
                <a:ea typeface="+mn-ea"/>
                <a:cs typeface="+mn-cs"/>
              </a:defRPr>
            </a:pPr>
            <a:r>
              <a:rPr lang="fr-FR" sz="1000" b="1" dirty="0">
                <a:solidFill>
                  <a:schemeClr val="bg2"/>
                </a:solidFill>
              </a:rPr>
              <a:t>Etes-vous satisfait des documents composant le kit PCA-PRA ? </a:t>
            </a:r>
          </a:p>
        </c:rich>
      </c:tx>
      <c:layout>
        <c:manualLayout>
          <c:xMode val="edge"/>
          <c:yMode val="edge"/>
          <c:x val="0.12975839571730638"/>
          <c:y val="6.0536174669674502E-2"/>
        </c:manualLayout>
      </c:layout>
      <c:overlay val="0"/>
      <c:spPr>
        <a:noFill/>
        <a:ln>
          <a:noFill/>
        </a:ln>
        <a:effectLst/>
      </c:spPr>
      <c:txPr>
        <a:bodyPr rot="0" spcFirstLastPara="1" vertOverflow="ellipsis" vert="horz" wrap="square" anchor="ctr" anchorCtr="1"/>
        <a:lstStyle/>
        <a:p>
          <a:pPr algn="ctr">
            <a:defRPr sz="800" b="0" i="0" u="none" strike="noStrike" kern="1200" spc="0" baseline="0">
              <a:solidFill>
                <a:schemeClr val="tx1">
                  <a:lumMod val="65000"/>
                  <a:lumOff val="35000"/>
                </a:schemeClr>
              </a:solidFill>
              <a:latin typeface="+mn-lt"/>
              <a:ea typeface="+mn-ea"/>
              <a:cs typeface="+mn-cs"/>
            </a:defRPr>
          </a:pPr>
          <a:endParaRPr lang="fr-FR"/>
        </a:p>
      </c:txPr>
    </c:title>
    <c:autoTitleDeleted val="0"/>
    <c:plotArea>
      <c:layout/>
      <c:pieChart>
        <c:varyColors val="1"/>
        <c:ser>
          <c:idx val="0"/>
          <c:order val="0"/>
          <c:tx>
            <c:strRef>
              <c:f>Feuil1!$B$1</c:f>
              <c:strCache>
                <c:ptCount val="1"/>
                <c:pt idx="0">
                  <c:v>Globalement, êtes-vous satisfait de l’organisation et du déroulement de la phase pilote ? </c:v>
                </c:pt>
              </c:strCache>
            </c:strRef>
          </c:tx>
          <c:dPt>
            <c:idx val="0"/>
            <c:bubble3D val="0"/>
            <c:spPr>
              <a:solidFill>
                <a:schemeClr val="tx1"/>
              </a:solidFill>
              <a:ln w="19050">
                <a:solidFill>
                  <a:schemeClr val="lt1"/>
                </a:solidFill>
              </a:ln>
              <a:effectLst/>
            </c:spPr>
            <c:extLst>
              <c:ext xmlns:c16="http://schemas.microsoft.com/office/drawing/2014/chart" uri="{C3380CC4-5D6E-409C-BE32-E72D297353CC}">
                <c16:uniqueId val="{00000001-6F7F-476E-9915-EC334CF43A9C}"/>
              </c:ext>
            </c:extLst>
          </c:dPt>
          <c:dPt>
            <c:idx val="1"/>
            <c:bubble3D val="0"/>
            <c:spPr>
              <a:solidFill>
                <a:schemeClr val="bg2"/>
              </a:solidFill>
              <a:ln w="19050">
                <a:solidFill>
                  <a:schemeClr val="lt1"/>
                </a:solidFill>
              </a:ln>
              <a:effectLst/>
            </c:spPr>
            <c:extLst>
              <c:ext xmlns:c16="http://schemas.microsoft.com/office/drawing/2014/chart" uri="{C3380CC4-5D6E-409C-BE32-E72D297353CC}">
                <c16:uniqueId val="{00000003-6F7F-476E-9915-EC334CF43A9C}"/>
              </c:ext>
            </c:extLst>
          </c:dPt>
          <c:dPt>
            <c:idx val="2"/>
            <c:bubble3D val="0"/>
            <c:spPr>
              <a:solidFill>
                <a:schemeClr val="accent5">
                  <a:lumMod val="20000"/>
                  <a:lumOff val="80000"/>
                </a:schemeClr>
              </a:solidFill>
              <a:ln w="19050">
                <a:solidFill>
                  <a:schemeClr val="lt1"/>
                </a:solidFill>
              </a:ln>
              <a:effectLst/>
            </c:spPr>
            <c:extLst>
              <c:ext xmlns:c16="http://schemas.microsoft.com/office/drawing/2014/chart" uri="{C3380CC4-5D6E-409C-BE32-E72D297353CC}">
                <c16:uniqueId val="{00000005-6F7F-476E-9915-EC334CF43A9C}"/>
              </c:ext>
            </c:extLst>
          </c:dPt>
          <c:dPt>
            <c:idx val="3"/>
            <c:bubble3D val="0"/>
            <c:spPr>
              <a:solidFill>
                <a:schemeClr val="accent5">
                  <a:lumMod val="60000"/>
                  <a:lumOff val="40000"/>
                </a:schemeClr>
              </a:solidFill>
              <a:ln w="19050">
                <a:solidFill>
                  <a:schemeClr val="lt1"/>
                </a:solidFill>
              </a:ln>
              <a:effectLst/>
            </c:spPr>
            <c:extLst>
              <c:ext xmlns:c16="http://schemas.microsoft.com/office/drawing/2014/chart" uri="{C3380CC4-5D6E-409C-BE32-E72D297353CC}">
                <c16:uniqueId val="{00000007-6F7F-476E-9915-EC334CF43A9C}"/>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6F7F-476E-9915-EC334CF43A9C}"/>
              </c:ext>
            </c:extLst>
          </c:dPt>
          <c:dLbls>
            <c:spPr>
              <a:solidFill>
                <a:schemeClr val="lt1"/>
              </a:solid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solidFill>
                    <a:latin typeface="+mn-lt"/>
                    <a:ea typeface="+mn-ea"/>
                    <a:cs typeface="+mn-cs"/>
                  </a:defRPr>
                </a:pPr>
                <a:endParaRPr lang="fr-FR"/>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Feuil1!$A$2:$A$6</c:f>
              <c:strCache>
                <c:ptCount val="5"/>
                <c:pt idx="0">
                  <c:v>Très insatisfait </c:v>
                </c:pt>
                <c:pt idx="1">
                  <c:v>Plutôt insatisfait </c:v>
                </c:pt>
                <c:pt idx="2">
                  <c:v>Moyennent satisfait </c:v>
                </c:pt>
                <c:pt idx="3">
                  <c:v>Plutôt satisfait </c:v>
                </c:pt>
                <c:pt idx="4">
                  <c:v>Totalement satisfait </c:v>
                </c:pt>
              </c:strCache>
            </c:strRef>
          </c:cat>
          <c:val>
            <c:numRef>
              <c:f>Feuil1!$B$2:$B$6</c:f>
              <c:numCache>
                <c:formatCode>General</c:formatCode>
                <c:ptCount val="5"/>
                <c:pt idx="0">
                  <c:v>1</c:v>
                </c:pt>
                <c:pt idx="1">
                  <c:v>3</c:v>
                </c:pt>
                <c:pt idx="2">
                  <c:v>2</c:v>
                </c:pt>
                <c:pt idx="3">
                  <c:v>13</c:v>
                </c:pt>
                <c:pt idx="4">
                  <c:v>5</c:v>
                </c:pt>
              </c:numCache>
            </c:numRef>
          </c:val>
          <c:extLst>
            <c:ext xmlns:c16="http://schemas.microsoft.com/office/drawing/2014/chart" uri="{C3380CC4-5D6E-409C-BE32-E72D297353CC}">
              <c16:uniqueId val="{0000000A-6F7F-476E-9915-EC334CF43A9C}"/>
            </c:ext>
          </c:extLst>
        </c:ser>
        <c:dLbls>
          <c:showLegendKey val="0"/>
          <c:showVal val="0"/>
          <c:showCatName val="0"/>
          <c:showSerName val="0"/>
          <c:showPercent val="0"/>
          <c:showBubbleSize val="0"/>
          <c:showLeaderLines val="1"/>
        </c:dLbls>
        <c:firstSliceAng val="0"/>
      </c:pieChart>
      <c:spPr>
        <a:noFill/>
        <a:ln>
          <a:noFill/>
        </a:ln>
        <a:effectLst/>
      </c:spPr>
    </c:plotArea>
    <c:legend>
      <c:legendPos val="l"/>
      <c:layout>
        <c:manualLayout>
          <c:xMode val="edge"/>
          <c:yMode val="edge"/>
          <c:x val="2.5476378181789005E-2"/>
          <c:y val="0.33462615337361223"/>
          <c:w val="0.41627034940223007"/>
          <c:h val="0.53714766806488368"/>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lumMod val="95000"/>
      </a:schemeClr>
    </a:solidFill>
    <a:ln>
      <a:noFill/>
    </a:ln>
    <a:effectLst/>
  </c:spPr>
  <c:txPr>
    <a:bodyPr/>
    <a:lstStyle/>
    <a:p>
      <a:pPr>
        <a:defRPr/>
      </a:pPr>
      <a:endParaRPr lang="fr-FR"/>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l" rtl="0">
              <a:defRPr lang="fr-FR" sz="1000" b="1" i="0" u="none" strike="noStrike" kern="1200" spc="0" baseline="0" smtClean="0">
                <a:solidFill>
                  <a:schemeClr val="bg2"/>
                </a:solidFill>
                <a:latin typeface="+mn-lt"/>
                <a:ea typeface="+mn-ea"/>
                <a:cs typeface="+mn-cs"/>
              </a:defRPr>
            </a:pPr>
            <a:r>
              <a:rPr lang="fr-FR" sz="1000" b="1" i="0" u="none" strike="noStrike" kern="1200" spc="0" baseline="0" dirty="0">
                <a:solidFill>
                  <a:schemeClr val="bg2"/>
                </a:solidFill>
                <a:latin typeface="+mn-lt"/>
                <a:ea typeface="+mn-ea"/>
                <a:cs typeface="+mn-cs"/>
              </a:rPr>
              <a:t>Votre PCRA cadre est-il en cours de rédaction ?</a:t>
            </a:r>
          </a:p>
        </c:rich>
      </c:tx>
      <c:layout>
        <c:manualLayout>
          <c:xMode val="edge"/>
          <c:yMode val="edge"/>
          <c:x val="0.11503603686202359"/>
          <c:y val="4.1567832316287252E-2"/>
        </c:manualLayout>
      </c:layout>
      <c:overlay val="0"/>
      <c:spPr>
        <a:noFill/>
        <a:ln>
          <a:noFill/>
        </a:ln>
        <a:effectLst/>
      </c:spPr>
      <c:txPr>
        <a:bodyPr rot="0" spcFirstLastPara="1" vertOverflow="ellipsis" vert="horz" wrap="square" anchor="ctr" anchorCtr="1"/>
        <a:lstStyle/>
        <a:p>
          <a:pPr algn="l" rtl="0">
            <a:defRPr lang="fr-FR" sz="1000" b="1" i="0" u="none" strike="noStrike" kern="1200" spc="0" baseline="0" smtClean="0">
              <a:solidFill>
                <a:schemeClr val="bg2"/>
              </a:solidFill>
              <a:latin typeface="+mn-lt"/>
              <a:ea typeface="+mn-ea"/>
              <a:cs typeface="+mn-cs"/>
            </a:defRPr>
          </a:pPr>
          <a:endParaRPr lang="fr-FR"/>
        </a:p>
      </c:txPr>
    </c:title>
    <c:autoTitleDeleted val="0"/>
    <c:plotArea>
      <c:layout/>
      <c:barChart>
        <c:barDir val="col"/>
        <c:grouping val="clustered"/>
        <c:varyColors val="0"/>
        <c:ser>
          <c:idx val="0"/>
          <c:order val="0"/>
          <c:tx>
            <c:strRef>
              <c:f>Feuil1!$B$1</c:f>
              <c:strCache>
                <c:ptCount val="1"/>
                <c:pt idx="0">
                  <c:v>Etes-vous satisfait de l’appui méthodologique et technique apporté pour entamer et réaliser vos travaux autour du PCA-PRA ? </c:v>
                </c:pt>
              </c:strCache>
            </c:strRef>
          </c:tx>
          <c:spPr>
            <a:solidFill>
              <a:schemeClr val="accent2"/>
            </a:solidFill>
            <a:ln w="19050">
              <a:solidFill>
                <a:schemeClr val="lt1"/>
              </a:solidFill>
            </a:ln>
            <a:effectLst/>
          </c:spPr>
          <c:invertIfNegative val="0"/>
          <c:dPt>
            <c:idx val="0"/>
            <c:invertIfNegative val="0"/>
            <c:bubble3D val="0"/>
            <c:spPr>
              <a:solidFill>
                <a:schemeClr val="accent5"/>
              </a:solidFill>
              <a:ln w="19050">
                <a:solidFill>
                  <a:schemeClr val="lt1"/>
                </a:solidFill>
              </a:ln>
              <a:effectLst/>
            </c:spPr>
            <c:extLst>
              <c:ext xmlns:c16="http://schemas.microsoft.com/office/drawing/2014/chart" uri="{C3380CC4-5D6E-409C-BE32-E72D297353CC}">
                <c16:uniqueId val="{00000001-8A73-4660-BAC1-BB132CF845B4}"/>
              </c:ext>
            </c:extLst>
          </c:dPt>
          <c:dPt>
            <c:idx val="1"/>
            <c:invertIfNegative val="0"/>
            <c:bubble3D val="0"/>
            <c:spPr>
              <a:solidFill>
                <a:schemeClr val="bg2"/>
              </a:solidFill>
              <a:ln w="19050">
                <a:solidFill>
                  <a:schemeClr val="lt1"/>
                </a:solidFill>
              </a:ln>
              <a:effectLst/>
            </c:spPr>
            <c:extLst>
              <c:ext xmlns:c16="http://schemas.microsoft.com/office/drawing/2014/chart" uri="{C3380CC4-5D6E-409C-BE32-E72D297353CC}">
                <c16:uniqueId val="{00000003-8A73-4660-BAC1-BB132CF845B4}"/>
              </c:ext>
            </c:extLst>
          </c:dPt>
          <c:dPt>
            <c:idx val="2"/>
            <c:invertIfNegative val="0"/>
            <c:bubble3D val="0"/>
            <c:spPr>
              <a:solidFill>
                <a:schemeClr val="accent2"/>
              </a:solidFill>
              <a:ln w="19050">
                <a:solidFill>
                  <a:schemeClr val="lt1"/>
                </a:solidFill>
              </a:ln>
              <a:effectLst/>
            </c:spPr>
            <c:extLst>
              <c:ext xmlns:c16="http://schemas.microsoft.com/office/drawing/2014/chart" uri="{C3380CC4-5D6E-409C-BE32-E72D297353CC}">
                <c16:uniqueId val="{00000005-8A73-4660-BAC1-BB132CF845B4}"/>
              </c:ext>
            </c:extLst>
          </c:dPt>
          <c:dPt>
            <c:idx val="3"/>
            <c:invertIfNegative val="0"/>
            <c:bubble3D val="0"/>
            <c:spPr>
              <a:solidFill>
                <a:schemeClr val="accent2"/>
              </a:solidFill>
              <a:ln w="19050">
                <a:solidFill>
                  <a:schemeClr val="lt1"/>
                </a:solidFill>
              </a:ln>
              <a:effectLst/>
            </c:spPr>
            <c:extLst>
              <c:ext xmlns:c16="http://schemas.microsoft.com/office/drawing/2014/chart" uri="{C3380CC4-5D6E-409C-BE32-E72D297353CC}">
                <c16:uniqueId val="{00000007-8A73-4660-BAC1-BB132CF845B4}"/>
              </c:ext>
            </c:extLst>
          </c:dPt>
          <c:dPt>
            <c:idx val="4"/>
            <c:invertIfNegative val="0"/>
            <c:bubble3D val="0"/>
            <c:spPr>
              <a:solidFill>
                <a:schemeClr val="accent2"/>
              </a:solidFill>
              <a:ln w="19050">
                <a:solidFill>
                  <a:schemeClr val="lt1"/>
                </a:solidFill>
              </a:ln>
              <a:effectLst/>
            </c:spPr>
            <c:extLst>
              <c:ext xmlns:c16="http://schemas.microsoft.com/office/drawing/2014/chart" uri="{C3380CC4-5D6E-409C-BE32-E72D297353CC}">
                <c16:uniqueId val="{00000009-8A73-4660-BAC1-BB132CF845B4}"/>
              </c:ext>
            </c:extLst>
          </c:dPt>
          <c:dLbls>
            <c:spPr>
              <a:solidFill>
                <a:schemeClr val="bg1">
                  <a:lumMod val="95000"/>
                </a:schemeClr>
              </a:solid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Feuil1!$A$2:$A$3</c:f>
              <c:strCache>
                <c:ptCount val="2"/>
                <c:pt idx="0">
                  <c:v>OUI</c:v>
                </c:pt>
                <c:pt idx="1">
                  <c:v>NON</c:v>
                </c:pt>
              </c:strCache>
            </c:strRef>
          </c:cat>
          <c:val>
            <c:numRef>
              <c:f>Feuil1!$B$2:$B$3</c:f>
              <c:numCache>
                <c:formatCode>General</c:formatCode>
                <c:ptCount val="2"/>
                <c:pt idx="0">
                  <c:v>14</c:v>
                </c:pt>
                <c:pt idx="1">
                  <c:v>10</c:v>
                </c:pt>
              </c:numCache>
            </c:numRef>
          </c:val>
          <c:extLst>
            <c:ext xmlns:c16="http://schemas.microsoft.com/office/drawing/2014/chart" uri="{C3380CC4-5D6E-409C-BE32-E72D297353CC}">
              <c16:uniqueId val="{0000000A-8A73-4660-BAC1-BB132CF845B4}"/>
            </c:ext>
          </c:extLst>
        </c:ser>
        <c:dLbls>
          <c:showLegendKey val="0"/>
          <c:showVal val="0"/>
          <c:showCatName val="0"/>
          <c:showSerName val="0"/>
          <c:showPercent val="0"/>
          <c:showBubbleSize val="0"/>
        </c:dLbls>
        <c:gapWidth val="61"/>
        <c:axId val="978185200"/>
        <c:axId val="983731424"/>
      </c:barChart>
      <c:catAx>
        <c:axId val="978185200"/>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mn-lt"/>
                <a:ea typeface="+mn-ea"/>
                <a:cs typeface="+mn-cs"/>
              </a:defRPr>
            </a:pPr>
            <a:endParaRPr lang="fr-FR"/>
          </a:p>
        </c:txPr>
        <c:crossAx val="983731424"/>
        <c:crosses val="autoZero"/>
        <c:auto val="1"/>
        <c:lblAlgn val="ctr"/>
        <c:lblOffset val="100"/>
        <c:noMultiLvlLbl val="0"/>
      </c:catAx>
      <c:valAx>
        <c:axId val="98373142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fr-FR"/>
          </a:p>
        </c:txPr>
        <c:crossAx val="97818520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lumMod val="95000"/>
      </a:schemeClr>
    </a:solidFill>
    <a:ln>
      <a:noFill/>
    </a:ln>
    <a:effectLst/>
  </c:spPr>
  <c:txPr>
    <a:bodyPr/>
    <a:lstStyle/>
    <a:p>
      <a:pPr>
        <a:defRPr/>
      </a:pPr>
      <a:endParaRPr lang="fr-FR"/>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lang="fr-FR" sz="800" b="1" i="0" u="none" strike="noStrike" kern="1200" spc="0" baseline="0" smtClean="0">
                <a:solidFill>
                  <a:schemeClr val="bg2"/>
                </a:solidFill>
                <a:latin typeface="+mn-lt"/>
                <a:ea typeface="+mn-ea"/>
                <a:cs typeface="+mn-cs"/>
              </a:defRPr>
            </a:pPr>
            <a:r>
              <a:rPr lang="fr-FR" sz="1000" b="1" i="0" u="none" strike="noStrike" kern="1200" spc="0" baseline="0" dirty="0">
                <a:solidFill>
                  <a:schemeClr val="bg2"/>
                </a:solidFill>
                <a:latin typeface="+mn-lt"/>
                <a:ea typeface="+mn-ea"/>
                <a:cs typeface="+mn-cs"/>
              </a:rPr>
              <a:t>Allez-vous continuer à travailler sur le sujet ? </a:t>
            </a:r>
          </a:p>
        </c:rich>
      </c:tx>
      <c:layout>
        <c:manualLayout>
          <c:xMode val="edge"/>
          <c:yMode val="edge"/>
          <c:x val="0.11815017377667375"/>
          <c:y val="4.6288350955094378E-2"/>
        </c:manualLayout>
      </c:layout>
      <c:overlay val="0"/>
      <c:spPr>
        <a:noFill/>
        <a:ln>
          <a:noFill/>
        </a:ln>
        <a:effectLst/>
      </c:spPr>
      <c:txPr>
        <a:bodyPr rot="0" spcFirstLastPara="1" vertOverflow="ellipsis" vert="horz" wrap="square" anchor="ctr" anchorCtr="1"/>
        <a:lstStyle/>
        <a:p>
          <a:pPr algn="ctr" rtl="0">
            <a:defRPr lang="fr-FR" sz="800" b="1" i="0" u="none" strike="noStrike" kern="1200" spc="0" baseline="0" smtClean="0">
              <a:solidFill>
                <a:schemeClr val="bg2"/>
              </a:solidFill>
              <a:latin typeface="+mn-lt"/>
              <a:ea typeface="+mn-ea"/>
              <a:cs typeface="+mn-cs"/>
            </a:defRPr>
          </a:pPr>
          <a:endParaRPr lang="fr-FR"/>
        </a:p>
      </c:txPr>
    </c:title>
    <c:autoTitleDeleted val="0"/>
    <c:plotArea>
      <c:layout/>
      <c:barChart>
        <c:barDir val="col"/>
        <c:grouping val="clustered"/>
        <c:varyColors val="0"/>
        <c:ser>
          <c:idx val="0"/>
          <c:order val="0"/>
          <c:tx>
            <c:strRef>
              <c:f>Feuil1!$B$1</c:f>
              <c:strCache>
                <c:ptCount val="1"/>
                <c:pt idx="0">
                  <c:v>Etes-vous satisfait de l’appui méthodologique et technique apporté pour entamer et réaliser vos travaux autour du PCA-PRA ? </c:v>
                </c:pt>
              </c:strCache>
            </c:strRef>
          </c:tx>
          <c:spPr>
            <a:solidFill>
              <a:schemeClr val="accent5"/>
            </a:solidFill>
            <a:ln w="19050">
              <a:solidFill>
                <a:schemeClr val="lt1"/>
              </a:solidFill>
            </a:ln>
            <a:effectLst/>
          </c:spPr>
          <c:invertIfNegative val="0"/>
          <c:dPt>
            <c:idx val="0"/>
            <c:invertIfNegative val="0"/>
            <c:bubble3D val="0"/>
            <c:spPr>
              <a:solidFill>
                <a:schemeClr val="accent5"/>
              </a:solidFill>
              <a:ln w="19050">
                <a:solidFill>
                  <a:schemeClr val="lt1"/>
                </a:solidFill>
              </a:ln>
              <a:effectLst/>
            </c:spPr>
            <c:extLst>
              <c:ext xmlns:c16="http://schemas.microsoft.com/office/drawing/2014/chart" uri="{C3380CC4-5D6E-409C-BE32-E72D297353CC}">
                <c16:uniqueId val="{00000001-F72D-453B-9A7A-F8E07247EB8D}"/>
              </c:ext>
            </c:extLst>
          </c:dPt>
          <c:dPt>
            <c:idx val="1"/>
            <c:invertIfNegative val="0"/>
            <c:bubble3D val="0"/>
            <c:spPr>
              <a:solidFill>
                <a:schemeClr val="accent5"/>
              </a:solidFill>
              <a:ln w="19050">
                <a:solidFill>
                  <a:schemeClr val="lt1"/>
                </a:solidFill>
              </a:ln>
              <a:effectLst/>
            </c:spPr>
            <c:extLst>
              <c:ext xmlns:c16="http://schemas.microsoft.com/office/drawing/2014/chart" uri="{C3380CC4-5D6E-409C-BE32-E72D297353CC}">
                <c16:uniqueId val="{00000003-F72D-453B-9A7A-F8E07247EB8D}"/>
              </c:ext>
            </c:extLst>
          </c:dPt>
          <c:dPt>
            <c:idx val="2"/>
            <c:invertIfNegative val="0"/>
            <c:bubble3D val="0"/>
            <c:spPr>
              <a:solidFill>
                <a:schemeClr val="accent5"/>
              </a:solidFill>
              <a:ln w="19050">
                <a:solidFill>
                  <a:schemeClr val="lt1"/>
                </a:solidFill>
              </a:ln>
              <a:effectLst/>
            </c:spPr>
            <c:extLst>
              <c:ext xmlns:c16="http://schemas.microsoft.com/office/drawing/2014/chart" uri="{C3380CC4-5D6E-409C-BE32-E72D297353CC}">
                <c16:uniqueId val="{00000005-F72D-453B-9A7A-F8E07247EB8D}"/>
              </c:ext>
            </c:extLst>
          </c:dPt>
          <c:dPt>
            <c:idx val="3"/>
            <c:invertIfNegative val="0"/>
            <c:bubble3D val="0"/>
            <c:spPr>
              <a:solidFill>
                <a:schemeClr val="accent5"/>
              </a:solidFill>
              <a:ln w="19050">
                <a:solidFill>
                  <a:schemeClr val="lt1"/>
                </a:solidFill>
              </a:ln>
              <a:effectLst/>
            </c:spPr>
            <c:extLst>
              <c:ext xmlns:c16="http://schemas.microsoft.com/office/drawing/2014/chart" uri="{C3380CC4-5D6E-409C-BE32-E72D297353CC}">
                <c16:uniqueId val="{00000007-F72D-453B-9A7A-F8E07247EB8D}"/>
              </c:ext>
            </c:extLst>
          </c:dPt>
          <c:dPt>
            <c:idx val="4"/>
            <c:invertIfNegative val="0"/>
            <c:bubble3D val="0"/>
            <c:spPr>
              <a:solidFill>
                <a:schemeClr val="accent5"/>
              </a:solidFill>
              <a:ln w="19050">
                <a:solidFill>
                  <a:schemeClr val="lt1"/>
                </a:solidFill>
              </a:ln>
              <a:effectLst/>
            </c:spPr>
            <c:extLst>
              <c:ext xmlns:c16="http://schemas.microsoft.com/office/drawing/2014/chart" uri="{C3380CC4-5D6E-409C-BE32-E72D297353CC}">
                <c16:uniqueId val="{00000009-F72D-453B-9A7A-F8E07247EB8D}"/>
              </c:ext>
            </c:extLst>
          </c:dPt>
          <c:dLbls>
            <c:spPr>
              <a:solidFill>
                <a:schemeClr val="bg1">
                  <a:lumMod val="95000"/>
                </a:schemeClr>
              </a:solid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Feuil1!$A$2:$A$3</c:f>
              <c:strCache>
                <c:ptCount val="2"/>
                <c:pt idx="0">
                  <c:v>OUI</c:v>
                </c:pt>
                <c:pt idx="1">
                  <c:v>NON</c:v>
                </c:pt>
              </c:strCache>
            </c:strRef>
          </c:cat>
          <c:val>
            <c:numRef>
              <c:f>Feuil1!$B$2:$B$3</c:f>
              <c:numCache>
                <c:formatCode>General</c:formatCode>
                <c:ptCount val="2"/>
                <c:pt idx="0">
                  <c:v>24</c:v>
                </c:pt>
                <c:pt idx="1">
                  <c:v>0</c:v>
                </c:pt>
              </c:numCache>
            </c:numRef>
          </c:val>
          <c:extLst>
            <c:ext xmlns:c16="http://schemas.microsoft.com/office/drawing/2014/chart" uri="{C3380CC4-5D6E-409C-BE32-E72D297353CC}">
              <c16:uniqueId val="{0000000A-F72D-453B-9A7A-F8E07247EB8D}"/>
            </c:ext>
          </c:extLst>
        </c:ser>
        <c:dLbls>
          <c:showLegendKey val="0"/>
          <c:showVal val="0"/>
          <c:showCatName val="0"/>
          <c:showSerName val="0"/>
          <c:showPercent val="0"/>
          <c:showBubbleSize val="0"/>
        </c:dLbls>
        <c:gapWidth val="61"/>
        <c:axId val="978185200"/>
        <c:axId val="983731424"/>
      </c:barChart>
      <c:catAx>
        <c:axId val="978185200"/>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fr-FR"/>
          </a:p>
        </c:txPr>
        <c:crossAx val="983731424"/>
        <c:crosses val="autoZero"/>
        <c:auto val="1"/>
        <c:lblAlgn val="ctr"/>
        <c:lblOffset val="100"/>
        <c:noMultiLvlLbl val="0"/>
      </c:catAx>
      <c:valAx>
        <c:axId val="98373142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fr-FR"/>
          </a:p>
        </c:txPr>
        <c:crossAx val="97818520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lumMod val="95000"/>
      </a:schemeClr>
    </a:solidFill>
    <a:ln>
      <a:noFill/>
    </a:ln>
    <a:effectLst/>
  </c:spPr>
  <c:txPr>
    <a:bodyPr/>
    <a:lstStyle/>
    <a:p>
      <a:pPr>
        <a:defRPr/>
      </a:pPr>
      <a:endParaRPr lang="fr-FR"/>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lang="fr-FR" sz="800" b="1" i="0" u="none" strike="noStrike" kern="1200" spc="0" baseline="0" smtClean="0">
                <a:solidFill>
                  <a:schemeClr val="bg2"/>
                </a:solidFill>
                <a:latin typeface="+mn-lt"/>
                <a:ea typeface="+mn-ea"/>
                <a:cs typeface="+mn-cs"/>
              </a:defRPr>
            </a:pPr>
            <a:r>
              <a:rPr lang="fr-FR" sz="1000" b="1" i="0" u="none" strike="noStrike" kern="1200" spc="0" baseline="0" dirty="0">
                <a:solidFill>
                  <a:schemeClr val="bg2"/>
                </a:solidFill>
                <a:latin typeface="+mn-lt"/>
                <a:ea typeface="+mn-ea"/>
                <a:cs typeface="+mn-cs"/>
              </a:rPr>
              <a:t>Avez-vous prévu de réaliser d’autres BIA sur d’autres services ? </a:t>
            </a:r>
          </a:p>
        </c:rich>
      </c:tx>
      <c:layout>
        <c:manualLayout>
          <c:xMode val="edge"/>
          <c:yMode val="edge"/>
          <c:x val="0.16183800795707201"/>
          <c:y val="5.3798870787993593E-2"/>
        </c:manualLayout>
      </c:layout>
      <c:overlay val="0"/>
      <c:spPr>
        <a:noFill/>
        <a:ln>
          <a:noFill/>
        </a:ln>
        <a:effectLst/>
      </c:spPr>
      <c:txPr>
        <a:bodyPr rot="0" spcFirstLastPara="1" vertOverflow="ellipsis" vert="horz" wrap="square" anchor="ctr" anchorCtr="1"/>
        <a:lstStyle/>
        <a:p>
          <a:pPr algn="ctr" rtl="0">
            <a:defRPr lang="fr-FR" sz="800" b="1" i="0" u="none" strike="noStrike" kern="1200" spc="0" baseline="0" smtClean="0">
              <a:solidFill>
                <a:schemeClr val="bg2"/>
              </a:solidFill>
              <a:latin typeface="+mn-lt"/>
              <a:ea typeface="+mn-ea"/>
              <a:cs typeface="+mn-cs"/>
            </a:defRPr>
          </a:pPr>
          <a:endParaRPr lang="fr-FR"/>
        </a:p>
      </c:txPr>
    </c:title>
    <c:autoTitleDeleted val="0"/>
    <c:plotArea>
      <c:layout/>
      <c:barChart>
        <c:barDir val="col"/>
        <c:grouping val="clustered"/>
        <c:varyColors val="0"/>
        <c:ser>
          <c:idx val="0"/>
          <c:order val="0"/>
          <c:tx>
            <c:strRef>
              <c:f>Feuil1!$B$1</c:f>
              <c:strCache>
                <c:ptCount val="1"/>
                <c:pt idx="0">
                  <c:v>Etes-vous satisfait de l’appui méthodologique et technique apporté pour entamer et réaliser vos travaux autour du PCA-PRA ? </c:v>
                </c:pt>
              </c:strCache>
            </c:strRef>
          </c:tx>
          <c:spPr>
            <a:solidFill>
              <a:schemeClr val="accent5"/>
            </a:solidFill>
            <a:ln w="19050">
              <a:solidFill>
                <a:schemeClr val="lt1"/>
              </a:solidFill>
            </a:ln>
            <a:effectLst/>
          </c:spPr>
          <c:invertIfNegative val="0"/>
          <c:dPt>
            <c:idx val="0"/>
            <c:invertIfNegative val="0"/>
            <c:bubble3D val="0"/>
            <c:spPr>
              <a:solidFill>
                <a:schemeClr val="accent5"/>
              </a:solidFill>
              <a:ln w="19050">
                <a:solidFill>
                  <a:schemeClr val="lt1"/>
                </a:solidFill>
              </a:ln>
              <a:effectLst/>
            </c:spPr>
            <c:extLst>
              <c:ext xmlns:c16="http://schemas.microsoft.com/office/drawing/2014/chart" uri="{C3380CC4-5D6E-409C-BE32-E72D297353CC}">
                <c16:uniqueId val="{00000001-828B-4978-A382-7D57F04978A6}"/>
              </c:ext>
            </c:extLst>
          </c:dPt>
          <c:dPt>
            <c:idx val="1"/>
            <c:invertIfNegative val="0"/>
            <c:bubble3D val="0"/>
            <c:spPr>
              <a:solidFill>
                <a:schemeClr val="bg2"/>
              </a:solidFill>
              <a:ln w="19050">
                <a:solidFill>
                  <a:schemeClr val="lt1"/>
                </a:solidFill>
              </a:ln>
              <a:effectLst/>
            </c:spPr>
            <c:extLst>
              <c:ext xmlns:c16="http://schemas.microsoft.com/office/drawing/2014/chart" uri="{C3380CC4-5D6E-409C-BE32-E72D297353CC}">
                <c16:uniqueId val="{00000003-828B-4978-A382-7D57F04978A6}"/>
              </c:ext>
            </c:extLst>
          </c:dPt>
          <c:dPt>
            <c:idx val="2"/>
            <c:invertIfNegative val="0"/>
            <c:bubble3D val="0"/>
            <c:spPr>
              <a:solidFill>
                <a:schemeClr val="accent5"/>
              </a:solidFill>
              <a:ln w="19050">
                <a:solidFill>
                  <a:schemeClr val="lt1"/>
                </a:solidFill>
              </a:ln>
              <a:effectLst/>
            </c:spPr>
            <c:extLst>
              <c:ext xmlns:c16="http://schemas.microsoft.com/office/drawing/2014/chart" uri="{C3380CC4-5D6E-409C-BE32-E72D297353CC}">
                <c16:uniqueId val="{00000005-828B-4978-A382-7D57F04978A6}"/>
              </c:ext>
            </c:extLst>
          </c:dPt>
          <c:dPt>
            <c:idx val="3"/>
            <c:invertIfNegative val="0"/>
            <c:bubble3D val="0"/>
            <c:spPr>
              <a:solidFill>
                <a:schemeClr val="accent5"/>
              </a:solidFill>
              <a:ln w="19050">
                <a:solidFill>
                  <a:schemeClr val="lt1"/>
                </a:solidFill>
              </a:ln>
              <a:effectLst/>
            </c:spPr>
            <c:extLst>
              <c:ext xmlns:c16="http://schemas.microsoft.com/office/drawing/2014/chart" uri="{C3380CC4-5D6E-409C-BE32-E72D297353CC}">
                <c16:uniqueId val="{00000007-828B-4978-A382-7D57F04978A6}"/>
              </c:ext>
            </c:extLst>
          </c:dPt>
          <c:dPt>
            <c:idx val="4"/>
            <c:invertIfNegative val="0"/>
            <c:bubble3D val="0"/>
            <c:spPr>
              <a:solidFill>
                <a:schemeClr val="accent5"/>
              </a:solidFill>
              <a:ln w="19050">
                <a:solidFill>
                  <a:schemeClr val="lt1"/>
                </a:solidFill>
              </a:ln>
              <a:effectLst/>
            </c:spPr>
            <c:extLst>
              <c:ext xmlns:c16="http://schemas.microsoft.com/office/drawing/2014/chart" uri="{C3380CC4-5D6E-409C-BE32-E72D297353CC}">
                <c16:uniqueId val="{00000009-828B-4978-A382-7D57F04978A6}"/>
              </c:ext>
            </c:extLst>
          </c:dPt>
          <c:dLbls>
            <c:spPr>
              <a:solidFill>
                <a:schemeClr val="bg1">
                  <a:lumMod val="95000"/>
                </a:schemeClr>
              </a:solid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Feuil1!$A$2:$A$3</c:f>
              <c:strCache>
                <c:ptCount val="2"/>
                <c:pt idx="0">
                  <c:v>OUI</c:v>
                </c:pt>
                <c:pt idx="1">
                  <c:v>NON</c:v>
                </c:pt>
              </c:strCache>
            </c:strRef>
          </c:cat>
          <c:val>
            <c:numRef>
              <c:f>Feuil1!$B$2:$B$3</c:f>
              <c:numCache>
                <c:formatCode>General</c:formatCode>
                <c:ptCount val="2"/>
                <c:pt idx="0">
                  <c:v>21</c:v>
                </c:pt>
                <c:pt idx="1">
                  <c:v>3</c:v>
                </c:pt>
              </c:numCache>
            </c:numRef>
          </c:val>
          <c:extLst>
            <c:ext xmlns:c16="http://schemas.microsoft.com/office/drawing/2014/chart" uri="{C3380CC4-5D6E-409C-BE32-E72D297353CC}">
              <c16:uniqueId val="{0000000A-828B-4978-A382-7D57F04978A6}"/>
            </c:ext>
          </c:extLst>
        </c:ser>
        <c:dLbls>
          <c:showLegendKey val="0"/>
          <c:showVal val="0"/>
          <c:showCatName val="0"/>
          <c:showSerName val="0"/>
          <c:showPercent val="0"/>
          <c:showBubbleSize val="0"/>
        </c:dLbls>
        <c:gapWidth val="61"/>
        <c:axId val="978185200"/>
        <c:axId val="983731424"/>
      </c:barChart>
      <c:catAx>
        <c:axId val="978185200"/>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fr-FR"/>
          </a:p>
        </c:txPr>
        <c:crossAx val="983731424"/>
        <c:crosses val="autoZero"/>
        <c:auto val="1"/>
        <c:lblAlgn val="ctr"/>
        <c:lblOffset val="100"/>
        <c:noMultiLvlLbl val="0"/>
      </c:catAx>
      <c:valAx>
        <c:axId val="98373142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fr-FR"/>
          </a:p>
        </c:txPr>
        <c:crossAx val="97818520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lumMod val="95000"/>
      </a:schemeClr>
    </a:solidFill>
    <a:ln>
      <a:noFill/>
    </a:ln>
    <a:effectLst/>
  </c:spPr>
  <c:txPr>
    <a:bodyPr/>
    <a:lstStyle/>
    <a:p>
      <a:pPr>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a:defRPr sz="800" b="0" i="0" u="none" strike="noStrike" kern="1200" spc="0" baseline="0">
                <a:solidFill>
                  <a:schemeClr val="tx1">
                    <a:lumMod val="65000"/>
                    <a:lumOff val="35000"/>
                  </a:schemeClr>
                </a:solidFill>
                <a:latin typeface="+mn-lt"/>
                <a:ea typeface="+mn-ea"/>
                <a:cs typeface="+mn-cs"/>
              </a:defRPr>
            </a:pPr>
            <a:r>
              <a:rPr lang="fr-FR" sz="1000" b="1" dirty="0">
                <a:solidFill>
                  <a:schemeClr val="bg2"/>
                </a:solidFill>
              </a:rPr>
              <a:t>Etes-vous satisfait de l’appui méthodologique et technique ? </a:t>
            </a:r>
          </a:p>
        </c:rich>
      </c:tx>
      <c:layout>
        <c:manualLayout>
          <c:xMode val="edge"/>
          <c:yMode val="edge"/>
          <c:x val="0.12330794789510191"/>
          <c:y val="4.6955381088176387E-2"/>
        </c:manualLayout>
      </c:layout>
      <c:overlay val="0"/>
      <c:spPr>
        <a:noFill/>
        <a:ln>
          <a:noFill/>
        </a:ln>
        <a:effectLst/>
      </c:spPr>
      <c:txPr>
        <a:bodyPr rot="0" spcFirstLastPara="1" vertOverflow="ellipsis" vert="horz" wrap="square" anchor="ctr" anchorCtr="1"/>
        <a:lstStyle/>
        <a:p>
          <a:pPr algn="ctr">
            <a:defRPr sz="800" b="0" i="0" u="none" strike="noStrike" kern="1200" spc="0" baseline="0">
              <a:solidFill>
                <a:schemeClr val="tx1">
                  <a:lumMod val="65000"/>
                  <a:lumOff val="35000"/>
                </a:schemeClr>
              </a:solidFill>
              <a:latin typeface="+mn-lt"/>
              <a:ea typeface="+mn-ea"/>
              <a:cs typeface="+mn-cs"/>
            </a:defRPr>
          </a:pPr>
          <a:endParaRPr lang="fr-FR"/>
        </a:p>
      </c:txPr>
    </c:title>
    <c:autoTitleDeleted val="0"/>
    <c:plotArea>
      <c:layout/>
      <c:pieChart>
        <c:varyColors val="1"/>
        <c:ser>
          <c:idx val="0"/>
          <c:order val="0"/>
          <c:tx>
            <c:strRef>
              <c:f>Feuil1!$B$1</c:f>
              <c:strCache>
                <c:ptCount val="1"/>
                <c:pt idx="0">
                  <c:v>Etes-vous satisfait de l’appui méthodologique et technique apporté pour entamer et réaliser vos travaux autour du PCA-PRA ? </c:v>
                </c:pt>
              </c:strCache>
            </c:strRef>
          </c:tx>
          <c:dPt>
            <c:idx val="0"/>
            <c:bubble3D val="0"/>
            <c:spPr>
              <a:solidFill>
                <a:schemeClr val="tx1"/>
              </a:solidFill>
              <a:ln w="19050">
                <a:solidFill>
                  <a:schemeClr val="lt1"/>
                </a:solidFill>
              </a:ln>
              <a:effectLst/>
            </c:spPr>
            <c:extLst>
              <c:ext xmlns:c16="http://schemas.microsoft.com/office/drawing/2014/chart" uri="{C3380CC4-5D6E-409C-BE32-E72D297353CC}">
                <c16:uniqueId val="{00000001-3B09-4C66-9A45-E054C792F642}"/>
              </c:ext>
            </c:extLst>
          </c:dPt>
          <c:dPt>
            <c:idx val="1"/>
            <c:bubble3D val="0"/>
            <c:spPr>
              <a:solidFill>
                <a:schemeClr val="bg2"/>
              </a:solidFill>
              <a:ln w="19050">
                <a:solidFill>
                  <a:schemeClr val="lt1"/>
                </a:solidFill>
              </a:ln>
              <a:effectLst/>
            </c:spPr>
            <c:extLst>
              <c:ext xmlns:c16="http://schemas.microsoft.com/office/drawing/2014/chart" uri="{C3380CC4-5D6E-409C-BE32-E72D297353CC}">
                <c16:uniqueId val="{00000003-3B09-4C66-9A45-E054C792F642}"/>
              </c:ext>
            </c:extLst>
          </c:dPt>
          <c:dPt>
            <c:idx val="2"/>
            <c:bubble3D val="0"/>
            <c:spPr>
              <a:solidFill>
                <a:schemeClr val="accent5">
                  <a:lumMod val="20000"/>
                  <a:lumOff val="80000"/>
                </a:schemeClr>
              </a:solidFill>
              <a:ln w="19050">
                <a:solidFill>
                  <a:schemeClr val="lt1"/>
                </a:solidFill>
              </a:ln>
              <a:effectLst/>
            </c:spPr>
            <c:extLst>
              <c:ext xmlns:c16="http://schemas.microsoft.com/office/drawing/2014/chart" uri="{C3380CC4-5D6E-409C-BE32-E72D297353CC}">
                <c16:uniqueId val="{00000005-3B09-4C66-9A45-E054C792F642}"/>
              </c:ext>
            </c:extLst>
          </c:dPt>
          <c:dPt>
            <c:idx val="3"/>
            <c:bubble3D val="0"/>
            <c:spPr>
              <a:solidFill>
                <a:schemeClr val="accent5">
                  <a:lumMod val="60000"/>
                  <a:lumOff val="40000"/>
                </a:schemeClr>
              </a:solidFill>
              <a:ln w="19050">
                <a:solidFill>
                  <a:schemeClr val="lt1"/>
                </a:solidFill>
              </a:ln>
              <a:effectLst/>
            </c:spPr>
            <c:extLst>
              <c:ext xmlns:c16="http://schemas.microsoft.com/office/drawing/2014/chart" uri="{C3380CC4-5D6E-409C-BE32-E72D297353CC}">
                <c16:uniqueId val="{00000007-3B09-4C66-9A45-E054C792F642}"/>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3B09-4C66-9A45-E054C792F642}"/>
              </c:ext>
            </c:extLst>
          </c:dPt>
          <c:dLbls>
            <c:spPr>
              <a:solidFill>
                <a:schemeClr val="lt1"/>
              </a:solid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solidFill>
                    <a:latin typeface="+mn-lt"/>
                    <a:ea typeface="+mn-ea"/>
                    <a:cs typeface="+mn-cs"/>
                  </a:defRPr>
                </a:pPr>
                <a:endParaRPr lang="fr-FR"/>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Feuil1!$A$2:$A$6</c:f>
              <c:strCache>
                <c:ptCount val="5"/>
                <c:pt idx="0">
                  <c:v>Très insatisfait </c:v>
                </c:pt>
                <c:pt idx="1">
                  <c:v>Plutôt insatisfait </c:v>
                </c:pt>
                <c:pt idx="2">
                  <c:v>Moyennent satisfait </c:v>
                </c:pt>
                <c:pt idx="3">
                  <c:v>Plutôt satisfait </c:v>
                </c:pt>
                <c:pt idx="4">
                  <c:v>Totalement satisfait </c:v>
                </c:pt>
              </c:strCache>
            </c:strRef>
          </c:cat>
          <c:val>
            <c:numRef>
              <c:f>Feuil1!$B$2:$B$6</c:f>
              <c:numCache>
                <c:formatCode>General</c:formatCode>
                <c:ptCount val="5"/>
                <c:pt idx="0">
                  <c:v>0</c:v>
                </c:pt>
                <c:pt idx="1">
                  <c:v>3</c:v>
                </c:pt>
                <c:pt idx="2">
                  <c:v>0</c:v>
                </c:pt>
                <c:pt idx="3">
                  <c:v>16</c:v>
                </c:pt>
                <c:pt idx="4">
                  <c:v>5</c:v>
                </c:pt>
              </c:numCache>
            </c:numRef>
          </c:val>
          <c:extLst>
            <c:ext xmlns:c16="http://schemas.microsoft.com/office/drawing/2014/chart" uri="{C3380CC4-5D6E-409C-BE32-E72D297353CC}">
              <c16:uniqueId val="{0000000A-3B09-4C66-9A45-E054C792F642}"/>
            </c:ext>
          </c:extLst>
        </c:ser>
        <c:dLbls>
          <c:showLegendKey val="0"/>
          <c:showVal val="0"/>
          <c:showCatName val="0"/>
          <c:showSerName val="0"/>
          <c:showPercent val="0"/>
          <c:showBubbleSize val="0"/>
          <c:showLeaderLines val="1"/>
        </c:dLbls>
        <c:firstSliceAng val="0"/>
      </c:pieChart>
      <c:spPr>
        <a:noFill/>
        <a:ln>
          <a:noFill/>
        </a:ln>
        <a:effectLst/>
      </c:spPr>
    </c:plotArea>
    <c:legend>
      <c:legendPos val="l"/>
      <c:layout>
        <c:manualLayout>
          <c:xMode val="edge"/>
          <c:yMode val="edge"/>
          <c:x val="2.5476378181789005E-2"/>
          <c:y val="0.33462615337361223"/>
          <c:w val="0.40630042199848482"/>
          <c:h val="0.47187117724447347"/>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lumMod val="95000"/>
      </a:schemeClr>
    </a:solidFill>
    <a:ln>
      <a:noFill/>
    </a:ln>
    <a:effectLst/>
  </c:spPr>
  <c:txPr>
    <a:bodyPr/>
    <a:lstStyle/>
    <a:p>
      <a:pPr>
        <a:defRPr/>
      </a:pPr>
      <a:endParaRPr lang="fr-F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lang="fr-FR" sz="800" b="1" i="0" u="none" strike="noStrike" kern="1200" spc="0" baseline="0" smtClean="0">
                <a:solidFill>
                  <a:schemeClr val="bg2"/>
                </a:solidFill>
                <a:latin typeface="+mn-lt"/>
                <a:ea typeface="+mn-ea"/>
                <a:cs typeface="+mn-cs"/>
              </a:defRPr>
            </a:pPr>
            <a:r>
              <a:rPr lang="fr-FR" sz="1000" b="1" i="0" u="none" strike="noStrike" kern="1200" spc="0" baseline="0" dirty="0">
                <a:solidFill>
                  <a:schemeClr val="bg2"/>
                </a:solidFill>
                <a:latin typeface="+mn-lt"/>
                <a:ea typeface="+mn-ea"/>
                <a:cs typeface="+mn-cs"/>
              </a:rPr>
              <a:t>La méthodologie proposée permet-elle de faciliter l'anticipation des situations de crise ?</a:t>
            </a:r>
          </a:p>
        </c:rich>
      </c:tx>
      <c:layout>
        <c:manualLayout>
          <c:xMode val="edge"/>
          <c:yMode val="edge"/>
          <c:x val="0.16563382331766136"/>
          <c:y val="4.6755830510228906E-2"/>
        </c:manualLayout>
      </c:layout>
      <c:overlay val="0"/>
      <c:spPr>
        <a:noFill/>
        <a:ln>
          <a:noFill/>
        </a:ln>
        <a:effectLst/>
      </c:spPr>
      <c:txPr>
        <a:bodyPr rot="0" spcFirstLastPara="1" vertOverflow="ellipsis" vert="horz" wrap="square" anchor="ctr" anchorCtr="1"/>
        <a:lstStyle/>
        <a:p>
          <a:pPr algn="ctr" rtl="0">
            <a:defRPr lang="fr-FR" sz="800" b="1" i="0" u="none" strike="noStrike" kern="1200" spc="0" baseline="0" smtClean="0">
              <a:solidFill>
                <a:schemeClr val="bg2"/>
              </a:solidFill>
              <a:latin typeface="+mn-lt"/>
              <a:ea typeface="+mn-ea"/>
              <a:cs typeface="+mn-cs"/>
            </a:defRPr>
          </a:pPr>
          <a:endParaRPr lang="fr-FR"/>
        </a:p>
      </c:txPr>
    </c:title>
    <c:autoTitleDeleted val="0"/>
    <c:plotArea>
      <c:layout/>
      <c:barChart>
        <c:barDir val="col"/>
        <c:grouping val="clustered"/>
        <c:varyColors val="0"/>
        <c:ser>
          <c:idx val="0"/>
          <c:order val="0"/>
          <c:tx>
            <c:strRef>
              <c:f>Feuil1!$B$1</c:f>
              <c:strCache>
                <c:ptCount val="1"/>
                <c:pt idx="0">
                  <c:v>Etes-vous satisfait de l’appui méthodologique et technique apporté pour entamer et réaliser vos travaux autour du PCA-PRA ? </c:v>
                </c:pt>
              </c:strCache>
            </c:strRef>
          </c:tx>
          <c:spPr>
            <a:solidFill>
              <a:schemeClr val="accent5"/>
            </a:solidFill>
            <a:ln w="19050">
              <a:solidFill>
                <a:schemeClr val="lt1"/>
              </a:solidFill>
            </a:ln>
            <a:effectLst/>
          </c:spPr>
          <c:invertIfNegative val="0"/>
          <c:dPt>
            <c:idx val="0"/>
            <c:invertIfNegative val="0"/>
            <c:bubble3D val="0"/>
            <c:spPr>
              <a:solidFill>
                <a:schemeClr val="accent5"/>
              </a:solidFill>
              <a:ln w="19050">
                <a:solidFill>
                  <a:schemeClr val="lt1"/>
                </a:solidFill>
              </a:ln>
              <a:effectLst/>
            </c:spPr>
            <c:extLst>
              <c:ext xmlns:c16="http://schemas.microsoft.com/office/drawing/2014/chart" uri="{C3380CC4-5D6E-409C-BE32-E72D297353CC}">
                <c16:uniqueId val="{00000001-2D6B-46DE-8DDB-62EBA9EC7BB4}"/>
              </c:ext>
            </c:extLst>
          </c:dPt>
          <c:dPt>
            <c:idx val="1"/>
            <c:invertIfNegative val="0"/>
            <c:bubble3D val="0"/>
            <c:spPr>
              <a:solidFill>
                <a:schemeClr val="bg2"/>
              </a:solidFill>
              <a:ln w="19050">
                <a:solidFill>
                  <a:schemeClr val="lt1"/>
                </a:solidFill>
              </a:ln>
              <a:effectLst/>
            </c:spPr>
            <c:extLst>
              <c:ext xmlns:c16="http://schemas.microsoft.com/office/drawing/2014/chart" uri="{C3380CC4-5D6E-409C-BE32-E72D297353CC}">
                <c16:uniqueId val="{00000003-2D6B-46DE-8DDB-62EBA9EC7BB4}"/>
              </c:ext>
            </c:extLst>
          </c:dPt>
          <c:dPt>
            <c:idx val="2"/>
            <c:invertIfNegative val="0"/>
            <c:bubble3D val="0"/>
            <c:spPr>
              <a:solidFill>
                <a:schemeClr val="accent5"/>
              </a:solidFill>
              <a:ln w="19050">
                <a:solidFill>
                  <a:schemeClr val="lt1"/>
                </a:solidFill>
              </a:ln>
              <a:effectLst/>
            </c:spPr>
            <c:extLst>
              <c:ext xmlns:c16="http://schemas.microsoft.com/office/drawing/2014/chart" uri="{C3380CC4-5D6E-409C-BE32-E72D297353CC}">
                <c16:uniqueId val="{00000005-2D6B-46DE-8DDB-62EBA9EC7BB4}"/>
              </c:ext>
            </c:extLst>
          </c:dPt>
          <c:dPt>
            <c:idx val="3"/>
            <c:invertIfNegative val="0"/>
            <c:bubble3D val="0"/>
            <c:spPr>
              <a:solidFill>
                <a:schemeClr val="accent5"/>
              </a:solidFill>
              <a:ln w="19050">
                <a:solidFill>
                  <a:schemeClr val="lt1"/>
                </a:solidFill>
              </a:ln>
              <a:effectLst/>
            </c:spPr>
            <c:extLst>
              <c:ext xmlns:c16="http://schemas.microsoft.com/office/drawing/2014/chart" uri="{C3380CC4-5D6E-409C-BE32-E72D297353CC}">
                <c16:uniqueId val="{00000007-2D6B-46DE-8DDB-62EBA9EC7BB4}"/>
              </c:ext>
            </c:extLst>
          </c:dPt>
          <c:dPt>
            <c:idx val="4"/>
            <c:invertIfNegative val="0"/>
            <c:bubble3D val="0"/>
            <c:spPr>
              <a:solidFill>
                <a:schemeClr val="accent5"/>
              </a:solidFill>
              <a:ln w="19050">
                <a:solidFill>
                  <a:schemeClr val="lt1"/>
                </a:solidFill>
              </a:ln>
              <a:effectLst/>
            </c:spPr>
            <c:extLst>
              <c:ext xmlns:c16="http://schemas.microsoft.com/office/drawing/2014/chart" uri="{C3380CC4-5D6E-409C-BE32-E72D297353CC}">
                <c16:uniqueId val="{00000009-2D6B-46DE-8DDB-62EBA9EC7BB4}"/>
              </c:ext>
            </c:extLst>
          </c:dPt>
          <c:dLbls>
            <c:spPr>
              <a:solidFill>
                <a:schemeClr val="bg1">
                  <a:lumMod val="95000"/>
                </a:schemeClr>
              </a:solid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Feuil1!$A$2:$A$3</c:f>
              <c:strCache>
                <c:ptCount val="2"/>
                <c:pt idx="0">
                  <c:v>OUI</c:v>
                </c:pt>
                <c:pt idx="1">
                  <c:v>NON</c:v>
                </c:pt>
              </c:strCache>
            </c:strRef>
          </c:cat>
          <c:val>
            <c:numRef>
              <c:f>Feuil1!$B$2:$B$3</c:f>
              <c:numCache>
                <c:formatCode>General</c:formatCode>
                <c:ptCount val="2"/>
                <c:pt idx="0">
                  <c:v>22</c:v>
                </c:pt>
                <c:pt idx="1">
                  <c:v>2</c:v>
                </c:pt>
              </c:numCache>
            </c:numRef>
          </c:val>
          <c:extLst>
            <c:ext xmlns:c16="http://schemas.microsoft.com/office/drawing/2014/chart" uri="{C3380CC4-5D6E-409C-BE32-E72D297353CC}">
              <c16:uniqueId val="{0000000A-2D6B-46DE-8DDB-62EBA9EC7BB4}"/>
            </c:ext>
          </c:extLst>
        </c:ser>
        <c:dLbls>
          <c:showLegendKey val="0"/>
          <c:showVal val="0"/>
          <c:showCatName val="0"/>
          <c:showSerName val="0"/>
          <c:showPercent val="0"/>
          <c:showBubbleSize val="0"/>
        </c:dLbls>
        <c:gapWidth val="61"/>
        <c:axId val="978185200"/>
        <c:axId val="983731424"/>
      </c:barChart>
      <c:catAx>
        <c:axId val="978185200"/>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mn-lt"/>
                <a:ea typeface="+mn-ea"/>
                <a:cs typeface="+mn-cs"/>
              </a:defRPr>
            </a:pPr>
            <a:endParaRPr lang="fr-FR"/>
          </a:p>
        </c:txPr>
        <c:crossAx val="983731424"/>
        <c:crosses val="autoZero"/>
        <c:auto val="1"/>
        <c:lblAlgn val="ctr"/>
        <c:lblOffset val="100"/>
        <c:noMultiLvlLbl val="0"/>
      </c:catAx>
      <c:valAx>
        <c:axId val="98373142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fr-FR"/>
          </a:p>
        </c:txPr>
        <c:crossAx val="97818520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lumMod val="95000"/>
      </a:schemeClr>
    </a:solidFill>
    <a:ln>
      <a:noFill/>
    </a:ln>
    <a:effectLst/>
  </c:spPr>
  <c:txPr>
    <a:bodyPr/>
    <a:lstStyle/>
    <a:p>
      <a:pPr>
        <a:defRPr/>
      </a:pPr>
      <a:endParaRPr lang="fr-FR"/>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a:defRPr sz="900" b="0" i="0" u="none" strike="noStrike" kern="1200" spc="0" baseline="0">
                <a:solidFill>
                  <a:schemeClr val="tx1">
                    <a:lumMod val="65000"/>
                    <a:lumOff val="35000"/>
                  </a:schemeClr>
                </a:solidFill>
                <a:latin typeface="+mn-lt"/>
                <a:ea typeface="+mn-ea"/>
                <a:cs typeface="+mn-cs"/>
              </a:defRPr>
            </a:pPr>
            <a:r>
              <a:rPr lang="fr-FR" sz="1000" b="1" dirty="0">
                <a:solidFill>
                  <a:schemeClr val="bg2"/>
                </a:solidFill>
              </a:rPr>
              <a:t>Etes-vous satisfait de l’organisation et du déroulement de la phase pilote ? </a:t>
            </a:r>
          </a:p>
        </c:rich>
      </c:tx>
      <c:layout>
        <c:manualLayout>
          <c:xMode val="edge"/>
          <c:yMode val="edge"/>
          <c:x val="0.12645948245927571"/>
          <c:y val="3.2188721802902255E-2"/>
        </c:manualLayout>
      </c:layout>
      <c:overlay val="0"/>
      <c:spPr>
        <a:noFill/>
        <a:ln>
          <a:noFill/>
        </a:ln>
        <a:effectLst/>
      </c:spPr>
      <c:txPr>
        <a:bodyPr rot="0" spcFirstLastPara="1" vertOverflow="ellipsis" vert="horz" wrap="square" anchor="ctr" anchorCtr="1"/>
        <a:lstStyle/>
        <a:p>
          <a:pPr algn="ctr">
            <a:defRPr sz="900" b="0" i="0" u="none" strike="noStrike" kern="1200" spc="0" baseline="0">
              <a:solidFill>
                <a:schemeClr val="tx1">
                  <a:lumMod val="65000"/>
                  <a:lumOff val="35000"/>
                </a:schemeClr>
              </a:solidFill>
              <a:latin typeface="+mn-lt"/>
              <a:ea typeface="+mn-ea"/>
              <a:cs typeface="+mn-cs"/>
            </a:defRPr>
          </a:pPr>
          <a:endParaRPr lang="fr-FR"/>
        </a:p>
      </c:txPr>
    </c:title>
    <c:autoTitleDeleted val="0"/>
    <c:plotArea>
      <c:layout/>
      <c:pieChart>
        <c:varyColors val="1"/>
        <c:ser>
          <c:idx val="0"/>
          <c:order val="0"/>
          <c:tx>
            <c:strRef>
              <c:f>Feuil1!$B$1</c:f>
              <c:strCache>
                <c:ptCount val="1"/>
                <c:pt idx="0">
                  <c:v>Globalement, êtes-vous satisfait de l’organisation et du déroulement de la phase pilote ? </c:v>
                </c:pt>
              </c:strCache>
            </c:strRef>
          </c:tx>
          <c:dPt>
            <c:idx val="0"/>
            <c:bubble3D val="0"/>
            <c:spPr>
              <a:solidFill>
                <a:schemeClr val="tx1"/>
              </a:solidFill>
              <a:ln w="19050">
                <a:solidFill>
                  <a:schemeClr val="lt1"/>
                </a:solidFill>
              </a:ln>
              <a:effectLst/>
            </c:spPr>
            <c:extLst>
              <c:ext xmlns:c16="http://schemas.microsoft.com/office/drawing/2014/chart" uri="{C3380CC4-5D6E-409C-BE32-E72D297353CC}">
                <c16:uniqueId val="{00000001-6E0B-4C30-89BC-8C1B3C4057DF}"/>
              </c:ext>
            </c:extLst>
          </c:dPt>
          <c:dPt>
            <c:idx val="1"/>
            <c:bubble3D val="0"/>
            <c:spPr>
              <a:solidFill>
                <a:schemeClr val="bg2"/>
              </a:solidFill>
              <a:ln w="19050">
                <a:solidFill>
                  <a:schemeClr val="lt1"/>
                </a:solidFill>
              </a:ln>
              <a:effectLst/>
            </c:spPr>
            <c:extLst>
              <c:ext xmlns:c16="http://schemas.microsoft.com/office/drawing/2014/chart" uri="{C3380CC4-5D6E-409C-BE32-E72D297353CC}">
                <c16:uniqueId val="{00000003-6E0B-4C30-89BC-8C1B3C4057DF}"/>
              </c:ext>
            </c:extLst>
          </c:dPt>
          <c:dPt>
            <c:idx val="2"/>
            <c:bubble3D val="0"/>
            <c:spPr>
              <a:solidFill>
                <a:schemeClr val="accent5">
                  <a:lumMod val="20000"/>
                  <a:lumOff val="80000"/>
                </a:schemeClr>
              </a:solidFill>
              <a:ln w="19050">
                <a:solidFill>
                  <a:schemeClr val="lt1"/>
                </a:solidFill>
              </a:ln>
              <a:effectLst/>
            </c:spPr>
            <c:extLst>
              <c:ext xmlns:c16="http://schemas.microsoft.com/office/drawing/2014/chart" uri="{C3380CC4-5D6E-409C-BE32-E72D297353CC}">
                <c16:uniqueId val="{00000005-6E0B-4C30-89BC-8C1B3C4057DF}"/>
              </c:ext>
            </c:extLst>
          </c:dPt>
          <c:dPt>
            <c:idx val="3"/>
            <c:bubble3D val="0"/>
            <c:spPr>
              <a:solidFill>
                <a:schemeClr val="accent5">
                  <a:lumMod val="60000"/>
                  <a:lumOff val="40000"/>
                </a:schemeClr>
              </a:solidFill>
              <a:ln w="19050">
                <a:solidFill>
                  <a:schemeClr val="lt1"/>
                </a:solidFill>
              </a:ln>
              <a:effectLst/>
            </c:spPr>
            <c:extLst>
              <c:ext xmlns:c16="http://schemas.microsoft.com/office/drawing/2014/chart" uri="{C3380CC4-5D6E-409C-BE32-E72D297353CC}">
                <c16:uniqueId val="{00000007-6E0B-4C30-89BC-8C1B3C4057DF}"/>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6E0B-4C30-89BC-8C1B3C4057DF}"/>
              </c:ext>
            </c:extLst>
          </c:dPt>
          <c:dLbls>
            <c:spPr>
              <a:solidFill>
                <a:schemeClr val="lt1"/>
              </a:solid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solidFill>
                    <a:latin typeface="+mn-lt"/>
                    <a:ea typeface="+mn-ea"/>
                    <a:cs typeface="+mn-cs"/>
                  </a:defRPr>
                </a:pPr>
                <a:endParaRPr lang="fr-FR"/>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Feuil1!$A$2:$A$6</c:f>
              <c:strCache>
                <c:ptCount val="5"/>
                <c:pt idx="0">
                  <c:v>Très insatisfait </c:v>
                </c:pt>
                <c:pt idx="1">
                  <c:v>Plutôt insatisfait </c:v>
                </c:pt>
                <c:pt idx="2">
                  <c:v>Moyennent satisfait </c:v>
                </c:pt>
                <c:pt idx="3">
                  <c:v>Plutôt satisfait </c:v>
                </c:pt>
                <c:pt idx="4">
                  <c:v>Totalement satisfait </c:v>
                </c:pt>
              </c:strCache>
            </c:strRef>
          </c:cat>
          <c:val>
            <c:numRef>
              <c:f>Feuil1!$B$2:$B$6</c:f>
              <c:numCache>
                <c:formatCode>General</c:formatCode>
                <c:ptCount val="5"/>
                <c:pt idx="0">
                  <c:v>0</c:v>
                </c:pt>
                <c:pt idx="1">
                  <c:v>3</c:v>
                </c:pt>
                <c:pt idx="2">
                  <c:v>1</c:v>
                </c:pt>
                <c:pt idx="3">
                  <c:v>13</c:v>
                </c:pt>
                <c:pt idx="4">
                  <c:v>7</c:v>
                </c:pt>
              </c:numCache>
            </c:numRef>
          </c:val>
          <c:extLst>
            <c:ext xmlns:c16="http://schemas.microsoft.com/office/drawing/2014/chart" uri="{C3380CC4-5D6E-409C-BE32-E72D297353CC}">
              <c16:uniqueId val="{0000000A-6E0B-4C30-89BC-8C1B3C4057DF}"/>
            </c:ext>
          </c:extLst>
        </c:ser>
        <c:dLbls>
          <c:showLegendKey val="0"/>
          <c:showVal val="0"/>
          <c:showCatName val="0"/>
          <c:showSerName val="0"/>
          <c:showPercent val="0"/>
          <c:showBubbleSize val="0"/>
          <c:showLeaderLines val="1"/>
        </c:dLbls>
        <c:firstSliceAng val="0"/>
      </c:pieChart>
      <c:spPr>
        <a:noFill/>
        <a:ln>
          <a:noFill/>
        </a:ln>
        <a:effectLst/>
      </c:spPr>
    </c:plotArea>
    <c:legend>
      <c:legendPos val="l"/>
      <c:layout>
        <c:manualLayout>
          <c:xMode val="edge"/>
          <c:yMode val="edge"/>
          <c:x val="2.5476378181789005E-2"/>
          <c:y val="0.33462615337361223"/>
          <c:w val="0.47101672940527295"/>
          <c:h val="0.53981619590362317"/>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lumMod val="95000"/>
      </a:schemeClr>
    </a:solidFill>
    <a:ln>
      <a:noFill/>
    </a:ln>
    <a:effectLst/>
  </c:spPr>
  <c:txPr>
    <a:bodyPr/>
    <a:lstStyle/>
    <a:p>
      <a:pPr>
        <a:defRPr/>
      </a:pPr>
      <a:endParaRPr lang="fr-FR"/>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a:defRPr sz="900" b="0" i="0" u="none" strike="noStrike" kern="1200" spc="0" baseline="0">
                <a:solidFill>
                  <a:schemeClr val="tx1">
                    <a:lumMod val="65000"/>
                    <a:lumOff val="35000"/>
                  </a:schemeClr>
                </a:solidFill>
                <a:latin typeface="+mn-lt"/>
                <a:ea typeface="+mn-ea"/>
                <a:cs typeface="+mn-cs"/>
              </a:defRPr>
            </a:pPr>
            <a:r>
              <a:rPr lang="fr-FR" sz="1000" b="1" i="0" u="none" strike="noStrike" kern="1200" spc="0" baseline="0" dirty="0">
                <a:solidFill>
                  <a:schemeClr val="bg2"/>
                </a:solidFill>
                <a:latin typeface="+mn-lt"/>
                <a:ea typeface="+mn-ea"/>
                <a:cs typeface="+mn-cs"/>
              </a:rPr>
              <a:t>Etes-vous satisfait du déroulement des points hebdomadaires ?</a:t>
            </a:r>
          </a:p>
        </c:rich>
      </c:tx>
      <c:layout>
        <c:manualLayout>
          <c:xMode val="edge"/>
          <c:yMode val="edge"/>
          <c:x val="0.11424061611045584"/>
          <c:y val="1.3406333249896043E-2"/>
        </c:manualLayout>
      </c:layout>
      <c:overlay val="0"/>
      <c:spPr>
        <a:noFill/>
        <a:ln>
          <a:noFill/>
        </a:ln>
        <a:effectLst/>
      </c:spPr>
      <c:txPr>
        <a:bodyPr rot="0" spcFirstLastPara="1" vertOverflow="ellipsis" vert="horz" wrap="square" anchor="ctr" anchorCtr="1"/>
        <a:lstStyle/>
        <a:p>
          <a:pPr algn="ctr">
            <a:defRPr sz="900" b="0" i="0" u="none" strike="noStrike" kern="1200" spc="0" baseline="0">
              <a:solidFill>
                <a:schemeClr val="tx1">
                  <a:lumMod val="65000"/>
                  <a:lumOff val="35000"/>
                </a:schemeClr>
              </a:solidFill>
              <a:latin typeface="+mn-lt"/>
              <a:ea typeface="+mn-ea"/>
              <a:cs typeface="+mn-cs"/>
            </a:defRPr>
          </a:pPr>
          <a:endParaRPr lang="fr-FR"/>
        </a:p>
      </c:txPr>
    </c:title>
    <c:autoTitleDeleted val="0"/>
    <c:plotArea>
      <c:layout/>
      <c:pieChart>
        <c:varyColors val="1"/>
        <c:ser>
          <c:idx val="0"/>
          <c:order val="0"/>
          <c:tx>
            <c:strRef>
              <c:f>Feuil1!$B$1</c:f>
              <c:strCache>
                <c:ptCount val="1"/>
                <c:pt idx="0">
                  <c:v>Globalement, êtes-vous satisfait de l’organisation et du déroulement de la phase pilote ? </c:v>
                </c:pt>
              </c:strCache>
            </c:strRef>
          </c:tx>
          <c:dPt>
            <c:idx val="0"/>
            <c:bubble3D val="0"/>
            <c:spPr>
              <a:solidFill>
                <a:schemeClr val="tx1"/>
              </a:solidFill>
              <a:ln w="19050">
                <a:solidFill>
                  <a:schemeClr val="lt1"/>
                </a:solidFill>
              </a:ln>
              <a:effectLst/>
            </c:spPr>
            <c:extLst>
              <c:ext xmlns:c16="http://schemas.microsoft.com/office/drawing/2014/chart" uri="{C3380CC4-5D6E-409C-BE32-E72D297353CC}">
                <c16:uniqueId val="{00000001-8992-4227-95E3-C96A82AA1E91}"/>
              </c:ext>
            </c:extLst>
          </c:dPt>
          <c:dPt>
            <c:idx val="1"/>
            <c:bubble3D val="0"/>
            <c:spPr>
              <a:solidFill>
                <a:schemeClr val="bg2"/>
              </a:solidFill>
              <a:ln w="19050">
                <a:solidFill>
                  <a:schemeClr val="lt1"/>
                </a:solidFill>
              </a:ln>
              <a:effectLst/>
            </c:spPr>
            <c:extLst>
              <c:ext xmlns:c16="http://schemas.microsoft.com/office/drawing/2014/chart" uri="{C3380CC4-5D6E-409C-BE32-E72D297353CC}">
                <c16:uniqueId val="{00000003-8992-4227-95E3-C96A82AA1E91}"/>
              </c:ext>
            </c:extLst>
          </c:dPt>
          <c:dPt>
            <c:idx val="2"/>
            <c:bubble3D val="0"/>
            <c:spPr>
              <a:solidFill>
                <a:schemeClr val="accent5">
                  <a:lumMod val="20000"/>
                  <a:lumOff val="80000"/>
                </a:schemeClr>
              </a:solidFill>
              <a:ln w="19050">
                <a:solidFill>
                  <a:schemeClr val="lt1"/>
                </a:solidFill>
              </a:ln>
              <a:effectLst/>
            </c:spPr>
            <c:extLst>
              <c:ext xmlns:c16="http://schemas.microsoft.com/office/drawing/2014/chart" uri="{C3380CC4-5D6E-409C-BE32-E72D297353CC}">
                <c16:uniqueId val="{00000005-8992-4227-95E3-C96A82AA1E91}"/>
              </c:ext>
            </c:extLst>
          </c:dPt>
          <c:dPt>
            <c:idx val="3"/>
            <c:bubble3D val="0"/>
            <c:spPr>
              <a:solidFill>
                <a:schemeClr val="accent5">
                  <a:lumMod val="60000"/>
                  <a:lumOff val="40000"/>
                </a:schemeClr>
              </a:solidFill>
              <a:ln w="19050">
                <a:solidFill>
                  <a:schemeClr val="lt1"/>
                </a:solidFill>
              </a:ln>
              <a:effectLst/>
            </c:spPr>
            <c:extLst>
              <c:ext xmlns:c16="http://schemas.microsoft.com/office/drawing/2014/chart" uri="{C3380CC4-5D6E-409C-BE32-E72D297353CC}">
                <c16:uniqueId val="{00000007-8992-4227-95E3-C96A82AA1E91}"/>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8992-4227-95E3-C96A82AA1E91}"/>
              </c:ext>
            </c:extLst>
          </c:dPt>
          <c:dLbls>
            <c:spPr>
              <a:solidFill>
                <a:schemeClr val="lt1"/>
              </a:solid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solidFill>
                    <a:latin typeface="+mn-lt"/>
                    <a:ea typeface="+mn-ea"/>
                    <a:cs typeface="+mn-cs"/>
                  </a:defRPr>
                </a:pPr>
                <a:endParaRPr lang="fr-FR"/>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Feuil1!$A$2:$A$6</c:f>
              <c:strCache>
                <c:ptCount val="5"/>
                <c:pt idx="0">
                  <c:v>Très insatisfait </c:v>
                </c:pt>
                <c:pt idx="1">
                  <c:v>Plutôt insatisfait </c:v>
                </c:pt>
                <c:pt idx="2">
                  <c:v>Moyennent satisfait </c:v>
                </c:pt>
                <c:pt idx="3">
                  <c:v>Plutôt satisfait </c:v>
                </c:pt>
                <c:pt idx="4">
                  <c:v>Totalement satisfait </c:v>
                </c:pt>
              </c:strCache>
            </c:strRef>
          </c:cat>
          <c:val>
            <c:numRef>
              <c:f>Feuil1!$B$2:$B$6</c:f>
              <c:numCache>
                <c:formatCode>General</c:formatCode>
                <c:ptCount val="5"/>
                <c:pt idx="0">
                  <c:v>0</c:v>
                </c:pt>
                <c:pt idx="1">
                  <c:v>2</c:v>
                </c:pt>
                <c:pt idx="2">
                  <c:v>2</c:v>
                </c:pt>
                <c:pt idx="3">
                  <c:v>10</c:v>
                </c:pt>
                <c:pt idx="4">
                  <c:v>10</c:v>
                </c:pt>
              </c:numCache>
            </c:numRef>
          </c:val>
          <c:extLst>
            <c:ext xmlns:c16="http://schemas.microsoft.com/office/drawing/2014/chart" uri="{C3380CC4-5D6E-409C-BE32-E72D297353CC}">
              <c16:uniqueId val="{0000000A-8992-4227-95E3-C96A82AA1E91}"/>
            </c:ext>
          </c:extLst>
        </c:ser>
        <c:dLbls>
          <c:showLegendKey val="0"/>
          <c:showVal val="0"/>
          <c:showCatName val="0"/>
          <c:showSerName val="0"/>
          <c:showPercent val="0"/>
          <c:showBubbleSize val="0"/>
          <c:showLeaderLines val="1"/>
        </c:dLbls>
        <c:firstSliceAng val="0"/>
      </c:pieChart>
      <c:spPr>
        <a:noFill/>
        <a:ln>
          <a:noFill/>
        </a:ln>
        <a:effectLst/>
      </c:spPr>
    </c:plotArea>
    <c:legend>
      <c:legendPos val="l"/>
      <c:layout>
        <c:manualLayout>
          <c:xMode val="edge"/>
          <c:yMode val="edge"/>
          <c:x val="2.5476378181789005E-2"/>
          <c:y val="0.33462615337361223"/>
          <c:w val="0.42432389761383976"/>
          <c:h val="0.54011171023043247"/>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lumMod val="95000"/>
      </a:schemeClr>
    </a:solidFill>
    <a:ln>
      <a:noFill/>
    </a:ln>
    <a:effectLst/>
  </c:spPr>
  <c:txPr>
    <a:bodyPr/>
    <a:lstStyle/>
    <a:p>
      <a:pPr>
        <a:defRPr/>
      </a:pPr>
      <a:endParaRPr lang="fr-FR"/>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a:defRPr sz="900" b="0" i="0" u="none" strike="noStrike" kern="1200" spc="0" baseline="0">
                <a:solidFill>
                  <a:schemeClr val="tx1">
                    <a:lumMod val="65000"/>
                    <a:lumOff val="35000"/>
                  </a:schemeClr>
                </a:solidFill>
                <a:latin typeface="+mn-lt"/>
                <a:ea typeface="+mn-ea"/>
                <a:cs typeface="+mn-cs"/>
              </a:defRPr>
            </a:pPr>
            <a:r>
              <a:rPr lang="fr-FR" sz="1000" b="1" i="0" u="none" strike="noStrike" kern="1200" spc="0" baseline="0" dirty="0">
                <a:solidFill>
                  <a:schemeClr val="bg2"/>
                </a:solidFill>
                <a:latin typeface="+mn-lt"/>
                <a:ea typeface="+mn-ea"/>
                <a:cs typeface="+mn-cs"/>
              </a:rPr>
              <a:t>Etes-vous satisfait de l’organisation logistique de cette phase pilote ? </a:t>
            </a:r>
          </a:p>
        </c:rich>
      </c:tx>
      <c:layout>
        <c:manualLayout>
          <c:xMode val="edge"/>
          <c:yMode val="edge"/>
          <c:x val="9.4659528049523198E-2"/>
          <c:y val="4.1298373281290393E-2"/>
        </c:manualLayout>
      </c:layout>
      <c:overlay val="0"/>
      <c:spPr>
        <a:noFill/>
        <a:ln>
          <a:noFill/>
        </a:ln>
        <a:effectLst/>
      </c:spPr>
      <c:txPr>
        <a:bodyPr rot="0" spcFirstLastPara="1" vertOverflow="ellipsis" vert="horz" wrap="square" anchor="ctr" anchorCtr="1"/>
        <a:lstStyle/>
        <a:p>
          <a:pPr algn="ctr">
            <a:defRPr sz="900" b="0" i="0" u="none" strike="noStrike" kern="1200" spc="0" baseline="0">
              <a:solidFill>
                <a:schemeClr val="tx1">
                  <a:lumMod val="65000"/>
                  <a:lumOff val="35000"/>
                </a:schemeClr>
              </a:solidFill>
              <a:latin typeface="+mn-lt"/>
              <a:ea typeface="+mn-ea"/>
              <a:cs typeface="+mn-cs"/>
            </a:defRPr>
          </a:pPr>
          <a:endParaRPr lang="fr-FR"/>
        </a:p>
      </c:txPr>
    </c:title>
    <c:autoTitleDeleted val="0"/>
    <c:plotArea>
      <c:layout/>
      <c:pieChart>
        <c:varyColors val="1"/>
        <c:ser>
          <c:idx val="0"/>
          <c:order val="0"/>
          <c:tx>
            <c:strRef>
              <c:f>Feuil1!$B$1</c:f>
              <c:strCache>
                <c:ptCount val="1"/>
                <c:pt idx="0">
                  <c:v>Globalement, êtes-vous satisfait de l’organisation et du déroulement de la phase pilote ? </c:v>
                </c:pt>
              </c:strCache>
            </c:strRef>
          </c:tx>
          <c:dPt>
            <c:idx val="0"/>
            <c:bubble3D val="0"/>
            <c:spPr>
              <a:solidFill>
                <a:schemeClr val="tx1"/>
              </a:solidFill>
              <a:ln w="19050">
                <a:solidFill>
                  <a:schemeClr val="lt1"/>
                </a:solidFill>
              </a:ln>
              <a:effectLst/>
            </c:spPr>
            <c:extLst>
              <c:ext xmlns:c16="http://schemas.microsoft.com/office/drawing/2014/chart" uri="{C3380CC4-5D6E-409C-BE32-E72D297353CC}">
                <c16:uniqueId val="{00000001-3997-4C46-BA7A-FA765B879CD7}"/>
              </c:ext>
            </c:extLst>
          </c:dPt>
          <c:dPt>
            <c:idx val="1"/>
            <c:bubble3D val="0"/>
            <c:spPr>
              <a:solidFill>
                <a:schemeClr val="bg2"/>
              </a:solidFill>
              <a:ln w="19050">
                <a:solidFill>
                  <a:schemeClr val="lt1"/>
                </a:solidFill>
              </a:ln>
              <a:effectLst/>
            </c:spPr>
            <c:extLst>
              <c:ext xmlns:c16="http://schemas.microsoft.com/office/drawing/2014/chart" uri="{C3380CC4-5D6E-409C-BE32-E72D297353CC}">
                <c16:uniqueId val="{00000003-3997-4C46-BA7A-FA765B879CD7}"/>
              </c:ext>
            </c:extLst>
          </c:dPt>
          <c:dPt>
            <c:idx val="2"/>
            <c:bubble3D val="0"/>
            <c:spPr>
              <a:solidFill>
                <a:schemeClr val="accent5">
                  <a:lumMod val="20000"/>
                  <a:lumOff val="80000"/>
                </a:schemeClr>
              </a:solidFill>
              <a:ln w="19050">
                <a:solidFill>
                  <a:schemeClr val="lt1"/>
                </a:solidFill>
              </a:ln>
              <a:effectLst/>
            </c:spPr>
            <c:extLst>
              <c:ext xmlns:c16="http://schemas.microsoft.com/office/drawing/2014/chart" uri="{C3380CC4-5D6E-409C-BE32-E72D297353CC}">
                <c16:uniqueId val="{00000005-3997-4C46-BA7A-FA765B879CD7}"/>
              </c:ext>
            </c:extLst>
          </c:dPt>
          <c:dPt>
            <c:idx val="3"/>
            <c:bubble3D val="0"/>
            <c:spPr>
              <a:solidFill>
                <a:schemeClr val="accent5">
                  <a:lumMod val="60000"/>
                  <a:lumOff val="40000"/>
                </a:schemeClr>
              </a:solidFill>
              <a:ln w="19050">
                <a:solidFill>
                  <a:schemeClr val="lt1"/>
                </a:solidFill>
              </a:ln>
              <a:effectLst/>
            </c:spPr>
            <c:extLst>
              <c:ext xmlns:c16="http://schemas.microsoft.com/office/drawing/2014/chart" uri="{C3380CC4-5D6E-409C-BE32-E72D297353CC}">
                <c16:uniqueId val="{00000007-3997-4C46-BA7A-FA765B879CD7}"/>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3997-4C46-BA7A-FA765B879CD7}"/>
              </c:ext>
            </c:extLst>
          </c:dPt>
          <c:dLbls>
            <c:spPr>
              <a:solidFill>
                <a:schemeClr val="lt1"/>
              </a:solid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solidFill>
                    <a:latin typeface="+mn-lt"/>
                    <a:ea typeface="+mn-ea"/>
                    <a:cs typeface="+mn-cs"/>
                  </a:defRPr>
                </a:pPr>
                <a:endParaRPr lang="fr-FR"/>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Feuil1!$A$2:$A$6</c:f>
              <c:strCache>
                <c:ptCount val="5"/>
                <c:pt idx="0">
                  <c:v>Très insatisfait </c:v>
                </c:pt>
                <c:pt idx="1">
                  <c:v>Plutôt insatisfait </c:v>
                </c:pt>
                <c:pt idx="2">
                  <c:v>Moyennent satisfait </c:v>
                </c:pt>
                <c:pt idx="3">
                  <c:v>Plutôt satisfait </c:v>
                </c:pt>
                <c:pt idx="4">
                  <c:v>Totalement satisfait </c:v>
                </c:pt>
              </c:strCache>
            </c:strRef>
          </c:cat>
          <c:val>
            <c:numRef>
              <c:f>Feuil1!$B$2:$B$6</c:f>
              <c:numCache>
                <c:formatCode>General</c:formatCode>
                <c:ptCount val="5"/>
                <c:pt idx="0">
                  <c:v>1</c:v>
                </c:pt>
                <c:pt idx="1">
                  <c:v>2</c:v>
                </c:pt>
                <c:pt idx="2">
                  <c:v>1</c:v>
                </c:pt>
                <c:pt idx="3">
                  <c:v>7</c:v>
                </c:pt>
                <c:pt idx="4">
                  <c:v>13</c:v>
                </c:pt>
              </c:numCache>
            </c:numRef>
          </c:val>
          <c:extLst>
            <c:ext xmlns:c16="http://schemas.microsoft.com/office/drawing/2014/chart" uri="{C3380CC4-5D6E-409C-BE32-E72D297353CC}">
              <c16:uniqueId val="{0000000A-3997-4C46-BA7A-FA765B879CD7}"/>
            </c:ext>
          </c:extLst>
        </c:ser>
        <c:dLbls>
          <c:showLegendKey val="0"/>
          <c:showVal val="0"/>
          <c:showCatName val="0"/>
          <c:showSerName val="0"/>
          <c:showPercent val="0"/>
          <c:showBubbleSize val="0"/>
          <c:showLeaderLines val="1"/>
        </c:dLbls>
        <c:firstSliceAng val="0"/>
      </c:pieChart>
      <c:spPr>
        <a:noFill/>
        <a:ln>
          <a:noFill/>
        </a:ln>
        <a:effectLst/>
      </c:spPr>
    </c:plotArea>
    <c:legend>
      <c:legendPos val="l"/>
      <c:layout>
        <c:manualLayout>
          <c:xMode val="edge"/>
          <c:yMode val="edge"/>
          <c:x val="2.5476378181789005E-2"/>
          <c:y val="0.3006536612089683"/>
          <c:w val="0.44328099128732606"/>
          <c:h val="0.55340515866986517"/>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lumMod val="95000"/>
      </a:schemeClr>
    </a:solidFill>
    <a:ln>
      <a:noFill/>
    </a:ln>
    <a:effectLst/>
  </c:spPr>
  <c:txPr>
    <a:bodyPr/>
    <a:lstStyle/>
    <a:p>
      <a:pPr>
        <a:defRPr/>
      </a:pPr>
      <a:endParaRPr lang="fr-FR"/>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lang="fr-FR" sz="1000" b="1" i="0" u="none" strike="noStrike" kern="1200" spc="0" baseline="0" smtClean="0">
                <a:solidFill>
                  <a:schemeClr val="bg2"/>
                </a:solidFill>
                <a:latin typeface="+mn-lt"/>
                <a:ea typeface="+mn-ea"/>
                <a:cs typeface="+mn-cs"/>
              </a:defRPr>
            </a:pPr>
            <a:r>
              <a:rPr lang="fr-FR" sz="1000" b="1" i="0" u="none" strike="noStrike" kern="1200" spc="0" baseline="0" dirty="0">
                <a:solidFill>
                  <a:schemeClr val="bg2"/>
                </a:solidFill>
                <a:latin typeface="+mn-lt"/>
                <a:ea typeface="+mn-ea"/>
                <a:cs typeface="+mn-cs"/>
              </a:rPr>
              <a:t>Avez-vous désigné un RPCRA dans le cadre de vos travaux ?</a:t>
            </a:r>
          </a:p>
        </c:rich>
      </c:tx>
      <c:layout>
        <c:manualLayout>
          <c:xMode val="edge"/>
          <c:yMode val="edge"/>
          <c:x val="0.14229649153320933"/>
          <c:y val="2.1057034438099625E-2"/>
        </c:manualLayout>
      </c:layout>
      <c:overlay val="0"/>
      <c:spPr>
        <a:noFill/>
        <a:ln>
          <a:noFill/>
        </a:ln>
        <a:effectLst/>
      </c:spPr>
      <c:txPr>
        <a:bodyPr rot="0" spcFirstLastPara="1" vertOverflow="ellipsis" vert="horz" wrap="square" anchor="ctr" anchorCtr="1"/>
        <a:lstStyle/>
        <a:p>
          <a:pPr algn="ctr" rtl="0">
            <a:defRPr lang="fr-FR" sz="1000" b="1" i="0" u="none" strike="noStrike" kern="1200" spc="0" baseline="0" smtClean="0">
              <a:solidFill>
                <a:schemeClr val="bg2"/>
              </a:solidFill>
              <a:latin typeface="+mn-lt"/>
              <a:ea typeface="+mn-ea"/>
              <a:cs typeface="+mn-cs"/>
            </a:defRPr>
          </a:pPr>
          <a:endParaRPr lang="fr-FR"/>
        </a:p>
      </c:txPr>
    </c:title>
    <c:autoTitleDeleted val="0"/>
    <c:plotArea>
      <c:layout/>
      <c:barChart>
        <c:barDir val="col"/>
        <c:grouping val="clustered"/>
        <c:varyColors val="0"/>
        <c:ser>
          <c:idx val="0"/>
          <c:order val="0"/>
          <c:tx>
            <c:strRef>
              <c:f>Feuil1!$B$1</c:f>
              <c:strCache>
                <c:ptCount val="1"/>
                <c:pt idx="0">
                  <c:v>Etes-vous satisfait de l’appui méthodologique et technique apporté pour entamer et réaliser vos travaux autour du PCA-PRA ? </c:v>
                </c:pt>
              </c:strCache>
            </c:strRef>
          </c:tx>
          <c:spPr>
            <a:solidFill>
              <a:schemeClr val="accent2"/>
            </a:solidFill>
            <a:ln w="19050">
              <a:solidFill>
                <a:schemeClr val="lt1"/>
              </a:solidFill>
            </a:ln>
            <a:effectLst/>
          </c:spPr>
          <c:invertIfNegative val="0"/>
          <c:dPt>
            <c:idx val="0"/>
            <c:invertIfNegative val="0"/>
            <c:bubble3D val="0"/>
            <c:spPr>
              <a:solidFill>
                <a:schemeClr val="accent5"/>
              </a:solidFill>
              <a:ln w="19050">
                <a:solidFill>
                  <a:schemeClr val="lt1"/>
                </a:solidFill>
              </a:ln>
              <a:effectLst/>
            </c:spPr>
            <c:extLst>
              <c:ext xmlns:c16="http://schemas.microsoft.com/office/drawing/2014/chart" uri="{C3380CC4-5D6E-409C-BE32-E72D297353CC}">
                <c16:uniqueId val="{00000001-5E1C-43A6-8CF1-D0A2537454D3}"/>
              </c:ext>
            </c:extLst>
          </c:dPt>
          <c:dPt>
            <c:idx val="1"/>
            <c:invertIfNegative val="0"/>
            <c:bubble3D val="0"/>
            <c:spPr>
              <a:solidFill>
                <a:schemeClr val="bg2"/>
              </a:solidFill>
              <a:ln w="19050">
                <a:solidFill>
                  <a:schemeClr val="lt1"/>
                </a:solidFill>
              </a:ln>
              <a:effectLst/>
            </c:spPr>
            <c:extLst>
              <c:ext xmlns:c16="http://schemas.microsoft.com/office/drawing/2014/chart" uri="{C3380CC4-5D6E-409C-BE32-E72D297353CC}">
                <c16:uniqueId val="{00000003-5E1C-43A6-8CF1-D0A2537454D3}"/>
              </c:ext>
            </c:extLst>
          </c:dPt>
          <c:dPt>
            <c:idx val="2"/>
            <c:invertIfNegative val="0"/>
            <c:bubble3D val="0"/>
            <c:spPr>
              <a:solidFill>
                <a:schemeClr val="accent2"/>
              </a:solidFill>
              <a:ln w="19050">
                <a:solidFill>
                  <a:schemeClr val="lt1"/>
                </a:solidFill>
              </a:ln>
              <a:effectLst/>
            </c:spPr>
            <c:extLst>
              <c:ext xmlns:c16="http://schemas.microsoft.com/office/drawing/2014/chart" uri="{C3380CC4-5D6E-409C-BE32-E72D297353CC}">
                <c16:uniqueId val="{00000005-5E1C-43A6-8CF1-D0A2537454D3}"/>
              </c:ext>
            </c:extLst>
          </c:dPt>
          <c:dPt>
            <c:idx val="3"/>
            <c:invertIfNegative val="0"/>
            <c:bubble3D val="0"/>
            <c:spPr>
              <a:solidFill>
                <a:schemeClr val="accent2"/>
              </a:solidFill>
              <a:ln w="19050">
                <a:solidFill>
                  <a:schemeClr val="lt1"/>
                </a:solidFill>
              </a:ln>
              <a:effectLst/>
            </c:spPr>
            <c:extLst>
              <c:ext xmlns:c16="http://schemas.microsoft.com/office/drawing/2014/chart" uri="{C3380CC4-5D6E-409C-BE32-E72D297353CC}">
                <c16:uniqueId val="{00000007-5E1C-43A6-8CF1-D0A2537454D3}"/>
              </c:ext>
            </c:extLst>
          </c:dPt>
          <c:dPt>
            <c:idx val="4"/>
            <c:invertIfNegative val="0"/>
            <c:bubble3D val="0"/>
            <c:spPr>
              <a:solidFill>
                <a:schemeClr val="accent2"/>
              </a:solidFill>
              <a:ln w="19050">
                <a:solidFill>
                  <a:schemeClr val="lt1"/>
                </a:solidFill>
              </a:ln>
              <a:effectLst/>
            </c:spPr>
            <c:extLst>
              <c:ext xmlns:c16="http://schemas.microsoft.com/office/drawing/2014/chart" uri="{C3380CC4-5D6E-409C-BE32-E72D297353CC}">
                <c16:uniqueId val="{00000009-5E1C-43A6-8CF1-D0A2537454D3}"/>
              </c:ext>
            </c:extLst>
          </c:dPt>
          <c:dLbls>
            <c:spPr>
              <a:solidFill>
                <a:schemeClr val="bg1">
                  <a:lumMod val="95000"/>
                </a:schemeClr>
              </a:solid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Feuil1!$A$2:$A$3</c:f>
              <c:strCache>
                <c:ptCount val="2"/>
                <c:pt idx="0">
                  <c:v>OUI</c:v>
                </c:pt>
                <c:pt idx="1">
                  <c:v>NON</c:v>
                </c:pt>
              </c:strCache>
            </c:strRef>
          </c:cat>
          <c:val>
            <c:numRef>
              <c:f>Feuil1!$B$2:$B$3</c:f>
              <c:numCache>
                <c:formatCode>General</c:formatCode>
                <c:ptCount val="2"/>
                <c:pt idx="0">
                  <c:v>15</c:v>
                </c:pt>
                <c:pt idx="1">
                  <c:v>9</c:v>
                </c:pt>
              </c:numCache>
            </c:numRef>
          </c:val>
          <c:extLst>
            <c:ext xmlns:c16="http://schemas.microsoft.com/office/drawing/2014/chart" uri="{C3380CC4-5D6E-409C-BE32-E72D297353CC}">
              <c16:uniqueId val="{0000000A-5E1C-43A6-8CF1-D0A2537454D3}"/>
            </c:ext>
          </c:extLst>
        </c:ser>
        <c:dLbls>
          <c:showLegendKey val="0"/>
          <c:showVal val="0"/>
          <c:showCatName val="0"/>
          <c:showSerName val="0"/>
          <c:showPercent val="0"/>
          <c:showBubbleSize val="0"/>
        </c:dLbls>
        <c:gapWidth val="61"/>
        <c:axId val="978185200"/>
        <c:axId val="983731424"/>
      </c:barChart>
      <c:catAx>
        <c:axId val="978185200"/>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mn-lt"/>
                <a:ea typeface="+mn-ea"/>
                <a:cs typeface="+mn-cs"/>
              </a:defRPr>
            </a:pPr>
            <a:endParaRPr lang="fr-FR"/>
          </a:p>
        </c:txPr>
        <c:crossAx val="983731424"/>
        <c:crosses val="autoZero"/>
        <c:auto val="1"/>
        <c:lblAlgn val="ctr"/>
        <c:lblOffset val="100"/>
        <c:noMultiLvlLbl val="0"/>
      </c:catAx>
      <c:valAx>
        <c:axId val="98373142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fr-FR"/>
          </a:p>
        </c:txPr>
        <c:crossAx val="97818520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lumMod val="95000"/>
      </a:schemeClr>
    </a:solidFill>
    <a:ln>
      <a:noFill/>
    </a:ln>
    <a:effectLst/>
  </c:spPr>
  <c:txPr>
    <a:bodyPr/>
    <a:lstStyle/>
    <a:p>
      <a:pPr>
        <a:defRPr/>
      </a:pPr>
      <a:endParaRPr lang="fr-FR"/>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l" rtl="0">
              <a:defRPr lang="fr-FR" sz="1000" b="1" i="0" u="none" strike="noStrike" kern="1200" spc="0" baseline="0" smtClean="0">
                <a:solidFill>
                  <a:schemeClr val="bg2"/>
                </a:solidFill>
                <a:latin typeface="+mn-lt"/>
                <a:ea typeface="+mn-ea"/>
                <a:cs typeface="+mn-cs"/>
              </a:defRPr>
            </a:pPr>
            <a:r>
              <a:rPr lang="fr-FR" sz="1000" b="1" i="0" u="none" strike="noStrike" kern="1200" spc="0" baseline="0" dirty="0">
                <a:solidFill>
                  <a:schemeClr val="bg2"/>
                </a:solidFill>
                <a:latin typeface="+mn-lt"/>
                <a:ea typeface="+mn-ea"/>
                <a:cs typeface="+mn-cs"/>
              </a:rPr>
              <a:t>Y-a-t-il un COPIL qui assure le suivi des travaux ? </a:t>
            </a:r>
          </a:p>
        </c:rich>
      </c:tx>
      <c:layout>
        <c:manualLayout>
          <c:xMode val="edge"/>
          <c:yMode val="edge"/>
          <c:x val="0.10020575485717974"/>
          <c:y val="1.9231080562528362E-2"/>
        </c:manualLayout>
      </c:layout>
      <c:overlay val="0"/>
      <c:spPr>
        <a:noFill/>
        <a:ln>
          <a:noFill/>
        </a:ln>
        <a:effectLst/>
      </c:spPr>
      <c:txPr>
        <a:bodyPr rot="0" spcFirstLastPara="1" vertOverflow="ellipsis" vert="horz" wrap="square" anchor="ctr" anchorCtr="1"/>
        <a:lstStyle/>
        <a:p>
          <a:pPr algn="l" rtl="0">
            <a:defRPr lang="fr-FR" sz="1000" b="1" i="0" u="none" strike="noStrike" kern="1200" spc="0" baseline="0" smtClean="0">
              <a:solidFill>
                <a:schemeClr val="bg2"/>
              </a:solidFill>
              <a:latin typeface="+mn-lt"/>
              <a:ea typeface="+mn-ea"/>
              <a:cs typeface="+mn-cs"/>
            </a:defRPr>
          </a:pPr>
          <a:endParaRPr lang="fr-FR"/>
        </a:p>
      </c:txPr>
    </c:title>
    <c:autoTitleDeleted val="0"/>
    <c:plotArea>
      <c:layout/>
      <c:barChart>
        <c:barDir val="col"/>
        <c:grouping val="clustered"/>
        <c:varyColors val="0"/>
        <c:ser>
          <c:idx val="0"/>
          <c:order val="0"/>
          <c:tx>
            <c:strRef>
              <c:f>Feuil1!$B$1</c:f>
              <c:strCache>
                <c:ptCount val="1"/>
                <c:pt idx="0">
                  <c:v>Etes-vous satisfait de l’appui méthodologique et technique apporté pour entamer et réaliser vos travaux autour du PCA-PRA ? </c:v>
                </c:pt>
              </c:strCache>
            </c:strRef>
          </c:tx>
          <c:spPr>
            <a:solidFill>
              <a:schemeClr val="accent2"/>
            </a:solidFill>
            <a:ln w="19050">
              <a:solidFill>
                <a:schemeClr val="lt1"/>
              </a:solidFill>
            </a:ln>
            <a:effectLst/>
          </c:spPr>
          <c:invertIfNegative val="0"/>
          <c:dPt>
            <c:idx val="0"/>
            <c:invertIfNegative val="0"/>
            <c:bubble3D val="0"/>
            <c:spPr>
              <a:solidFill>
                <a:schemeClr val="accent5"/>
              </a:solidFill>
              <a:ln w="19050">
                <a:solidFill>
                  <a:schemeClr val="lt1"/>
                </a:solidFill>
              </a:ln>
              <a:effectLst/>
            </c:spPr>
            <c:extLst>
              <c:ext xmlns:c16="http://schemas.microsoft.com/office/drawing/2014/chart" uri="{C3380CC4-5D6E-409C-BE32-E72D297353CC}">
                <c16:uniqueId val="{00000001-47AE-4A13-A160-7FB8EE7DCDC9}"/>
              </c:ext>
            </c:extLst>
          </c:dPt>
          <c:dPt>
            <c:idx val="1"/>
            <c:invertIfNegative val="0"/>
            <c:bubble3D val="0"/>
            <c:spPr>
              <a:solidFill>
                <a:schemeClr val="bg2"/>
              </a:solidFill>
              <a:ln w="19050">
                <a:solidFill>
                  <a:schemeClr val="lt1"/>
                </a:solidFill>
              </a:ln>
              <a:effectLst/>
            </c:spPr>
            <c:extLst>
              <c:ext xmlns:c16="http://schemas.microsoft.com/office/drawing/2014/chart" uri="{C3380CC4-5D6E-409C-BE32-E72D297353CC}">
                <c16:uniqueId val="{00000003-47AE-4A13-A160-7FB8EE7DCDC9}"/>
              </c:ext>
            </c:extLst>
          </c:dPt>
          <c:dPt>
            <c:idx val="2"/>
            <c:invertIfNegative val="0"/>
            <c:bubble3D val="0"/>
            <c:spPr>
              <a:solidFill>
                <a:schemeClr val="accent2"/>
              </a:solidFill>
              <a:ln w="19050">
                <a:solidFill>
                  <a:schemeClr val="lt1"/>
                </a:solidFill>
              </a:ln>
              <a:effectLst/>
            </c:spPr>
            <c:extLst>
              <c:ext xmlns:c16="http://schemas.microsoft.com/office/drawing/2014/chart" uri="{C3380CC4-5D6E-409C-BE32-E72D297353CC}">
                <c16:uniqueId val="{00000005-47AE-4A13-A160-7FB8EE7DCDC9}"/>
              </c:ext>
            </c:extLst>
          </c:dPt>
          <c:dPt>
            <c:idx val="3"/>
            <c:invertIfNegative val="0"/>
            <c:bubble3D val="0"/>
            <c:spPr>
              <a:solidFill>
                <a:schemeClr val="accent2"/>
              </a:solidFill>
              <a:ln w="19050">
                <a:solidFill>
                  <a:schemeClr val="lt1"/>
                </a:solidFill>
              </a:ln>
              <a:effectLst/>
            </c:spPr>
            <c:extLst>
              <c:ext xmlns:c16="http://schemas.microsoft.com/office/drawing/2014/chart" uri="{C3380CC4-5D6E-409C-BE32-E72D297353CC}">
                <c16:uniqueId val="{00000007-47AE-4A13-A160-7FB8EE7DCDC9}"/>
              </c:ext>
            </c:extLst>
          </c:dPt>
          <c:dPt>
            <c:idx val="4"/>
            <c:invertIfNegative val="0"/>
            <c:bubble3D val="0"/>
            <c:spPr>
              <a:solidFill>
                <a:schemeClr val="accent2"/>
              </a:solidFill>
              <a:ln w="19050">
                <a:solidFill>
                  <a:schemeClr val="lt1"/>
                </a:solidFill>
              </a:ln>
              <a:effectLst/>
            </c:spPr>
            <c:extLst>
              <c:ext xmlns:c16="http://schemas.microsoft.com/office/drawing/2014/chart" uri="{C3380CC4-5D6E-409C-BE32-E72D297353CC}">
                <c16:uniqueId val="{00000009-47AE-4A13-A160-7FB8EE7DCDC9}"/>
              </c:ext>
            </c:extLst>
          </c:dPt>
          <c:dLbls>
            <c:dLbl>
              <c:idx val="0"/>
              <c:layout>
                <c:manualLayout>
                  <c:x val="0"/>
                  <c:y val="1.66705535455117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47AE-4A13-A160-7FB8EE7DCDC9}"/>
                </c:ext>
              </c:extLst>
            </c:dLbl>
            <c:spPr>
              <a:solidFill>
                <a:schemeClr val="bg1">
                  <a:lumMod val="95000"/>
                </a:schemeClr>
              </a:solid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Feuil1!$A$2:$A$3</c:f>
              <c:strCache>
                <c:ptCount val="2"/>
                <c:pt idx="0">
                  <c:v>OUI</c:v>
                </c:pt>
                <c:pt idx="1">
                  <c:v>NON</c:v>
                </c:pt>
              </c:strCache>
            </c:strRef>
          </c:cat>
          <c:val>
            <c:numRef>
              <c:f>Feuil1!$B$2:$B$3</c:f>
              <c:numCache>
                <c:formatCode>General</c:formatCode>
                <c:ptCount val="2"/>
                <c:pt idx="0">
                  <c:v>17</c:v>
                </c:pt>
                <c:pt idx="1">
                  <c:v>7</c:v>
                </c:pt>
              </c:numCache>
            </c:numRef>
          </c:val>
          <c:extLst>
            <c:ext xmlns:c16="http://schemas.microsoft.com/office/drawing/2014/chart" uri="{C3380CC4-5D6E-409C-BE32-E72D297353CC}">
              <c16:uniqueId val="{0000000A-47AE-4A13-A160-7FB8EE7DCDC9}"/>
            </c:ext>
          </c:extLst>
        </c:ser>
        <c:dLbls>
          <c:showLegendKey val="0"/>
          <c:showVal val="0"/>
          <c:showCatName val="0"/>
          <c:showSerName val="0"/>
          <c:showPercent val="0"/>
          <c:showBubbleSize val="0"/>
        </c:dLbls>
        <c:gapWidth val="61"/>
        <c:axId val="978185200"/>
        <c:axId val="983731424"/>
      </c:barChart>
      <c:catAx>
        <c:axId val="978185200"/>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mn-lt"/>
                <a:ea typeface="+mn-ea"/>
                <a:cs typeface="+mn-cs"/>
              </a:defRPr>
            </a:pPr>
            <a:endParaRPr lang="fr-FR"/>
          </a:p>
        </c:txPr>
        <c:crossAx val="983731424"/>
        <c:crosses val="autoZero"/>
        <c:auto val="1"/>
        <c:lblAlgn val="ctr"/>
        <c:lblOffset val="100"/>
        <c:noMultiLvlLbl val="0"/>
      </c:catAx>
      <c:valAx>
        <c:axId val="98373142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fr-FR"/>
          </a:p>
        </c:txPr>
        <c:crossAx val="97818520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lumMod val="95000"/>
      </a:schemeClr>
    </a:solidFill>
    <a:ln>
      <a:noFill/>
    </a:ln>
    <a:effectLst/>
  </c:spPr>
  <c:txPr>
    <a:bodyPr/>
    <a:lstStyle/>
    <a:p>
      <a:pPr>
        <a:defRPr/>
      </a:pPr>
      <a:endParaRPr lang="fr-FR"/>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lang="fr-FR" sz="800" b="1" i="0" u="none" strike="noStrike" kern="1200" spc="0" baseline="0" smtClean="0">
                <a:solidFill>
                  <a:schemeClr val="bg2"/>
                </a:solidFill>
                <a:latin typeface="+mn-lt"/>
                <a:ea typeface="+mn-ea"/>
                <a:cs typeface="+mn-cs"/>
              </a:defRPr>
            </a:pPr>
            <a:r>
              <a:rPr lang="fr-FR" sz="1000" b="1" i="0" u="none" strike="noStrike" kern="1200" spc="0" baseline="0" dirty="0">
                <a:solidFill>
                  <a:schemeClr val="bg2"/>
                </a:solidFill>
                <a:latin typeface="+mn-lt"/>
                <a:ea typeface="+mn-ea"/>
                <a:cs typeface="+mn-cs"/>
              </a:rPr>
              <a:t>Avez-vous réalisé/finalisé au moins un bilan d’impacts sur l’activité (BIA) ? </a:t>
            </a:r>
          </a:p>
        </c:rich>
      </c:tx>
      <c:layout>
        <c:manualLayout>
          <c:xMode val="edge"/>
          <c:yMode val="edge"/>
          <c:x val="0.11823678379233934"/>
          <c:y val="3.9216387368391538E-2"/>
        </c:manualLayout>
      </c:layout>
      <c:overlay val="0"/>
      <c:spPr>
        <a:noFill/>
        <a:ln>
          <a:noFill/>
        </a:ln>
        <a:effectLst/>
      </c:spPr>
      <c:txPr>
        <a:bodyPr rot="0" spcFirstLastPara="1" vertOverflow="ellipsis" vert="horz" wrap="square" anchor="ctr" anchorCtr="1"/>
        <a:lstStyle/>
        <a:p>
          <a:pPr algn="ctr" rtl="0">
            <a:defRPr lang="fr-FR" sz="800" b="1" i="0" u="none" strike="noStrike" kern="1200" spc="0" baseline="0" smtClean="0">
              <a:solidFill>
                <a:schemeClr val="bg2"/>
              </a:solidFill>
              <a:latin typeface="+mn-lt"/>
              <a:ea typeface="+mn-ea"/>
              <a:cs typeface="+mn-cs"/>
            </a:defRPr>
          </a:pPr>
          <a:endParaRPr lang="fr-FR"/>
        </a:p>
      </c:txPr>
    </c:title>
    <c:autoTitleDeleted val="0"/>
    <c:plotArea>
      <c:layout/>
      <c:barChart>
        <c:barDir val="col"/>
        <c:grouping val="clustered"/>
        <c:varyColors val="0"/>
        <c:ser>
          <c:idx val="0"/>
          <c:order val="0"/>
          <c:tx>
            <c:strRef>
              <c:f>Feuil1!$B$1</c:f>
              <c:strCache>
                <c:ptCount val="1"/>
                <c:pt idx="0">
                  <c:v>Etes-vous satisfait de l’appui méthodologique et technique apporté pour entamer et réaliser vos travaux autour du PCA-PRA ? </c:v>
                </c:pt>
              </c:strCache>
            </c:strRef>
          </c:tx>
          <c:spPr>
            <a:solidFill>
              <a:schemeClr val="accent2"/>
            </a:solidFill>
            <a:ln w="19050">
              <a:solidFill>
                <a:schemeClr val="lt1"/>
              </a:solidFill>
            </a:ln>
            <a:effectLst/>
          </c:spPr>
          <c:invertIfNegative val="0"/>
          <c:dPt>
            <c:idx val="0"/>
            <c:invertIfNegative val="0"/>
            <c:bubble3D val="0"/>
            <c:spPr>
              <a:solidFill>
                <a:schemeClr val="accent5"/>
              </a:solidFill>
              <a:ln w="19050">
                <a:solidFill>
                  <a:schemeClr val="lt1"/>
                </a:solidFill>
              </a:ln>
              <a:effectLst/>
            </c:spPr>
            <c:extLst>
              <c:ext xmlns:c16="http://schemas.microsoft.com/office/drawing/2014/chart" uri="{C3380CC4-5D6E-409C-BE32-E72D297353CC}">
                <c16:uniqueId val="{00000001-7B8B-47AA-B5EA-9FDA7F745342}"/>
              </c:ext>
            </c:extLst>
          </c:dPt>
          <c:dPt>
            <c:idx val="1"/>
            <c:invertIfNegative val="0"/>
            <c:bubble3D val="0"/>
            <c:spPr>
              <a:solidFill>
                <a:schemeClr val="bg2"/>
              </a:solidFill>
              <a:ln w="19050">
                <a:solidFill>
                  <a:schemeClr val="lt1"/>
                </a:solidFill>
              </a:ln>
              <a:effectLst/>
            </c:spPr>
            <c:extLst>
              <c:ext xmlns:c16="http://schemas.microsoft.com/office/drawing/2014/chart" uri="{C3380CC4-5D6E-409C-BE32-E72D297353CC}">
                <c16:uniqueId val="{00000003-7B8B-47AA-B5EA-9FDA7F745342}"/>
              </c:ext>
            </c:extLst>
          </c:dPt>
          <c:dPt>
            <c:idx val="2"/>
            <c:invertIfNegative val="0"/>
            <c:bubble3D val="0"/>
            <c:spPr>
              <a:solidFill>
                <a:schemeClr val="accent2"/>
              </a:solidFill>
              <a:ln w="19050">
                <a:solidFill>
                  <a:schemeClr val="lt1"/>
                </a:solidFill>
              </a:ln>
              <a:effectLst/>
            </c:spPr>
            <c:extLst>
              <c:ext xmlns:c16="http://schemas.microsoft.com/office/drawing/2014/chart" uri="{C3380CC4-5D6E-409C-BE32-E72D297353CC}">
                <c16:uniqueId val="{00000005-7B8B-47AA-B5EA-9FDA7F745342}"/>
              </c:ext>
            </c:extLst>
          </c:dPt>
          <c:dPt>
            <c:idx val="3"/>
            <c:invertIfNegative val="0"/>
            <c:bubble3D val="0"/>
            <c:spPr>
              <a:solidFill>
                <a:schemeClr val="accent2"/>
              </a:solidFill>
              <a:ln w="19050">
                <a:solidFill>
                  <a:schemeClr val="lt1"/>
                </a:solidFill>
              </a:ln>
              <a:effectLst/>
            </c:spPr>
            <c:extLst>
              <c:ext xmlns:c16="http://schemas.microsoft.com/office/drawing/2014/chart" uri="{C3380CC4-5D6E-409C-BE32-E72D297353CC}">
                <c16:uniqueId val="{00000007-7B8B-47AA-B5EA-9FDA7F745342}"/>
              </c:ext>
            </c:extLst>
          </c:dPt>
          <c:dPt>
            <c:idx val="4"/>
            <c:invertIfNegative val="0"/>
            <c:bubble3D val="0"/>
            <c:spPr>
              <a:solidFill>
                <a:schemeClr val="accent2"/>
              </a:solidFill>
              <a:ln w="19050">
                <a:solidFill>
                  <a:schemeClr val="lt1"/>
                </a:solidFill>
              </a:ln>
              <a:effectLst/>
            </c:spPr>
            <c:extLst>
              <c:ext xmlns:c16="http://schemas.microsoft.com/office/drawing/2014/chart" uri="{C3380CC4-5D6E-409C-BE32-E72D297353CC}">
                <c16:uniqueId val="{00000009-7B8B-47AA-B5EA-9FDA7F745342}"/>
              </c:ext>
            </c:extLst>
          </c:dPt>
          <c:dLbls>
            <c:spPr>
              <a:solidFill>
                <a:schemeClr val="bg1">
                  <a:lumMod val="95000"/>
                </a:schemeClr>
              </a:solid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Feuil1!$A$2:$A$3</c:f>
              <c:strCache>
                <c:ptCount val="2"/>
                <c:pt idx="0">
                  <c:v>OUI</c:v>
                </c:pt>
                <c:pt idx="1">
                  <c:v>NON</c:v>
                </c:pt>
              </c:strCache>
            </c:strRef>
          </c:cat>
          <c:val>
            <c:numRef>
              <c:f>Feuil1!$B$2:$B$3</c:f>
              <c:numCache>
                <c:formatCode>General</c:formatCode>
                <c:ptCount val="2"/>
                <c:pt idx="0">
                  <c:v>14</c:v>
                </c:pt>
                <c:pt idx="1">
                  <c:v>10</c:v>
                </c:pt>
              </c:numCache>
            </c:numRef>
          </c:val>
          <c:extLst>
            <c:ext xmlns:c16="http://schemas.microsoft.com/office/drawing/2014/chart" uri="{C3380CC4-5D6E-409C-BE32-E72D297353CC}">
              <c16:uniqueId val="{0000000A-7B8B-47AA-B5EA-9FDA7F745342}"/>
            </c:ext>
          </c:extLst>
        </c:ser>
        <c:dLbls>
          <c:showLegendKey val="0"/>
          <c:showVal val="0"/>
          <c:showCatName val="0"/>
          <c:showSerName val="0"/>
          <c:showPercent val="0"/>
          <c:showBubbleSize val="0"/>
        </c:dLbls>
        <c:gapWidth val="61"/>
        <c:axId val="978185200"/>
        <c:axId val="983731424"/>
      </c:barChart>
      <c:catAx>
        <c:axId val="978185200"/>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mn-lt"/>
                <a:ea typeface="+mn-ea"/>
                <a:cs typeface="+mn-cs"/>
              </a:defRPr>
            </a:pPr>
            <a:endParaRPr lang="fr-FR"/>
          </a:p>
        </c:txPr>
        <c:crossAx val="983731424"/>
        <c:crosses val="autoZero"/>
        <c:auto val="1"/>
        <c:lblAlgn val="ctr"/>
        <c:lblOffset val="100"/>
        <c:noMultiLvlLbl val="0"/>
      </c:catAx>
      <c:valAx>
        <c:axId val="98373142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fr-FR"/>
          </a:p>
        </c:txPr>
        <c:crossAx val="97818520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lumMod val="95000"/>
      </a:schemeClr>
    </a:solidFill>
    <a:ln>
      <a:noFill/>
    </a:ln>
    <a:effectLst/>
  </c:spPr>
  <c:txPr>
    <a:bodyPr/>
    <a:lstStyle/>
    <a:p>
      <a:pPr>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19F490D-C484-46FD-B322-D363B2207375}"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fr-FR"/>
        </a:p>
      </dgm:t>
    </dgm:pt>
    <dgm:pt modelId="{24053466-4E53-416F-9C05-57AA216FFFA5}">
      <dgm:prSet phldrT="[Texte]"/>
      <dgm:spPr>
        <a:solidFill>
          <a:schemeClr val="bg2"/>
        </a:solidFill>
      </dgm:spPr>
      <dgm:t>
        <a:bodyPr/>
        <a:lstStyle/>
        <a:p>
          <a:r>
            <a:rPr lang="fr-FR" dirty="0"/>
            <a:t>Direction générale</a:t>
          </a:r>
        </a:p>
      </dgm:t>
    </dgm:pt>
    <dgm:pt modelId="{E3260CE7-4F27-496F-BE7F-241C9CE56A53}" type="parTrans" cxnId="{758928FE-6C08-44BD-BD57-C096DF6FD5B4}">
      <dgm:prSet/>
      <dgm:spPr/>
      <dgm:t>
        <a:bodyPr/>
        <a:lstStyle/>
        <a:p>
          <a:endParaRPr lang="fr-FR"/>
        </a:p>
      </dgm:t>
    </dgm:pt>
    <dgm:pt modelId="{10A5FF85-35B3-4AA4-B4C3-A33086D062A8}" type="sibTrans" cxnId="{758928FE-6C08-44BD-BD57-C096DF6FD5B4}">
      <dgm:prSet/>
      <dgm:spPr/>
      <dgm:t>
        <a:bodyPr/>
        <a:lstStyle/>
        <a:p>
          <a:endParaRPr lang="fr-FR"/>
        </a:p>
      </dgm:t>
    </dgm:pt>
    <dgm:pt modelId="{E430C51D-21F8-44A0-B68E-6AA344FC4876}">
      <dgm:prSet phldrT="[Texte]"/>
      <dgm:spPr>
        <a:solidFill>
          <a:schemeClr val="bg2"/>
        </a:solidFill>
      </dgm:spPr>
      <dgm:t>
        <a:bodyPr/>
        <a:lstStyle/>
        <a:p>
          <a:r>
            <a:rPr lang="fr-FR" dirty="0"/>
            <a:t>Direction qualité / gestion des risques</a:t>
          </a:r>
        </a:p>
      </dgm:t>
    </dgm:pt>
    <dgm:pt modelId="{E9E69F83-B988-4A72-B3A8-713E1EC8F99C}" type="parTrans" cxnId="{B7B8DFC2-134C-4C33-8037-BEDA9E4B102D}">
      <dgm:prSet/>
      <dgm:spPr/>
      <dgm:t>
        <a:bodyPr/>
        <a:lstStyle/>
        <a:p>
          <a:endParaRPr lang="fr-FR"/>
        </a:p>
      </dgm:t>
    </dgm:pt>
    <dgm:pt modelId="{C323C374-CEB9-4D4D-9329-7D4AF46C0AE5}" type="sibTrans" cxnId="{B7B8DFC2-134C-4C33-8037-BEDA9E4B102D}">
      <dgm:prSet/>
      <dgm:spPr/>
      <dgm:t>
        <a:bodyPr/>
        <a:lstStyle/>
        <a:p>
          <a:endParaRPr lang="fr-FR"/>
        </a:p>
      </dgm:t>
    </dgm:pt>
    <dgm:pt modelId="{16D87D02-8CEE-4DCE-9D49-B7D8B7AAE6EC}">
      <dgm:prSet phldrT="[Texte]"/>
      <dgm:spPr>
        <a:solidFill>
          <a:schemeClr val="bg2"/>
        </a:solidFill>
      </dgm:spPr>
      <dgm:t>
        <a:bodyPr/>
        <a:lstStyle/>
        <a:p>
          <a:r>
            <a:rPr lang="fr-FR" dirty="0"/>
            <a:t>Cadre de santé, coordinateur de soins</a:t>
          </a:r>
        </a:p>
      </dgm:t>
    </dgm:pt>
    <dgm:pt modelId="{CBC78465-40AA-4D82-A4F8-361061414DDB}" type="parTrans" cxnId="{30E76739-A588-42DA-B169-C1F0C91A9543}">
      <dgm:prSet/>
      <dgm:spPr/>
      <dgm:t>
        <a:bodyPr/>
        <a:lstStyle/>
        <a:p>
          <a:endParaRPr lang="fr-FR"/>
        </a:p>
      </dgm:t>
    </dgm:pt>
    <dgm:pt modelId="{23083BFE-1E78-4C98-949F-A8C06D836200}" type="sibTrans" cxnId="{30E76739-A588-42DA-B169-C1F0C91A9543}">
      <dgm:prSet/>
      <dgm:spPr/>
      <dgm:t>
        <a:bodyPr/>
        <a:lstStyle/>
        <a:p>
          <a:endParaRPr lang="fr-FR"/>
        </a:p>
      </dgm:t>
    </dgm:pt>
    <dgm:pt modelId="{244FA07F-D1D1-49B5-AC88-8A5BECC3E49E}">
      <dgm:prSet phldrT="[Texte]"/>
      <dgm:spPr>
        <a:solidFill>
          <a:schemeClr val="bg2"/>
        </a:solidFill>
      </dgm:spPr>
      <dgm:t>
        <a:bodyPr/>
        <a:lstStyle/>
        <a:p>
          <a:r>
            <a:rPr lang="fr-FR" dirty="0"/>
            <a:t>DSI / DSN</a:t>
          </a:r>
        </a:p>
      </dgm:t>
    </dgm:pt>
    <dgm:pt modelId="{0A9F507F-FC05-4408-B447-DBD7607A20CF}" type="parTrans" cxnId="{F7EDD035-9EEB-46CA-BF5F-2245F6DB1486}">
      <dgm:prSet/>
      <dgm:spPr/>
      <dgm:t>
        <a:bodyPr/>
        <a:lstStyle/>
        <a:p>
          <a:endParaRPr lang="fr-FR"/>
        </a:p>
      </dgm:t>
    </dgm:pt>
    <dgm:pt modelId="{DA861A6F-9153-4667-8293-101EE79A88BD}" type="sibTrans" cxnId="{F7EDD035-9EEB-46CA-BF5F-2245F6DB1486}">
      <dgm:prSet/>
      <dgm:spPr/>
      <dgm:t>
        <a:bodyPr/>
        <a:lstStyle/>
        <a:p>
          <a:endParaRPr lang="fr-FR"/>
        </a:p>
      </dgm:t>
    </dgm:pt>
    <dgm:pt modelId="{9B20889A-8C8C-4CAB-B6ED-EDCA3A4830B9}">
      <dgm:prSet phldrT="[Texte]"/>
      <dgm:spPr>
        <a:solidFill>
          <a:schemeClr val="bg2"/>
        </a:solidFill>
      </dgm:spPr>
      <dgm:t>
        <a:bodyPr/>
        <a:lstStyle/>
        <a:p>
          <a:r>
            <a:rPr lang="fr-FR" dirty="0"/>
            <a:t>RSSI</a:t>
          </a:r>
        </a:p>
      </dgm:t>
    </dgm:pt>
    <dgm:pt modelId="{65DE34F4-9FA2-4D77-BFD9-6A46BC469FED}" type="parTrans" cxnId="{72588B83-1273-48EE-96C1-2E048F592AE6}">
      <dgm:prSet/>
      <dgm:spPr/>
      <dgm:t>
        <a:bodyPr/>
        <a:lstStyle/>
        <a:p>
          <a:endParaRPr lang="fr-FR"/>
        </a:p>
      </dgm:t>
    </dgm:pt>
    <dgm:pt modelId="{5E374978-552E-4A82-A072-881082D9A1CC}" type="sibTrans" cxnId="{72588B83-1273-48EE-96C1-2E048F592AE6}">
      <dgm:prSet/>
      <dgm:spPr/>
      <dgm:t>
        <a:bodyPr/>
        <a:lstStyle/>
        <a:p>
          <a:endParaRPr lang="fr-FR"/>
        </a:p>
      </dgm:t>
    </dgm:pt>
    <dgm:pt modelId="{7A80977B-7738-4340-870C-63CAF6658FCF}">
      <dgm:prSet phldrT="[Texte]"/>
      <dgm:spPr>
        <a:solidFill>
          <a:schemeClr val="bg2"/>
        </a:solidFill>
      </dgm:spPr>
      <dgm:t>
        <a:bodyPr/>
        <a:lstStyle/>
        <a:p>
          <a:r>
            <a:rPr lang="fr-FR" dirty="0"/>
            <a:t>RPCRA</a:t>
          </a:r>
        </a:p>
      </dgm:t>
    </dgm:pt>
    <dgm:pt modelId="{0169BA0F-EE75-46A5-BC70-3523DE274FCD}" type="parTrans" cxnId="{600ADA8C-F4F4-44DE-B4C2-8609034C8522}">
      <dgm:prSet/>
      <dgm:spPr/>
      <dgm:t>
        <a:bodyPr/>
        <a:lstStyle/>
        <a:p>
          <a:endParaRPr lang="fr-FR"/>
        </a:p>
      </dgm:t>
    </dgm:pt>
    <dgm:pt modelId="{40FA197A-92AA-4584-9BE9-D9ED7D6984E4}" type="sibTrans" cxnId="{600ADA8C-F4F4-44DE-B4C2-8609034C8522}">
      <dgm:prSet/>
      <dgm:spPr/>
      <dgm:t>
        <a:bodyPr/>
        <a:lstStyle/>
        <a:p>
          <a:endParaRPr lang="fr-FR"/>
        </a:p>
      </dgm:t>
    </dgm:pt>
    <dgm:pt modelId="{B753D722-F818-4FCE-A177-67BE6A4B9049}" type="pres">
      <dgm:prSet presAssocID="{E19F490D-C484-46FD-B322-D363B2207375}" presName="diagram" presStyleCnt="0">
        <dgm:presLayoutVars>
          <dgm:dir/>
          <dgm:resizeHandles val="exact"/>
        </dgm:presLayoutVars>
      </dgm:prSet>
      <dgm:spPr/>
    </dgm:pt>
    <dgm:pt modelId="{9D98F78A-C20E-49F1-8D40-44539D386C5B}" type="pres">
      <dgm:prSet presAssocID="{24053466-4E53-416F-9C05-57AA216FFFA5}" presName="node" presStyleLbl="node1" presStyleIdx="0" presStyleCnt="6">
        <dgm:presLayoutVars>
          <dgm:bulletEnabled val="1"/>
        </dgm:presLayoutVars>
      </dgm:prSet>
      <dgm:spPr/>
    </dgm:pt>
    <dgm:pt modelId="{DCD5A57D-DE1C-4337-8D5B-B5A5718A4E20}" type="pres">
      <dgm:prSet presAssocID="{10A5FF85-35B3-4AA4-B4C3-A33086D062A8}" presName="sibTrans" presStyleCnt="0"/>
      <dgm:spPr/>
    </dgm:pt>
    <dgm:pt modelId="{45A3A0D1-E63A-4D84-9E5F-B1258ECF85D9}" type="pres">
      <dgm:prSet presAssocID="{E430C51D-21F8-44A0-B68E-6AA344FC4876}" presName="node" presStyleLbl="node1" presStyleIdx="1" presStyleCnt="6">
        <dgm:presLayoutVars>
          <dgm:bulletEnabled val="1"/>
        </dgm:presLayoutVars>
      </dgm:prSet>
      <dgm:spPr/>
    </dgm:pt>
    <dgm:pt modelId="{908A5CC7-7073-4C67-8E90-0765BCC9CEC6}" type="pres">
      <dgm:prSet presAssocID="{C323C374-CEB9-4D4D-9329-7D4AF46C0AE5}" presName="sibTrans" presStyleCnt="0"/>
      <dgm:spPr/>
    </dgm:pt>
    <dgm:pt modelId="{C7F9D6CB-3D24-4CBA-95C4-B5C35D1AAC88}" type="pres">
      <dgm:prSet presAssocID="{16D87D02-8CEE-4DCE-9D49-B7D8B7AAE6EC}" presName="node" presStyleLbl="node1" presStyleIdx="2" presStyleCnt="6">
        <dgm:presLayoutVars>
          <dgm:bulletEnabled val="1"/>
        </dgm:presLayoutVars>
      </dgm:prSet>
      <dgm:spPr/>
    </dgm:pt>
    <dgm:pt modelId="{73D8F859-9FC8-494A-B73B-3C21AFC02528}" type="pres">
      <dgm:prSet presAssocID="{23083BFE-1E78-4C98-949F-A8C06D836200}" presName="sibTrans" presStyleCnt="0"/>
      <dgm:spPr/>
    </dgm:pt>
    <dgm:pt modelId="{88CEE954-A119-4CB7-9342-FCB8F1F4F11E}" type="pres">
      <dgm:prSet presAssocID="{244FA07F-D1D1-49B5-AC88-8A5BECC3E49E}" presName="node" presStyleLbl="node1" presStyleIdx="3" presStyleCnt="6">
        <dgm:presLayoutVars>
          <dgm:bulletEnabled val="1"/>
        </dgm:presLayoutVars>
      </dgm:prSet>
      <dgm:spPr/>
    </dgm:pt>
    <dgm:pt modelId="{377FDCD4-38CD-47D8-9C80-1563F97FFD06}" type="pres">
      <dgm:prSet presAssocID="{DA861A6F-9153-4667-8293-101EE79A88BD}" presName="sibTrans" presStyleCnt="0"/>
      <dgm:spPr/>
    </dgm:pt>
    <dgm:pt modelId="{FD1E8804-B79B-4447-B02B-98691DC42CB9}" type="pres">
      <dgm:prSet presAssocID="{9B20889A-8C8C-4CAB-B6ED-EDCA3A4830B9}" presName="node" presStyleLbl="node1" presStyleIdx="4" presStyleCnt="6">
        <dgm:presLayoutVars>
          <dgm:bulletEnabled val="1"/>
        </dgm:presLayoutVars>
      </dgm:prSet>
      <dgm:spPr/>
    </dgm:pt>
    <dgm:pt modelId="{7347454C-BB62-4627-B03B-08E94BDBBCE1}" type="pres">
      <dgm:prSet presAssocID="{5E374978-552E-4A82-A072-881082D9A1CC}" presName="sibTrans" presStyleCnt="0"/>
      <dgm:spPr/>
    </dgm:pt>
    <dgm:pt modelId="{41C5E952-55D6-4E70-9155-64A410B8DC9A}" type="pres">
      <dgm:prSet presAssocID="{7A80977B-7738-4340-870C-63CAF6658FCF}" presName="node" presStyleLbl="node1" presStyleIdx="5" presStyleCnt="6">
        <dgm:presLayoutVars>
          <dgm:bulletEnabled val="1"/>
        </dgm:presLayoutVars>
      </dgm:prSet>
      <dgm:spPr/>
    </dgm:pt>
  </dgm:ptLst>
  <dgm:cxnLst>
    <dgm:cxn modelId="{888CEC17-A142-460A-9EEC-A86736319A0D}" type="presOf" srcId="{244FA07F-D1D1-49B5-AC88-8A5BECC3E49E}" destId="{88CEE954-A119-4CB7-9342-FCB8F1F4F11E}" srcOrd="0" destOrd="0" presId="urn:microsoft.com/office/officeart/2005/8/layout/default"/>
    <dgm:cxn modelId="{F7EDD035-9EEB-46CA-BF5F-2245F6DB1486}" srcId="{E19F490D-C484-46FD-B322-D363B2207375}" destId="{244FA07F-D1D1-49B5-AC88-8A5BECC3E49E}" srcOrd="3" destOrd="0" parTransId="{0A9F507F-FC05-4408-B447-DBD7607A20CF}" sibTransId="{DA861A6F-9153-4667-8293-101EE79A88BD}"/>
    <dgm:cxn modelId="{30E76739-A588-42DA-B169-C1F0C91A9543}" srcId="{E19F490D-C484-46FD-B322-D363B2207375}" destId="{16D87D02-8CEE-4DCE-9D49-B7D8B7AAE6EC}" srcOrd="2" destOrd="0" parTransId="{CBC78465-40AA-4D82-A4F8-361061414DDB}" sibTransId="{23083BFE-1E78-4C98-949F-A8C06D836200}"/>
    <dgm:cxn modelId="{567F1272-CD61-4513-A658-E7F1300A6C45}" type="presOf" srcId="{E430C51D-21F8-44A0-B68E-6AA344FC4876}" destId="{45A3A0D1-E63A-4D84-9E5F-B1258ECF85D9}" srcOrd="0" destOrd="0" presId="urn:microsoft.com/office/officeart/2005/8/layout/default"/>
    <dgm:cxn modelId="{72588B83-1273-48EE-96C1-2E048F592AE6}" srcId="{E19F490D-C484-46FD-B322-D363B2207375}" destId="{9B20889A-8C8C-4CAB-B6ED-EDCA3A4830B9}" srcOrd="4" destOrd="0" parTransId="{65DE34F4-9FA2-4D77-BFD9-6A46BC469FED}" sibTransId="{5E374978-552E-4A82-A072-881082D9A1CC}"/>
    <dgm:cxn modelId="{E94C528C-4572-48A8-B992-69590E367E99}" type="presOf" srcId="{E19F490D-C484-46FD-B322-D363B2207375}" destId="{B753D722-F818-4FCE-A177-67BE6A4B9049}" srcOrd="0" destOrd="0" presId="urn:microsoft.com/office/officeart/2005/8/layout/default"/>
    <dgm:cxn modelId="{600ADA8C-F4F4-44DE-B4C2-8609034C8522}" srcId="{E19F490D-C484-46FD-B322-D363B2207375}" destId="{7A80977B-7738-4340-870C-63CAF6658FCF}" srcOrd="5" destOrd="0" parTransId="{0169BA0F-EE75-46A5-BC70-3523DE274FCD}" sibTransId="{40FA197A-92AA-4584-9BE9-D9ED7D6984E4}"/>
    <dgm:cxn modelId="{C3B49193-3417-4D10-B3F4-B195F9CE521B}" type="presOf" srcId="{24053466-4E53-416F-9C05-57AA216FFFA5}" destId="{9D98F78A-C20E-49F1-8D40-44539D386C5B}" srcOrd="0" destOrd="0" presId="urn:microsoft.com/office/officeart/2005/8/layout/default"/>
    <dgm:cxn modelId="{8B8FCA9A-6ADE-4C91-911F-5F4009A5E72F}" type="presOf" srcId="{16D87D02-8CEE-4DCE-9D49-B7D8B7AAE6EC}" destId="{C7F9D6CB-3D24-4CBA-95C4-B5C35D1AAC88}" srcOrd="0" destOrd="0" presId="urn:microsoft.com/office/officeart/2005/8/layout/default"/>
    <dgm:cxn modelId="{B7B8DFC2-134C-4C33-8037-BEDA9E4B102D}" srcId="{E19F490D-C484-46FD-B322-D363B2207375}" destId="{E430C51D-21F8-44A0-B68E-6AA344FC4876}" srcOrd="1" destOrd="0" parTransId="{E9E69F83-B988-4A72-B3A8-713E1EC8F99C}" sibTransId="{C323C374-CEB9-4D4D-9329-7D4AF46C0AE5}"/>
    <dgm:cxn modelId="{963952DA-9D42-4583-9F4B-9BB31169D6DC}" type="presOf" srcId="{9B20889A-8C8C-4CAB-B6ED-EDCA3A4830B9}" destId="{FD1E8804-B79B-4447-B02B-98691DC42CB9}" srcOrd="0" destOrd="0" presId="urn:microsoft.com/office/officeart/2005/8/layout/default"/>
    <dgm:cxn modelId="{5AF3DFE0-F736-43C8-AF1D-88D0E461866F}" type="presOf" srcId="{7A80977B-7738-4340-870C-63CAF6658FCF}" destId="{41C5E952-55D6-4E70-9155-64A410B8DC9A}" srcOrd="0" destOrd="0" presId="urn:microsoft.com/office/officeart/2005/8/layout/default"/>
    <dgm:cxn modelId="{758928FE-6C08-44BD-BD57-C096DF6FD5B4}" srcId="{E19F490D-C484-46FD-B322-D363B2207375}" destId="{24053466-4E53-416F-9C05-57AA216FFFA5}" srcOrd="0" destOrd="0" parTransId="{E3260CE7-4F27-496F-BE7F-241C9CE56A53}" sibTransId="{10A5FF85-35B3-4AA4-B4C3-A33086D062A8}"/>
    <dgm:cxn modelId="{AA06CF08-7D28-48AD-8F0F-971D69F5D979}" type="presParOf" srcId="{B753D722-F818-4FCE-A177-67BE6A4B9049}" destId="{9D98F78A-C20E-49F1-8D40-44539D386C5B}" srcOrd="0" destOrd="0" presId="urn:microsoft.com/office/officeart/2005/8/layout/default"/>
    <dgm:cxn modelId="{A40FDA1F-A49D-47B9-B771-0667A943C37B}" type="presParOf" srcId="{B753D722-F818-4FCE-A177-67BE6A4B9049}" destId="{DCD5A57D-DE1C-4337-8D5B-B5A5718A4E20}" srcOrd="1" destOrd="0" presId="urn:microsoft.com/office/officeart/2005/8/layout/default"/>
    <dgm:cxn modelId="{952F1F13-A404-4ADC-AB42-84FA44785806}" type="presParOf" srcId="{B753D722-F818-4FCE-A177-67BE6A4B9049}" destId="{45A3A0D1-E63A-4D84-9E5F-B1258ECF85D9}" srcOrd="2" destOrd="0" presId="urn:microsoft.com/office/officeart/2005/8/layout/default"/>
    <dgm:cxn modelId="{5054D1C6-E3B7-462C-97CB-C3D21F019485}" type="presParOf" srcId="{B753D722-F818-4FCE-A177-67BE6A4B9049}" destId="{908A5CC7-7073-4C67-8E90-0765BCC9CEC6}" srcOrd="3" destOrd="0" presId="urn:microsoft.com/office/officeart/2005/8/layout/default"/>
    <dgm:cxn modelId="{838B86B3-48F6-4B42-A9DE-12E3D98D52B6}" type="presParOf" srcId="{B753D722-F818-4FCE-A177-67BE6A4B9049}" destId="{C7F9D6CB-3D24-4CBA-95C4-B5C35D1AAC88}" srcOrd="4" destOrd="0" presId="urn:microsoft.com/office/officeart/2005/8/layout/default"/>
    <dgm:cxn modelId="{464BFAE2-30EA-47E9-8FD8-9968C778734F}" type="presParOf" srcId="{B753D722-F818-4FCE-A177-67BE6A4B9049}" destId="{73D8F859-9FC8-494A-B73B-3C21AFC02528}" srcOrd="5" destOrd="0" presId="urn:microsoft.com/office/officeart/2005/8/layout/default"/>
    <dgm:cxn modelId="{313877D6-7DD8-4605-BF25-8C06D4959997}" type="presParOf" srcId="{B753D722-F818-4FCE-A177-67BE6A4B9049}" destId="{88CEE954-A119-4CB7-9342-FCB8F1F4F11E}" srcOrd="6" destOrd="0" presId="urn:microsoft.com/office/officeart/2005/8/layout/default"/>
    <dgm:cxn modelId="{1BA5EC07-777E-4DDE-85F7-09A68F0E3AE6}" type="presParOf" srcId="{B753D722-F818-4FCE-A177-67BE6A4B9049}" destId="{377FDCD4-38CD-47D8-9C80-1563F97FFD06}" srcOrd="7" destOrd="0" presId="urn:microsoft.com/office/officeart/2005/8/layout/default"/>
    <dgm:cxn modelId="{2D94D9E8-3C7A-42A1-BC19-710FF156E4B9}" type="presParOf" srcId="{B753D722-F818-4FCE-A177-67BE6A4B9049}" destId="{FD1E8804-B79B-4447-B02B-98691DC42CB9}" srcOrd="8" destOrd="0" presId="urn:microsoft.com/office/officeart/2005/8/layout/default"/>
    <dgm:cxn modelId="{6C82D559-FE70-43DB-B3F9-941FC0712EFB}" type="presParOf" srcId="{B753D722-F818-4FCE-A177-67BE6A4B9049}" destId="{7347454C-BB62-4627-B03B-08E94BDBBCE1}" srcOrd="9" destOrd="0" presId="urn:microsoft.com/office/officeart/2005/8/layout/default"/>
    <dgm:cxn modelId="{FE686C4F-D3EA-456E-B43A-463582003A5D}" type="presParOf" srcId="{B753D722-F818-4FCE-A177-67BE6A4B9049}" destId="{41C5E952-55D6-4E70-9155-64A410B8DC9A}" srcOrd="1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093F01C-AB4A-42D1-86DA-6D75B8751DD0}"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fr-FR"/>
        </a:p>
      </dgm:t>
    </dgm:pt>
    <dgm:pt modelId="{7B496102-520E-437B-A03B-1AFC48FA872E}">
      <dgm:prSet phldrT="[Texte]" custT="1"/>
      <dgm:spPr>
        <a:solidFill>
          <a:srgbClr val="C8176A"/>
        </a:solidFill>
      </dgm:spPr>
      <dgm:t>
        <a:bodyPr/>
        <a:lstStyle/>
        <a:p>
          <a:r>
            <a:rPr lang="fr-FR" sz="900" dirty="0"/>
            <a:t>Néonatalogie</a:t>
          </a:r>
        </a:p>
      </dgm:t>
    </dgm:pt>
    <dgm:pt modelId="{6B1F8330-3E1E-4F8D-B72F-460E0D8B50FD}" type="parTrans" cxnId="{DDCD5A7A-EFAB-4563-AE4C-13EB865B6915}">
      <dgm:prSet/>
      <dgm:spPr/>
      <dgm:t>
        <a:bodyPr/>
        <a:lstStyle/>
        <a:p>
          <a:endParaRPr lang="fr-FR" sz="100"/>
        </a:p>
      </dgm:t>
    </dgm:pt>
    <dgm:pt modelId="{EB1765BC-BA51-4FA3-975C-45C161E57015}" type="sibTrans" cxnId="{DDCD5A7A-EFAB-4563-AE4C-13EB865B6915}">
      <dgm:prSet/>
      <dgm:spPr/>
      <dgm:t>
        <a:bodyPr/>
        <a:lstStyle/>
        <a:p>
          <a:endParaRPr lang="fr-FR" sz="100"/>
        </a:p>
      </dgm:t>
    </dgm:pt>
    <dgm:pt modelId="{6A8536A5-AE3A-48B1-A1A5-F55C32919004}">
      <dgm:prSet phldrT="[Texte]" custT="1"/>
      <dgm:spPr>
        <a:solidFill>
          <a:srgbClr val="C8176A"/>
        </a:solidFill>
      </dgm:spPr>
      <dgm:t>
        <a:bodyPr/>
        <a:lstStyle/>
        <a:p>
          <a:r>
            <a:rPr lang="fr-FR" sz="900" dirty="0"/>
            <a:t>Chirurgie / bloc opératoire</a:t>
          </a:r>
        </a:p>
      </dgm:t>
    </dgm:pt>
    <dgm:pt modelId="{65394115-492C-45DA-9108-516D97CE551D}" type="parTrans" cxnId="{D6F23D04-9B2A-40CB-838D-FDEEDF50C71F}">
      <dgm:prSet/>
      <dgm:spPr/>
      <dgm:t>
        <a:bodyPr/>
        <a:lstStyle/>
        <a:p>
          <a:endParaRPr lang="fr-FR" sz="100"/>
        </a:p>
      </dgm:t>
    </dgm:pt>
    <dgm:pt modelId="{D3B7FF06-BC21-4087-B06D-DEEB14266461}" type="sibTrans" cxnId="{D6F23D04-9B2A-40CB-838D-FDEEDF50C71F}">
      <dgm:prSet/>
      <dgm:spPr/>
      <dgm:t>
        <a:bodyPr/>
        <a:lstStyle/>
        <a:p>
          <a:endParaRPr lang="fr-FR" sz="100"/>
        </a:p>
      </dgm:t>
    </dgm:pt>
    <dgm:pt modelId="{07D1FEB8-E0EB-4D0B-A109-69FDC8E2EBAF}">
      <dgm:prSet phldrT="[Texte]" custT="1"/>
      <dgm:spPr>
        <a:solidFill>
          <a:srgbClr val="C8176A"/>
        </a:solidFill>
      </dgm:spPr>
      <dgm:t>
        <a:bodyPr/>
        <a:lstStyle/>
        <a:p>
          <a:r>
            <a:rPr lang="fr-FR" sz="900" dirty="0"/>
            <a:t>Urgences</a:t>
          </a:r>
        </a:p>
      </dgm:t>
    </dgm:pt>
    <dgm:pt modelId="{AFABCCF4-1F74-4F5B-9522-FD82BC90CB7F}" type="parTrans" cxnId="{1BD5A635-CF4A-4E5B-B962-3DD15FC33AF4}">
      <dgm:prSet/>
      <dgm:spPr/>
      <dgm:t>
        <a:bodyPr/>
        <a:lstStyle/>
        <a:p>
          <a:endParaRPr lang="fr-FR" sz="100"/>
        </a:p>
      </dgm:t>
    </dgm:pt>
    <dgm:pt modelId="{33CC8C40-A0B6-457E-85EE-F8A1D170DC5A}" type="sibTrans" cxnId="{1BD5A635-CF4A-4E5B-B962-3DD15FC33AF4}">
      <dgm:prSet/>
      <dgm:spPr/>
      <dgm:t>
        <a:bodyPr/>
        <a:lstStyle/>
        <a:p>
          <a:endParaRPr lang="fr-FR" sz="100"/>
        </a:p>
      </dgm:t>
    </dgm:pt>
    <dgm:pt modelId="{F343E8ED-B228-47AC-AC2F-D44E4FCB4681}">
      <dgm:prSet phldrT="[Texte]" custT="1"/>
      <dgm:spPr>
        <a:solidFill>
          <a:srgbClr val="C8176A"/>
        </a:solidFill>
      </dgm:spPr>
      <dgm:t>
        <a:bodyPr/>
        <a:lstStyle/>
        <a:p>
          <a:r>
            <a:rPr lang="fr-FR" sz="900" dirty="0"/>
            <a:t>Réanimation</a:t>
          </a:r>
        </a:p>
      </dgm:t>
    </dgm:pt>
    <dgm:pt modelId="{A1CDAF6B-CFE0-4C56-B50F-527D884C7536}" type="parTrans" cxnId="{2BD1C756-ED1B-4EDD-B0C0-1E12FEBA4C32}">
      <dgm:prSet/>
      <dgm:spPr/>
      <dgm:t>
        <a:bodyPr/>
        <a:lstStyle/>
        <a:p>
          <a:endParaRPr lang="fr-FR" sz="100"/>
        </a:p>
      </dgm:t>
    </dgm:pt>
    <dgm:pt modelId="{09606E5A-CD76-45E6-BB82-8195F6C84814}" type="sibTrans" cxnId="{2BD1C756-ED1B-4EDD-B0C0-1E12FEBA4C32}">
      <dgm:prSet/>
      <dgm:spPr/>
      <dgm:t>
        <a:bodyPr/>
        <a:lstStyle/>
        <a:p>
          <a:endParaRPr lang="fr-FR" sz="100"/>
        </a:p>
      </dgm:t>
    </dgm:pt>
    <dgm:pt modelId="{32AF8F9C-01AC-48DC-B44F-9B45CF29B26C}">
      <dgm:prSet phldrT="[Texte]" custT="1"/>
      <dgm:spPr>
        <a:solidFill>
          <a:srgbClr val="C8176A"/>
        </a:solidFill>
      </dgm:spPr>
      <dgm:t>
        <a:bodyPr/>
        <a:lstStyle/>
        <a:p>
          <a:r>
            <a:rPr lang="fr-FR" sz="900" dirty="0"/>
            <a:t>Médecine polyvalente / SSR</a:t>
          </a:r>
        </a:p>
      </dgm:t>
    </dgm:pt>
    <dgm:pt modelId="{BCD7D99B-11DF-4892-B431-4EB548ECA036}" type="parTrans" cxnId="{B8E95AC1-B5F1-4BED-8121-A9C01C4797F4}">
      <dgm:prSet/>
      <dgm:spPr/>
      <dgm:t>
        <a:bodyPr/>
        <a:lstStyle/>
        <a:p>
          <a:endParaRPr lang="fr-FR" sz="100"/>
        </a:p>
      </dgm:t>
    </dgm:pt>
    <dgm:pt modelId="{B7C1B4BF-735E-4082-9486-F0A673F7634E}" type="sibTrans" cxnId="{B8E95AC1-B5F1-4BED-8121-A9C01C4797F4}">
      <dgm:prSet/>
      <dgm:spPr/>
      <dgm:t>
        <a:bodyPr/>
        <a:lstStyle/>
        <a:p>
          <a:endParaRPr lang="fr-FR" sz="100"/>
        </a:p>
      </dgm:t>
    </dgm:pt>
    <dgm:pt modelId="{541FFE11-1DFD-4205-AEE2-7811A799297C}">
      <dgm:prSet phldrT="[Texte]" custT="1"/>
      <dgm:spPr>
        <a:solidFill>
          <a:srgbClr val="C8176A"/>
        </a:solidFill>
      </dgm:spPr>
      <dgm:t>
        <a:bodyPr/>
        <a:lstStyle/>
        <a:p>
          <a:r>
            <a:rPr lang="fr-FR" sz="900" dirty="0"/>
            <a:t>ORL</a:t>
          </a:r>
        </a:p>
      </dgm:t>
    </dgm:pt>
    <dgm:pt modelId="{4592ACA2-905D-4FA8-80D5-FFA659EF2E21}" type="parTrans" cxnId="{747B7B3D-EF25-406C-A11C-4D19BDBD8C96}">
      <dgm:prSet/>
      <dgm:spPr/>
      <dgm:t>
        <a:bodyPr/>
        <a:lstStyle/>
        <a:p>
          <a:endParaRPr lang="fr-FR" sz="1200"/>
        </a:p>
      </dgm:t>
    </dgm:pt>
    <dgm:pt modelId="{C18C3706-AB01-40AD-92F7-9B98CC6DDEEE}" type="sibTrans" cxnId="{747B7B3D-EF25-406C-A11C-4D19BDBD8C96}">
      <dgm:prSet/>
      <dgm:spPr/>
      <dgm:t>
        <a:bodyPr/>
        <a:lstStyle/>
        <a:p>
          <a:endParaRPr lang="fr-FR" sz="1200"/>
        </a:p>
      </dgm:t>
    </dgm:pt>
    <dgm:pt modelId="{E42B0703-E817-4C6C-8B80-BDBD31158475}" type="pres">
      <dgm:prSet presAssocID="{6093F01C-AB4A-42D1-86DA-6D75B8751DD0}" presName="diagram" presStyleCnt="0">
        <dgm:presLayoutVars>
          <dgm:dir/>
          <dgm:resizeHandles val="exact"/>
        </dgm:presLayoutVars>
      </dgm:prSet>
      <dgm:spPr/>
    </dgm:pt>
    <dgm:pt modelId="{83541453-CA63-4275-89A1-9F0EF2F5790F}" type="pres">
      <dgm:prSet presAssocID="{7B496102-520E-437B-A03B-1AFC48FA872E}" presName="node" presStyleLbl="node1" presStyleIdx="0" presStyleCnt="6">
        <dgm:presLayoutVars>
          <dgm:bulletEnabled val="1"/>
        </dgm:presLayoutVars>
      </dgm:prSet>
      <dgm:spPr/>
    </dgm:pt>
    <dgm:pt modelId="{923CF20F-931D-4035-9967-DC74D7350827}" type="pres">
      <dgm:prSet presAssocID="{EB1765BC-BA51-4FA3-975C-45C161E57015}" presName="sibTrans" presStyleCnt="0"/>
      <dgm:spPr/>
    </dgm:pt>
    <dgm:pt modelId="{0C7595F6-F303-4556-A11A-704CD61EC53E}" type="pres">
      <dgm:prSet presAssocID="{6A8536A5-AE3A-48B1-A1A5-F55C32919004}" presName="node" presStyleLbl="node1" presStyleIdx="1" presStyleCnt="6">
        <dgm:presLayoutVars>
          <dgm:bulletEnabled val="1"/>
        </dgm:presLayoutVars>
      </dgm:prSet>
      <dgm:spPr/>
    </dgm:pt>
    <dgm:pt modelId="{01CC50CB-5E8F-41A7-91A7-EBDF9A615ADD}" type="pres">
      <dgm:prSet presAssocID="{D3B7FF06-BC21-4087-B06D-DEEB14266461}" presName="sibTrans" presStyleCnt="0"/>
      <dgm:spPr/>
    </dgm:pt>
    <dgm:pt modelId="{60D66369-4181-488D-9AE4-DFDBDA82EC53}" type="pres">
      <dgm:prSet presAssocID="{07D1FEB8-E0EB-4D0B-A109-69FDC8E2EBAF}" presName="node" presStyleLbl="node1" presStyleIdx="2" presStyleCnt="6">
        <dgm:presLayoutVars>
          <dgm:bulletEnabled val="1"/>
        </dgm:presLayoutVars>
      </dgm:prSet>
      <dgm:spPr/>
    </dgm:pt>
    <dgm:pt modelId="{27CBF197-79BE-4969-8CB1-35D9609326B1}" type="pres">
      <dgm:prSet presAssocID="{33CC8C40-A0B6-457E-85EE-F8A1D170DC5A}" presName="sibTrans" presStyleCnt="0"/>
      <dgm:spPr/>
    </dgm:pt>
    <dgm:pt modelId="{9F75974A-0769-4D4B-86AC-7CBDE6FD69F0}" type="pres">
      <dgm:prSet presAssocID="{F343E8ED-B228-47AC-AC2F-D44E4FCB4681}" presName="node" presStyleLbl="node1" presStyleIdx="3" presStyleCnt="6">
        <dgm:presLayoutVars>
          <dgm:bulletEnabled val="1"/>
        </dgm:presLayoutVars>
      </dgm:prSet>
      <dgm:spPr/>
    </dgm:pt>
    <dgm:pt modelId="{BBA2BFA9-D9E7-4D2A-861A-5A2E68107099}" type="pres">
      <dgm:prSet presAssocID="{09606E5A-CD76-45E6-BB82-8195F6C84814}" presName="sibTrans" presStyleCnt="0"/>
      <dgm:spPr/>
    </dgm:pt>
    <dgm:pt modelId="{9481010D-7F09-41A3-9031-FA7FC013B09D}" type="pres">
      <dgm:prSet presAssocID="{32AF8F9C-01AC-48DC-B44F-9B45CF29B26C}" presName="node" presStyleLbl="node1" presStyleIdx="4" presStyleCnt="6">
        <dgm:presLayoutVars>
          <dgm:bulletEnabled val="1"/>
        </dgm:presLayoutVars>
      </dgm:prSet>
      <dgm:spPr/>
    </dgm:pt>
    <dgm:pt modelId="{8AF7A784-0175-4801-B015-D19810B98734}" type="pres">
      <dgm:prSet presAssocID="{B7C1B4BF-735E-4082-9486-F0A673F7634E}" presName="sibTrans" presStyleCnt="0"/>
      <dgm:spPr/>
    </dgm:pt>
    <dgm:pt modelId="{5139C38E-6C07-40F6-9ED8-9C5A57B64699}" type="pres">
      <dgm:prSet presAssocID="{541FFE11-1DFD-4205-AEE2-7811A799297C}" presName="node" presStyleLbl="node1" presStyleIdx="5" presStyleCnt="6">
        <dgm:presLayoutVars>
          <dgm:bulletEnabled val="1"/>
        </dgm:presLayoutVars>
      </dgm:prSet>
      <dgm:spPr/>
    </dgm:pt>
  </dgm:ptLst>
  <dgm:cxnLst>
    <dgm:cxn modelId="{D6F23D04-9B2A-40CB-838D-FDEEDF50C71F}" srcId="{6093F01C-AB4A-42D1-86DA-6D75B8751DD0}" destId="{6A8536A5-AE3A-48B1-A1A5-F55C32919004}" srcOrd="1" destOrd="0" parTransId="{65394115-492C-45DA-9108-516D97CE551D}" sibTransId="{D3B7FF06-BC21-4087-B06D-DEEB14266461}"/>
    <dgm:cxn modelId="{694C9B26-2E80-4743-93A9-7708A706CA2E}" type="presOf" srcId="{541FFE11-1DFD-4205-AEE2-7811A799297C}" destId="{5139C38E-6C07-40F6-9ED8-9C5A57B64699}" srcOrd="0" destOrd="0" presId="urn:microsoft.com/office/officeart/2005/8/layout/default"/>
    <dgm:cxn modelId="{1BD5A635-CF4A-4E5B-B962-3DD15FC33AF4}" srcId="{6093F01C-AB4A-42D1-86DA-6D75B8751DD0}" destId="{07D1FEB8-E0EB-4D0B-A109-69FDC8E2EBAF}" srcOrd="2" destOrd="0" parTransId="{AFABCCF4-1F74-4F5B-9522-FD82BC90CB7F}" sibTransId="{33CC8C40-A0B6-457E-85EE-F8A1D170DC5A}"/>
    <dgm:cxn modelId="{9C12923A-D26D-411D-816F-9A8BDE29145B}" type="presOf" srcId="{6093F01C-AB4A-42D1-86DA-6D75B8751DD0}" destId="{E42B0703-E817-4C6C-8B80-BDBD31158475}" srcOrd="0" destOrd="0" presId="urn:microsoft.com/office/officeart/2005/8/layout/default"/>
    <dgm:cxn modelId="{747B7B3D-EF25-406C-A11C-4D19BDBD8C96}" srcId="{6093F01C-AB4A-42D1-86DA-6D75B8751DD0}" destId="{541FFE11-1DFD-4205-AEE2-7811A799297C}" srcOrd="5" destOrd="0" parTransId="{4592ACA2-905D-4FA8-80D5-FFA659EF2E21}" sibTransId="{C18C3706-AB01-40AD-92F7-9B98CC6DDEEE}"/>
    <dgm:cxn modelId="{CCD13464-6830-4DCB-BD35-C2C134C20FDD}" type="presOf" srcId="{F343E8ED-B228-47AC-AC2F-D44E4FCB4681}" destId="{9F75974A-0769-4D4B-86AC-7CBDE6FD69F0}" srcOrd="0" destOrd="0" presId="urn:microsoft.com/office/officeart/2005/8/layout/default"/>
    <dgm:cxn modelId="{8CFDD36B-8F17-4AE0-864E-66DC604A46E6}" type="presOf" srcId="{32AF8F9C-01AC-48DC-B44F-9B45CF29B26C}" destId="{9481010D-7F09-41A3-9031-FA7FC013B09D}" srcOrd="0" destOrd="0" presId="urn:microsoft.com/office/officeart/2005/8/layout/default"/>
    <dgm:cxn modelId="{9D2B8B73-478A-4B34-858C-F154A914ACEC}" type="presOf" srcId="{7B496102-520E-437B-A03B-1AFC48FA872E}" destId="{83541453-CA63-4275-89A1-9F0EF2F5790F}" srcOrd="0" destOrd="0" presId="urn:microsoft.com/office/officeart/2005/8/layout/default"/>
    <dgm:cxn modelId="{2BD1C756-ED1B-4EDD-B0C0-1E12FEBA4C32}" srcId="{6093F01C-AB4A-42D1-86DA-6D75B8751DD0}" destId="{F343E8ED-B228-47AC-AC2F-D44E4FCB4681}" srcOrd="3" destOrd="0" parTransId="{A1CDAF6B-CFE0-4C56-B50F-527D884C7536}" sibTransId="{09606E5A-CD76-45E6-BB82-8195F6C84814}"/>
    <dgm:cxn modelId="{DDCD5A7A-EFAB-4563-AE4C-13EB865B6915}" srcId="{6093F01C-AB4A-42D1-86DA-6D75B8751DD0}" destId="{7B496102-520E-437B-A03B-1AFC48FA872E}" srcOrd="0" destOrd="0" parTransId="{6B1F8330-3E1E-4F8D-B72F-460E0D8B50FD}" sibTransId="{EB1765BC-BA51-4FA3-975C-45C161E57015}"/>
    <dgm:cxn modelId="{54948D93-9A4A-4DB2-B0A4-622C29FD06E4}" type="presOf" srcId="{07D1FEB8-E0EB-4D0B-A109-69FDC8E2EBAF}" destId="{60D66369-4181-488D-9AE4-DFDBDA82EC53}" srcOrd="0" destOrd="0" presId="urn:microsoft.com/office/officeart/2005/8/layout/default"/>
    <dgm:cxn modelId="{2A58E0A3-FB5E-49C8-9FE3-82502CD9654E}" type="presOf" srcId="{6A8536A5-AE3A-48B1-A1A5-F55C32919004}" destId="{0C7595F6-F303-4556-A11A-704CD61EC53E}" srcOrd="0" destOrd="0" presId="urn:microsoft.com/office/officeart/2005/8/layout/default"/>
    <dgm:cxn modelId="{B8E95AC1-B5F1-4BED-8121-A9C01C4797F4}" srcId="{6093F01C-AB4A-42D1-86DA-6D75B8751DD0}" destId="{32AF8F9C-01AC-48DC-B44F-9B45CF29B26C}" srcOrd="4" destOrd="0" parTransId="{BCD7D99B-11DF-4892-B431-4EB548ECA036}" sibTransId="{B7C1B4BF-735E-4082-9486-F0A673F7634E}"/>
    <dgm:cxn modelId="{022702F7-0F2D-4E44-8877-451F78ED1D00}" type="presParOf" srcId="{E42B0703-E817-4C6C-8B80-BDBD31158475}" destId="{83541453-CA63-4275-89A1-9F0EF2F5790F}" srcOrd="0" destOrd="0" presId="urn:microsoft.com/office/officeart/2005/8/layout/default"/>
    <dgm:cxn modelId="{A77EC318-DB4E-44C1-A9F4-37E6ACEEBDF9}" type="presParOf" srcId="{E42B0703-E817-4C6C-8B80-BDBD31158475}" destId="{923CF20F-931D-4035-9967-DC74D7350827}" srcOrd="1" destOrd="0" presId="urn:microsoft.com/office/officeart/2005/8/layout/default"/>
    <dgm:cxn modelId="{599C80F8-FEF9-430D-957B-9C2831AD8658}" type="presParOf" srcId="{E42B0703-E817-4C6C-8B80-BDBD31158475}" destId="{0C7595F6-F303-4556-A11A-704CD61EC53E}" srcOrd="2" destOrd="0" presId="urn:microsoft.com/office/officeart/2005/8/layout/default"/>
    <dgm:cxn modelId="{8C168511-1F73-44B3-B7A8-21FD54615147}" type="presParOf" srcId="{E42B0703-E817-4C6C-8B80-BDBD31158475}" destId="{01CC50CB-5E8F-41A7-91A7-EBDF9A615ADD}" srcOrd="3" destOrd="0" presId="urn:microsoft.com/office/officeart/2005/8/layout/default"/>
    <dgm:cxn modelId="{B5B295B8-4725-4A58-AFE4-0A400633D806}" type="presParOf" srcId="{E42B0703-E817-4C6C-8B80-BDBD31158475}" destId="{60D66369-4181-488D-9AE4-DFDBDA82EC53}" srcOrd="4" destOrd="0" presId="urn:microsoft.com/office/officeart/2005/8/layout/default"/>
    <dgm:cxn modelId="{1331BB6C-FC49-4792-B352-9A608D248A76}" type="presParOf" srcId="{E42B0703-E817-4C6C-8B80-BDBD31158475}" destId="{27CBF197-79BE-4969-8CB1-35D9609326B1}" srcOrd="5" destOrd="0" presId="urn:microsoft.com/office/officeart/2005/8/layout/default"/>
    <dgm:cxn modelId="{C4CCD4BB-7F04-433A-9FB6-28C699C9DA9A}" type="presParOf" srcId="{E42B0703-E817-4C6C-8B80-BDBD31158475}" destId="{9F75974A-0769-4D4B-86AC-7CBDE6FD69F0}" srcOrd="6" destOrd="0" presId="urn:microsoft.com/office/officeart/2005/8/layout/default"/>
    <dgm:cxn modelId="{37CDD08C-6DFA-4999-B1AF-F14F0F430E35}" type="presParOf" srcId="{E42B0703-E817-4C6C-8B80-BDBD31158475}" destId="{BBA2BFA9-D9E7-4D2A-861A-5A2E68107099}" srcOrd="7" destOrd="0" presId="urn:microsoft.com/office/officeart/2005/8/layout/default"/>
    <dgm:cxn modelId="{3DA7D4C4-0792-4286-BA3F-C59DBDD9C9F3}" type="presParOf" srcId="{E42B0703-E817-4C6C-8B80-BDBD31158475}" destId="{9481010D-7F09-41A3-9031-FA7FC013B09D}" srcOrd="8" destOrd="0" presId="urn:microsoft.com/office/officeart/2005/8/layout/default"/>
    <dgm:cxn modelId="{3A094358-9463-4C68-8EA2-7B2CB589535A}" type="presParOf" srcId="{E42B0703-E817-4C6C-8B80-BDBD31158475}" destId="{8AF7A784-0175-4801-B015-D19810B98734}" srcOrd="9" destOrd="0" presId="urn:microsoft.com/office/officeart/2005/8/layout/default"/>
    <dgm:cxn modelId="{BEF214BB-D164-4359-A9A8-D293E3C85CD4}" type="presParOf" srcId="{E42B0703-E817-4C6C-8B80-BDBD31158475}" destId="{5139C38E-6C07-40F6-9ED8-9C5A57B64699}" srcOrd="10"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093F01C-AB4A-42D1-86DA-6D75B8751DD0}"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fr-FR"/>
        </a:p>
      </dgm:t>
    </dgm:pt>
    <dgm:pt modelId="{7B496102-520E-437B-A03B-1AFC48FA872E}">
      <dgm:prSet phldrT="[Texte]" custT="1"/>
      <dgm:spPr>
        <a:solidFill>
          <a:srgbClr val="0070C0"/>
        </a:solidFill>
      </dgm:spPr>
      <dgm:t>
        <a:bodyPr/>
        <a:lstStyle/>
        <a:p>
          <a:r>
            <a:rPr lang="fr-FR" sz="900" dirty="0">
              <a:solidFill>
                <a:schemeClr val="bg1"/>
              </a:solidFill>
              <a:latin typeface="+mn-lt"/>
              <a:ea typeface="+mn-ea"/>
              <a:cs typeface="+mn-cs"/>
            </a:rPr>
            <a:t>Laboratoire / biologie</a:t>
          </a:r>
          <a:endParaRPr lang="fr-FR" sz="900" dirty="0">
            <a:solidFill>
              <a:schemeClr val="bg1"/>
            </a:solidFill>
          </a:endParaRPr>
        </a:p>
      </dgm:t>
    </dgm:pt>
    <dgm:pt modelId="{6B1F8330-3E1E-4F8D-B72F-460E0D8B50FD}" type="parTrans" cxnId="{DDCD5A7A-EFAB-4563-AE4C-13EB865B6915}">
      <dgm:prSet/>
      <dgm:spPr/>
      <dgm:t>
        <a:bodyPr/>
        <a:lstStyle/>
        <a:p>
          <a:endParaRPr lang="fr-FR" sz="900">
            <a:solidFill>
              <a:schemeClr val="bg1"/>
            </a:solidFill>
          </a:endParaRPr>
        </a:p>
      </dgm:t>
    </dgm:pt>
    <dgm:pt modelId="{EB1765BC-BA51-4FA3-975C-45C161E57015}" type="sibTrans" cxnId="{DDCD5A7A-EFAB-4563-AE4C-13EB865B6915}">
      <dgm:prSet/>
      <dgm:spPr/>
      <dgm:t>
        <a:bodyPr/>
        <a:lstStyle/>
        <a:p>
          <a:endParaRPr lang="fr-FR" sz="900">
            <a:solidFill>
              <a:schemeClr val="bg1"/>
            </a:solidFill>
          </a:endParaRPr>
        </a:p>
      </dgm:t>
    </dgm:pt>
    <dgm:pt modelId="{7E283483-7D4B-43E3-8143-39DC6A075ED2}">
      <dgm:prSet custT="1"/>
      <dgm:spPr>
        <a:solidFill>
          <a:srgbClr val="0070C0"/>
        </a:solidFill>
      </dgm:spPr>
      <dgm:t>
        <a:bodyPr/>
        <a:lstStyle/>
        <a:p>
          <a:r>
            <a:rPr lang="fr-FR" sz="900" dirty="0">
              <a:solidFill>
                <a:schemeClr val="bg1"/>
              </a:solidFill>
              <a:latin typeface="+mn-lt"/>
              <a:ea typeface="+mn-ea"/>
              <a:cs typeface="+mn-cs"/>
            </a:rPr>
            <a:t>Stérilisation</a:t>
          </a:r>
        </a:p>
      </dgm:t>
    </dgm:pt>
    <dgm:pt modelId="{C59E18A7-6592-4AD3-AFED-6404A09A2807}" type="parTrans" cxnId="{AB5FD0B6-66CF-4A78-A63A-FDEDDAB8FDF2}">
      <dgm:prSet/>
      <dgm:spPr/>
      <dgm:t>
        <a:bodyPr/>
        <a:lstStyle/>
        <a:p>
          <a:endParaRPr lang="fr-FR" sz="900">
            <a:solidFill>
              <a:schemeClr val="bg1"/>
            </a:solidFill>
          </a:endParaRPr>
        </a:p>
      </dgm:t>
    </dgm:pt>
    <dgm:pt modelId="{A6B74885-5102-4563-AAB5-D302FB38A115}" type="sibTrans" cxnId="{AB5FD0B6-66CF-4A78-A63A-FDEDDAB8FDF2}">
      <dgm:prSet/>
      <dgm:spPr/>
      <dgm:t>
        <a:bodyPr/>
        <a:lstStyle/>
        <a:p>
          <a:endParaRPr lang="fr-FR" sz="900">
            <a:solidFill>
              <a:schemeClr val="bg1"/>
            </a:solidFill>
          </a:endParaRPr>
        </a:p>
      </dgm:t>
    </dgm:pt>
    <dgm:pt modelId="{452E933E-C751-404A-9678-00B2C6FF2FD0}">
      <dgm:prSet custT="1"/>
      <dgm:spPr>
        <a:solidFill>
          <a:srgbClr val="0070C0"/>
        </a:solidFill>
      </dgm:spPr>
      <dgm:t>
        <a:bodyPr/>
        <a:lstStyle/>
        <a:p>
          <a:r>
            <a:rPr lang="fr-FR" sz="900" dirty="0">
              <a:solidFill>
                <a:schemeClr val="bg1"/>
              </a:solidFill>
              <a:latin typeface="+mn-lt"/>
              <a:ea typeface="+mn-ea"/>
              <a:cs typeface="+mn-cs"/>
            </a:rPr>
            <a:t>Pharmacie</a:t>
          </a:r>
        </a:p>
      </dgm:t>
    </dgm:pt>
    <dgm:pt modelId="{A82C956A-A947-4D4E-A8DC-962DF0D4021B}" type="parTrans" cxnId="{19D00E17-D122-4042-B108-25D0F3DF12F2}">
      <dgm:prSet/>
      <dgm:spPr/>
      <dgm:t>
        <a:bodyPr/>
        <a:lstStyle/>
        <a:p>
          <a:endParaRPr lang="fr-FR" sz="900">
            <a:solidFill>
              <a:schemeClr val="bg1"/>
            </a:solidFill>
          </a:endParaRPr>
        </a:p>
      </dgm:t>
    </dgm:pt>
    <dgm:pt modelId="{0F9F2521-35A0-4535-AB3D-682A2E63BDA6}" type="sibTrans" cxnId="{19D00E17-D122-4042-B108-25D0F3DF12F2}">
      <dgm:prSet/>
      <dgm:spPr/>
      <dgm:t>
        <a:bodyPr/>
        <a:lstStyle/>
        <a:p>
          <a:endParaRPr lang="fr-FR" sz="900">
            <a:solidFill>
              <a:schemeClr val="bg1"/>
            </a:solidFill>
          </a:endParaRPr>
        </a:p>
      </dgm:t>
    </dgm:pt>
    <dgm:pt modelId="{A144FA45-B332-4971-AEC2-F5E5549DCCD1}">
      <dgm:prSet custT="1"/>
      <dgm:spPr>
        <a:solidFill>
          <a:srgbClr val="0070C0"/>
        </a:solidFill>
      </dgm:spPr>
      <dgm:t>
        <a:bodyPr/>
        <a:lstStyle/>
        <a:p>
          <a:r>
            <a:rPr lang="fr-FR" sz="900" dirty="0">
              <a:solidFill>
                <a:schemeClr val="bg1"/>
              </a:solidFill>
              <a:latin typeface="+mn-lt"/>
              <a:ea typeface="+mn-ea"/>
              <a:cs typeface="+mn-cs"/>
            </a:rPr>
            <a:t>Imagerie </a:t>
          </a:r>
        </a:p>
      </dgm:t>
    </dgm:pt>
    <dgm:pt modelId="{042E8674-5D8D-4B8B-AD83-F72DEEC7213C}" type="parTrans" cxnId="{F0071DE5-0483-4A82-86A8-ABFC91375127}">
      <dgm:prSet/>
      <dgm:spPr/>
      <dgm:t>
        <a:bodyPr/>
        <a:lstStyle/>
        <a:p>
          <a:endParaRPr lang="fr-FR" sz="900">
            <a:solidFill>
              <a:schemeClr val="bg1"/>
            </a:solidFill>
          </a:endParaRPr>
        </a:p>
      </dgm:t>
    </dgm:pt>
    <dgm:pt modelId="{1EA84464-4DD1-433F-B345-20DDA1900DDA}" type="sibTrans" cxnId="{F0071DE5-0483-4A82-86A8-ABFC91375127}">
      <dgm:prSet/>
      <dgm:spPr/>
      <dgm:t>
        <a:bodyPr/>
        <a:lstStyle/>
        <a:p>
          <a:endParaRPr lang="fr-FR" sz="900">
            <a:solidFill>
              <a:schemeClr val="bg1"/>
            </a:solidFill>
          </a:endParaRPr>
        </a:p>
      </dgm:t>
    </dgm:pt>
    <dgm:pt modelId="{E42B0703-E817-4C6C-8B80-BDBD31158475}" type="pres">
      <dgm:prSet presAssocID="{6093F01C-AB4A-42D1-86DA-6D75B8751DD0}" presName="diagram" presStyleCnt="0">
        <dgm:presLayoutVars>
          <dgm:dir/>
          <dgm:resizeHandles val="exact"/>
        </dgm:presLayoutVars>
      </dgm:prSet>
      <dgm:spPr/>
    </dgm:pt>
    <dgm:pt modelId="{83541453-CA63-4275-89A1-9F0EF2F5790F}" type="pres">
      <dgm:prSet presAssocID="{7B496102-520E-437B-A03B-1AFC48FA872E}" presName="node" presStyleLbl="node1" presStyleIdx="0" presStyleCnt="4">
        <dgm:presLayoutVars>
          <dgm:bulletEnabled val="1"/>
        </dgm:presLayoutVars>
      </dgm:prSet>
      <dgm:spPr/>
    </dgm:pt>
    <dgm:pt modelId="{923CF20F-931D-4035-9967-DC74D7350827}" type="pres">
      <dgm:prSet presAssocID="{EB1765BC-BA51-4FA3-975C-45C161E57015}" presName="sibTrans" presStyleCnt="0"/>
      <dgm:spPr/>
    </dgm:pt>
    <dgm:pt modelId="{BF2E46C2-5196-4C17-9EE1-B3FF71223041}" type="pres">
      <dgm:prSet presAssocID="{7E283483-7D4B-43E3-8143-39DC6A075ED2}" presName="node" presStyleLbl="node1" presStyleIdx="1" presStyleCnt="4">
        <dgm:presLayoutVars>
          <dgm:bulletEnabled val="1"/>
        </dgm:presLayoutVars>
      </dgm:prSet>
      <dgm:spPr/>
    </dgm:pt>
    <dgm:pt modelId="{FFF834EE-5F60-4E8A-A14A-D4EA3E3C1FC9}" type="pres">
      <dgm:prSet presAssocID="{A6B74885-5102-4563-AAB5-D302FB38A115}" presName="sibTrans" presStyleCnt="0"/>
      <dgm:spPr/>
    </dgm:pt>
    <dgm:pt modelId="{279FF8AB-2CB9-486D-8313-1D862B3C648E}" type="pres">
      <dgm:prSet presAssocID="{452E933E-C751-404A-9678-00B2C6FF2FD0}" presName="node" presStyleLbl="node1" presStyleIdx="2" presStyleCnt="4">
        <dgm:presLayoutVars>
          <dgm:bulletEnabled val="1"/>
        </dgm:presLayoutVars>
      </dgm:prSet>
      <dgm:spPr/>
    </dgm:pt>
    <dgm:pt modelId="{16E5F5CE-D63E-4AFB-A06D-AECADC22EE3C}" type="pres">
      <dgm:prSet presAssocID="{0F9F2521-35A0-4535-AB3D-682A2E63BDA6}" presName="sibTrans" presStyleCnt="0"/>
      <dgm:spPr/>
    </dgm:pt>
    <dgm:pt modelId="{7575D247-4095-42EF-8887-917D226D4996}" type="pres">
      <dgm:prSet presAssocID="{A144FA45-B332-4971-AEC2-F5E5549DCCD1}" presName="node" presStyleLbl="node1" presStyleIdx="3" presStyleCnt="4">
        <dgm:presLayoutVars>
          <dgm:bulletEnabled val="1"/>
        </dgm:presLayoutVars>
      </dgm:prSet>
      <dgm:spPr/>
    </dgm:pt>
  </dgm:ptLst>
  <dgm:cxnLst>
    <dgm:cxn modelId="{19D00E17-D122-4042-B108-25D0F3DF12F2}" srcId="{6093F01C-AB4A-42D1-86DA-6D75B8751DD0}" destId="{452E933E-C751-404A-9678-00B2C6FF2FD0}" srcOrd="2" destOrd="0" parTransId="{A82C956A-A947-4D4E-A8DC-962DF0D4021B}" sibTransId="{0F9F2521-35A0-4535-AB3D-682A2E63BDA6}"/>
    <dgm:cxn modelId="{9C12923A-D26D-411D-816F-9A8BDE29145B}" type="presOf" srcId="{6093F01C-AB4A-42D1-86DA-6D75B8751DD0}" destId="{E42B0703-E817-4C6C-8B80-BDBD31158475}" srcOrd="0" destOrd="0" presId="urn:microsoft.com/office/officeart/2005/8/layout/default"/>
    <dgm:cxn modelId="{9D2B8B73-478A-4B34-858C-F154A914ACEC}" type="presOf" srcId="{7B496102-520E-437B-A03B-1AFC48FA872E}" destId="{83541453-CA63-4275-89A1-9F0EF2F5790F}" srcOrd="0" destOrd="0" presId="urn:microsoft.com/office/officeart/2005/8/layout/default"/>
    <dgm:cxn modelId="{DDCD5A7A-EFAB-4563-AE4C-13EB865B6915}" srcId="{6093F01C-AB4A-42D1-86DA-6D75B8751DD0}" destId="{7B496102-520E-437B-A03B-1AFC48FA872E}" srcOrd="0" destOrd="0" parTransId="{6B1F8330-3E1E-4F8D-B72F-460E0D8B50FD}" sibTransId="{EB1765BC-BA51-4FA3-975C-45C161E57015}"/>
    <dgm:cxn modelId="{EF726B83-F382-4B3D-9EB2-FB6C9BF472BD}" type="presOf" srcId="{7E283483-7D4B-43E3-8143-39DC6A075ED2}" destId="{BF2E46C2-5196-4C17-9EE1-B3FF71223041}" srcOrd="0" destOrd="0" presId="urn:microsoft.com/office/officeart/2005/8/layout/default"/>
    <dgm:cxn modelId="{FA5DD6B0-4AD0-46EC-B6D8-270910A310B5}" type="presOf" srcId="{452E933E-C751-404A-9678-00B2C6FF2FD0}" destId="{279FF8AB-2CB9-486D-8313-1D862B3C648E}" srcOrd="0" destOrd="0" presId="urn:microsoft.com/office/officeart/2005/8/layout/default"/>
    <dgm:cxn modelId="{AB5FD0B6-66CF-4A78-A63A-FDEDDAB8FDF2}" srcId="{6093F01C-AB4A-42D1-86DA-6D75B8751DD0}" destId="{7E283483-7D4B-43E3-8143-39DC6A075ED2}" srcOrd="1" destOrd="0" parTransId="{C59E18A7-6592-4AD3-AFED-6404A09A2807}" sibTransId="{A6B74885-5102-4563-AAB5-D302FB38A115}"/>
    <dgm:cxn modelId="{88A7ADDF-4664-4257-B309-F810CE022DD0}" type="presOf" srcId="{A144FA45-B332-4971-AEC2-F5E5549DCCD1}" destId="{7575D247-4095-42EF-8887-917D226D4996}" srcOrd="0" destOrd="0" presId="urn:microsoft.com/office/officeart/2005/8/layout/default"/>
    <dgm:cxn modelId="{F0071DE5-0483-4A82-86A8-ABFC91375127}" srcId="{6093F01C-AB4A-42D1-86DA-6D75B8751DD0}" destId="{A144FA45-B332-4971-AEC2-F5E5549DCCD1}" srcOrd="3" destOrd="0" parTransId="{042E8674-5D8D-4B8B-AD83-F72DEEC7213C}" sibTransId="{1EA84464-4DD1-433F-B345-20DDA1900DDA}"/>
    <dgm:cxn modelId="{022702F7-0F2D-4E44-8877-451F78ED1D00}" type="presParOf" srcId="{E42B0703-E817-4C6C-8B80-BDBD31158475}" destId="{83541453-CA63-4275-89A1-9F0EF2F5790F}" srcOrd="0" destOrd="0" presId="urn:microsoft.com/office/officeart/2005/8/layout/default"/>
    <dgm:cxn modelId="{A77EC318-DB4E-44C1-A9F4-37E6ACEEBDF9}" type="presParOf" srcId="{E42B0703-E817-4C6C-8B80-BDBD31158475}" destId="{923CF20F-931D-4035-9967-DC74D7350827}" srcOrd="1" destOrd="0" presId="urn:microsoft.com/office/officeart/2005/8/layout/default"/>
    <dgm:cxn modelId="{26D4F538-E924-4778-BCA1-6400CA960BB5}" type="presParOf" srcId="{E42B0703-E817-4C6C-8B80-BDBD31158475}" destId="{BF2E46C2-5196-4C17-9EE1-B3FF71223041}" srcOrd="2" destOrd="0" presId="urn:microsoft.com/office/officeart/2005/8/layout/default"/>
    <dgm:cxn modelId="{A62963B3-4F3C-4186-82BC-4E357973896A}" type="presParOf" srcId="{E42B0703-E817-4C6C-8B80-BDBD31158475}" destId="{FFF834EE-5F60-4E8A-A14A-D4EA3E3C1FC9}" srcOrd="3" destOrd="0" presId="urn:microsoft.com/office/officeart/2005/8/layout/default"/>
    <dgm:cxn modelId="{77DFA110-4AB8-42D8-8386-551FFA41D4DB}" type="presParOf" srcId="{E42B0703-E817-4C6C-8B80-BDBD31158475}" destId="{279FF8AB-2CB9-486D-8313-1D862B3C648E}" srcOrd="4" destOrd="0" presId="urn:microsoft.com/office/officeart/2005/8/layout/default"/>
    <dgm:cxn modelId="{D1343A04-67FC-4174-9F1D-122339E11A00}" type="presParOf" srcId="{E42B0703-E817-4C6C-8B80-BDBD31158475}" destId="{16E5F5CE-D63E-4AFB-A06D-AECADC22EE3C}" srcOrd="5" destOrd="0" presId="urn:microsoft.com/office/officeart/2005/8/layout/default"/>
    <dgm:cxn modelId="{79B07CE5-364E-4903-BA0F-9456B2CA55BB}" type="presParOf" srcId="{E42B0703-E817-4C6C-8B80-BDBD31158475}" destId="{7575D247-4095-42EF-8887-917D226D4996}" srcOrd="6" destOrd="0" presId="urn:microsoft.com/office/officeart/2005/8/layout/default"/>
  </dgm:cxnLst>
  <dgm:bg/>
  <dgm:whole/>
  <dgm:extLst>
    <a:ext uri="http://schemas.microsoft.com/office/drawing/2008/diagram">
      <dsp:dataModelExt xmlns:dsp="http://schemas.microsoft.com/office/drawing/2008/diagram" relId="rId1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093F01C-AB4A-42D1-86DA-6D75B8751DD0}"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fr-FR"/>
        </a:p>
      </dgm:t>
    </dgm:pt>
    <dgm:pt modelId="{7B496102-520E-437B-A03B-1AFC48FA872E}">
      <dgm:prSet phldrT="[Texte]" custT="1"/>
      <dgm:spPr>
        <a:solidFill>
          <a:schemeClr val="tx1">
            <a:lumMod val="50000"/>
            <a:lumOff val="50000"/>
          </a:schemeClr>
        </a:solidFill>
      </dgm:spPr>
      <dgm:t>
        <a:bodyPr/>
        <a:lstStyle/>
        <a:p>
          <a:r>
            <a:rPr lang="fr-FR" sz="900" dirty="0">
              <a:solidFill>
                <a:schemeClr val="bg1"/>
              </a:solidFill>
              <a:latin typeface="+mn-lt"/>
              <a:ea typeface="+mn-ea"/>
              <a:cs typeface="+mn-cs"/>
            </a:rPr>
            <a:t>Ressources humaines</a:t>
          </a:r>
          <a:endParaRPr lang="fr-FR" sz="900" dirty="0">
            <a:solidFill>
              <a:schemeClr val="bg1"/>
            </a:solidFill>
          </a:endParaRPr>
        </a:p>
      </dgm:t>
    </dgm:pt>
    <dgm:pt modelId="{6B1F8330-3E1E-4F8D-B72F-460E0D8B50FD}" type="parTrans" cxnId="{DDCD5A7A-EFAB-4563-AE4C-13EB865B6915}">
      <dgm:prSet/>
      <dgm:spPr/>
      <dgm:t>
        <a:bodyPr/>
        <a:lstStyle/>
        <a:p>
          <a:endParaRPr lang="fr-FR" sz="900">
            <a:solidFill>
              <a:schemeClr val="bg1"/>
            </a:solidFill>
          </a:endParaRPr>
        </a:p>
      </dgm:t>
    </dgm:pt>
    <dgm:pt modelId="{EB1765BC-BA51-4FA3-975C-45C161E57015}" type="sibTrans" cxnId="{DDCD5A7A-EFAB-4563-AE4C-13EB865B6915}">
      <dgm:prSet/>
      <dgm:spPr/>
      <dgm:t>
        <a:bodyPr/>
        <a:lstStyle/>
        <a:p>
          <a:endParaRPr lang="fr-FR" sz="900">
            <a:solidFill>
              <a:schemeClr val="bg1"/>
            </a:solidFill>
          </a:endParaRPr>
        </a:p>
      </dgm:t>
    </dgm:pt>
    <dgm:pt modelId="{12717A67-D586-4C53-BE4E-822CF66275CE}">
      <dgm:prSet phldrT="[Texte]" custT="1"/>
      <dgm:spPr>
        <a:solidFill>
          <a:schemeClr val="tx1">
            <a:lumMod val="50000"/>
            <a:lumOff val="50000"/>
          </a:schemeClr>
        </a:solidFill>
      </dgm:spPr>
      <dgm:t>
        <a:bodyPr/>
        <a:lstStyle/>
        <a:p>
          <a:r>
            <a:rPr lang="fr-FR" sz="900" dirty="0">
              <a:solidFill>
                <a:schemeClr val="bg1"/>
              </a:solidFill>
            </a:rPr>
            <a:t>Achats</a:t>
          </a:r>
        </a:p>
      </dgm:t>
    </dgm:pt>
    <dgm:pt modelId="{8F3B6CFA-2DCE-4B80-B588-88479D6B2E75}" type="parTrans" cxnId="{FCEF020A-2004-4149-89E1-63C7286F2B8B}">
      <dgm:prSet/>
      <dgm:spPr/>
      <dgm:t>
        <a:bodyPr/>
        <a:lstStyle/>
        <a:p>
          <a:endParaRPr lang="fr-FR"/>
        </a:p>
      </dgm:t>
    </dgm:pt>
    <dgm:pt modelId="{91EC6507-57F6-45C7-9FDF-9F7C4C43524C}" type="sibTrans" cxnId="{FCEF020A-2004-4149-89E1-63C7286F2B8B}">
      <dgm:prSet/>
      <dgm:spPr/>
      <dgm:t>
        <a:bodyPr/>
        <a:lstStyle/>
        <a:p>
          <a:endParaRPr lang="fr-FR"/>
        </a:p>
      </dgm:t>
    </dgm:pt>
    <dgm:pt modelId="{5C0825B1-B94A-40DF-99BB-48C84550D8AF}">
      <dgm:prSet phldrT="[Texte]" custT="1"/>
      <dgm:spPr>
        <a:solidFill>
          <a:schemeClr val="tx1">
            <a:lumMod val="50000"/>
            <a:lumOff val="50000"/>
          </a:schemeClr>
        </a:solidFill>
      </dgm:spPr>
      <dgm:t>
        <a:bodyPr/>
        <a:lstStyle/>
        <a:p>
          <a:r>
            <a:rPr lang="fr-FR" sz="900" dirty="0"/>
            <a:t>Accueil, entrées, sorties, facturation et PMSI</a:t>
          </a:r>
          <a:endParaRPr lang="fr-FR" sz="900" dirty="0">
            <a:solidFill>
              <a:schemeClr val="bg1"/>
            </a:solidFill>
          </a:endParaRPr>
        </a:p>
      </dgm:t>
    </dgm:pt>
    <dgm:pt modelId="{D2325971-80FD-4F4B-B69B-DCBAD6073D3D}" type="parTrans" cxnId="{D54498FB-D42B-4BE3-9209-CC535522A755}">
      <dgm:prSet/>
      <dgm:spPr/>
      <dgm:t>
        <a:bodyPr/>
        <a:lstStyle/>
        <a:p>
          <a:endParaRPr lang="fr-FR"/>
        </a:p>
      </dgm:t>
    </dgm:pt>
    <dgm:pt modelId="{E6110F23-EC45-4BD2-BD0F-DF341D040EE6}" type="sibTrans" cxnId="{D54498FB-D42B-4BE3-9209-CC535522A755}">
      <dgm:prSet/>
      <dgm:spPr/>
      <dgm:t>
        <a:bodyPr/>
        <a:lstStyle/>
        <a:p>
          <a:endParaRPr lang="fr-FR"/>
        </a:p>
      </dgm:t>
    </dgm:pt>
    <dgm:pt modelId="{81F0F67B-9DD7-42B8-B5A7-8837E0F51487}">
      <dgm:prSet phldrT="[Texte]" custT="1"/>
      <dgm:spPr>
        <a:solidFill>
          <a:schemeClr val="tx1">
            <a:lumMod val="50000"/>
            <a:lumOff val="50000"/>
          </a:schemeClr>
        </a:solidFill>
      </dgm:spPr>
      <dgm:t>
        <a:bodyPr/>
        <a:lstStyle/>
        <a:p>
          <a:r>
            <a:rPr lang="fr-FR" sz="900" dirty="0">
              <a:solidFill>
                <a:schemeClr val="bg1"/>
              </a:solidFill>
            </a:rPr>
            <a:t>Finances et contrôle de gestion</a:t>
          </a:r>
        </a:p>
      </dgm:t>
    </dgm:pt>
    <dgm:pt modelId="{899360B8-7310-468B-ACB7-28EF6FE83F75}" type="parTrans" cxnId="{C390797B-E70B-48A7-8116-1F88736A4A75}">
      <dgm:prSet/>
      <dgm:spPr/>
      <dgm:t>
        <a:bodyPr/>
        <a:lstStyle/>
        <a:p>
          <a:endParaRPr lang="fr-FR"/>
        </a:p>
      </dgm:t>
    </dgm:pt>
    <dgm:pt modelId="{8FE6874A-0C15-4A64-924D-5C35BFAACF9B}" type="sibTrans" cxnId="{C390797B-E70B-48A7-8116-1F88736A4A75}">
      <dgm:prSet/>
      <dgm:spPr/>
      <dgm:t>
        <a:bodyPr/>
        <a:lstStyle/>
        <a:p>
          <a:endParaRPr lang="fr-FR"/>
        </a:p>
      </dgm:t>
    </dgm:pt>
    <dgm:pt modelId="{E42B0703-E817-4C6C-8B80-BDBD31158475}" type="pres">
      <dgm:prSet presAssocID="{6093F01C-AB4A-42D1-86DA-6D75B8751DD0}" presName="diagram" presStyleCnt="0">
        <dgm:presLayoutVars>
          <dgm:dir/>
          <dgm:resizeHandles val="exact"/>
        </dgm:presLayoutVars>
      </dgm:prSet>
      <dgm:spPr/>
    </dgm:pt>
    <dgm:pt modelId="{83541453-CA63-4275-89A1-9F0EF2F5790F}" type="pres">
      <dgm:prSet presAssocID="{7B496102-520E-437B-A03B-1AFC48FA872E}" presName="node" presStyleLbl="node1" presStyleIdx="0" presStyleCnt="4">
        <dgm:presLayoutVars>
          <dgm:bulletEnabled val="1"/>
        </dgm:presLayoutVars>
      </dgm:prSet>
      <dgm:spPr/>
    </dgm:pt>
    <dgm:pt modelId="{B41BFB5A-71D4-48C9-9D6C-5DB93FC763C6}" type="pres">
      <dgm:prSet presAssocID="{EB1765BC-BA51-4FA3-975C-45C161E57015}" presName="sibTrans" presStyleCnt="0"/>
      <dgm:spPr/>
    </dgm:pt>
    <dgm:pt modelId="{8E8BD226-D5E6-4D34-9249-CAA4D60C74D9}" type="pres">
      <dgm:prSet presAssocID="{12717A67-D586-4C53-BE4E-822CF66275CE}" presName="node" presStyleLbl="node1" presStyleIdx="1" presStyleCnt="4">
        <dgm:presLayoutVars>
          <dgm:bulletEnabled val="1"/>
        </dgm:presLayoutVars>
      </dgm:prSet>
      <dgm:spPr/>
    </dgm:pt>
    <dgm:pt modelId="{B243293D-D325-4116-B779-3FACBF7F69C6}" type="pres">
      <dgm:prSet presAssocID="{91EC6507-57F6-45C7-9FDF-9F7C4C43524C}" presName="sibTrans" presStyleCnt="0"/>
      <dgm:spPr/>
    </dgm:pt>
    <dgm:pt modelId="{22D3FE5F-7C3D-4F7F-9271-15C5DCBED3BE}" type="pres">
      <dgm:prSet presAssocID="{5C0825B1-B94A-40DF-99BB-48C84550D8AF}" presName="node" presStyleLbl="node1" presStyleIdx="2" presStyleCnt="4">
        <dgm:presLayoutVars>
          <dgm:bulletEnabled val="1"/>
        </dgm:presLayoutVars>
      </dgm:prSet>
      <dgm:spPr/>
    </dgm:pt>
    <dgm:pt modelId="{8FFA1023-1901-419B-B7B7-5349BB3855F5}" type="pres">
      <dgm:prSet presAssocID="{E6110F23-EC45-4BD2-BD0F-DF341D040EE6}" presName="sibTrans" presStyleCnt="0"/>
      <dgm:spPr/>
    </dgm:pt>
    <dgm:pt modelId="{D4F95506-C66B-4E4C-9C79-83CCBBB7E1E4}" type="pres">
      <dgm:prSet presAssocID="{81F0F67B-9DD7-42B8-B5A7-8837E0F51487}" presName="node" presStyleLbl="node1" presStyleIdx="3" presStyleCnt="4">
        <dgm:presLayoutVars>
          <dgm:bulletEnabled val="1"/>
        </dgm:presLayoutVars>
      </dgm:prSet>
      <dgm:spPr/>
    </dgm:pt>
  </dgm:ptLst>
  <dgm:cxnLst>
    <dgm:cxn modelId="{FCEF020A-2004-4149-89E1-63C7286F2B8B}" srcId="{6093F01C-AB4A-42D1-86DA-6D75B8751DD0}" destId="{12717A67-D586-4C53-BE4E-822CF66275CE}" srcOrd="1" destOrd="0" parTransId="{8F3B6CFA-2DCE-4B80-B588-88479D6B2E75}" sibTransId="{91EC6507-57F6-45C7-9FDF-9F7C4C43524C}"/>
    <dgm:cxn modelId="{9C12923A-D26D-411D-816F-9A8BDE29145B}" type="presOf" srcId="{6093F01C-AB4A-42D1-86DA-6D75B8751DD0}" destId="{E42B0703-E817-4C6C-8B80-BDBD31158475}" srcOrd="0" destOrd="0" presId="urn:microsoft.com/office/officeart/2005/8/layout/default"/>
    <dgm:cxn modelId="{F2B44C3C-3ECE-4385-968B-B49C697EB9C9}" type="presOf" srcId="{5C0825B1-B94A-40DF-99BB-48C84550D8AF}" destId="{22D3FE5F-7C3D-4F7F-9271-15C5DCBED3BE}" srcOrd="0" destOrd="0" presId="urn:microsoft.com/office/officeart/2005/8/layout/default"/>
    <dgm:cxn modelId="{C6C7F84D-B3F4-49FB-9051-677471DF4052}" type="presOf" srcId="{12717A67-D586-4C53-BE4E-822CF66275CE}" destId="{8E8BD226-D5E6-4D34-9249-CAA4D60C74D9}" srcOrd="0" destOrd="0" presId="urn:microsoft.com/office/officeart/2005/8/layout/default"/>
    <dgm:cxn modelId="{9D2B8B73-478A-4B34-858C-F154A914ACEC}" type="presOf" srcId="{7B496102-520E-437B-A03B-1AFC48FA872E}" destId="{83541453-CA63-4275-89A1-9F0EF2F5790F}" srcOrd="0" destOrd="0" presId="urn:microsoft.com/office/officeart/2005/8/layout/default"/>
    <dgm:cxn modelId="{DDCD5A7A-EFAB-4563-AE4C-13EB865B6915}" srcId="{6093F01C-AB4A-42D1-86DA-6D75B8751DD0}" destId="{7B496102-520E-437B-A03B-1AFC48FA872E}" srcOrd="0" destOrd="0" parTransId="{6B1F8330-3E1E-4F8D-B72F-460E0D8B50FD}" sibTransId="{EB1765BC-BA51-4FA3-975C-45C161E57015}"/>
    <dgm:cxn modelId="{C390797B-E70B-48A7-8116-1F88736A4A75}" srcId="{6093F01C-AB4A-42D1-86DA-6D75B8751DD0}" destId="{81F0F67B-9DD7-42B8-B5A7-8837E0F51487}" srcOrd="3" destOrd="0" parTransId="{899360B8-7310-468B-ACB7-28EF6FE83F75}" sibTransId="{8FE6874A-0C15-4A64-924D-5C35BFAACF9B}"/>
    <dgm:cxn modelId="{841DA795-2A3A-4680-A89F-87300397615F}" type="presOf" srcId="{81F0F67B-9DD7-42B8-B5A7-8837E0F51487}" destId="{D4F95506-C66B-4E4C-9C79-83CCBBB7E1E4}" srcOrd="0" destOrd="0" presId="urn:microsoft.com/office/officeart/2005/8/layout/default"/>
    <dgm:cxn modelId="{D54498FB-D42B-4BE3-9209-CC535522A755}" srcId="{6093F01C-AB4A-42D1-86DA-6D75B8751DD0}" destId="{5C0825B1-B94A-40DF-99BB-48C84550D8AF}" srcOrd="2" destOrd="0" parTransId="{D2325971-80FD-4F4B-B69B-DCBAD6073D3D}" sibTransId="{E6110F23-EC45-4BD2-BD0F-DF341D040EE6}"/>
    <dgm:cxn modelId="{022702F7-0F2D-4E44-8877-451F78ED1D00}" type="presParOf" srcId="{E42B0703-E817-4C6C-8B80-BDBD31158475}" destId="{83541453-CA63-4275-89A1-9F0EF2F5790F}" srcOrd="0" destOrd="0" presId="urn:microsoft.com/office/officeart/2005/8/layout/default"/>
    <dgm:cxn modelId="{F6D6B0E7-3657-4A0E-A0E7-83C9ED8AE893}" type="presParOf" srcId="{E42B0703-E817-4C6C-8B80-BDBD31158475}" destId="{B41BFB5A-71D4-48C9-9D6C-5DB93FC763C6}" srcOrd="1" destOrd="0" presId="urn:microsoft.com/office/officeart/2005/8/layout/default"/>
    <dgm:cxn modelId="{64875F62-91E2-4289-B1D4-D7B5C54A8E93}" type="presParOf" srcId="{E42B0703-E817-4C6C-8B80-BDBD31158475}" destId="{8E8BD226-D5E6-4D34-9249-CAA4D60C74D9}" srcOrd="2" destOrd="0" presId="urn:microsoft.com/office/officeart/2005/8/layout/default"/>
    <dgm:cxn modelId="{486E5460-4F7C-4FFC-81C9-C4DC8D6CF843}" type="presParOf" srcId="{E42B0703-E817-4C6C-8B80-BDBD31158475}" destId="{B243293D-D325-4116-B779-3FACBF7F69C6}" srcOrd="3" destOrd="0" presId="urn:microsoft.com/office/officeart/2005/8/layout/default"/>
    <dgm:cxn modelId="{F10C7FF0-6083-4B36-A807-CCE98E39C55C}" type="presParOf" srcId="{E42B0703-E817-4C6C-8B80-BDBD31158475}" destId="{22D3FE5F-7C3D-4F7F-9271-15C5DCBED3BE}" srcOrd="4" destOrd="0" presId="urn:microsoft.com/office/officeart/2005/8/layout/default"/>
    <dgm:cxn modelId="{0AFACA57-0C7E-4C93-AD43-0FC656DAF61E}" type="presParOf" srcId="{E42B0703-E817-4C6C-8B80-BDBD31158475}" destId="{8FFA1023-1901-419B-B7B7-5349BB3855F5}" srcOrd="5" destOrd="0" presId="urn:microsoft.com/office/officeart/2005/8/layout/default"/>
    <dgm:cxn modelId="{D460121C-6F9C-4537-9962-6770398CEACC}" type="presParOf" srcId="{E42B0703-E817-4C6C-8B80-BDBD31158475}" destId="{D4F95506-C66B-4E4C-9C79-83CCBBB7E1E4}" srcOrd="6" destOrd="0" presId="urn:microsoft.com/office/officeart/2005/8/layout/default"/>
  </dgm:cxnLst>
  <dgm:bg/>
  <dgm:whole/>
  <dgm:extLst>
    <a:ext uri="http://schemas.microsoft.com/office/drawing/2008/diagram">
      <dsp:dataModelExt xmlns:dsp="http://schemas.microsoft.com/office/drawing/2008/diagram" relId="rId20"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093F01C-AB4A-42D1-86DA-6D75B8751DD0}"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fr-FR"/>
        </a:p>
      </dgm:t>
    </dgm:pt>
    <dgm:pt modelId="{7B496102-520E-437B-A03B-1AFC48FA872E}">
      <dgm:prSet phldrT="[Texte]" custT="1"/>
      <dgm:spPr>
        <a:solidFill>
          <a:srgbClr val="00B050"/>
        </a:solidFill>
      </dgm:spPr>
      <dgm:t>
        <a:bodyPr/>
        <a:lstStyle/>
        <a:p>
          <a:r>
            <a:rPr lang="fr-FR" sz="900" dirty="0">
              <a:solidFill>
                <a:schemeClr val="bg1"/>
              </a:solidFill>
              <a:latin typeface="+mn-lt"/>
              <a:ea typeface="+mn-ea"/>
              <a:cs typeface="+mn-cs"/>
            </a:rPr>
            <a:t>Production culinaire / restauration</a:t>
          </a:r>
          <a:endParaRPr lang="fr-FR" sz="900" dirty="0">
            <a:solidFill>
              <a:schemeClr val="bg1"/>
            </a:solidFill>
          </a:endParaRPr>
        </a:p>
      </dgm:t>
    </dgm:pt>
    <dgm:pt modelId="{6B1F8330-3E1E-4F8D-B72F-460E0D8B50FD}" type="parTrans" cxnId="{DDCD5A7A-EFAB-4563-AE4C-13EB865B6915}">
      <dgm:prSet/>
      <dgm:spPr/>
      <dgm:t>
        <a:bodyPr/>
        <a:lstStyle/>
        <a:p>
          <a:endParaRPr lang="fr-FR" sz="900">
            <a:solidFill>
              <a:schemeClr val="bg1"/>
            </a:solidFill>
          </a:endParaRPr>
        </a:p>
      </dgm:t>
    </dgm:pt>
    <dgm:pt modelId="{EB1765BC-BA51-4FA3-975C-45C161E57015}" type="sibTrans" cxnId="{DDCD5A7A-EFAB-4563-AE4C-13EB865B6915}">
      <dgm:prSet/>
      <dgm:spPr/>
      <dgm:t>
        <a:bodyPr/>
        <a:lstStyle/>
        <a:p>
          <a:endParaRPr lang="fr-FR" sz="900">
            <a:solidFill>
              <a:schemeClr val="bg1"/>
            </a:solidFill>
          </a:endParaRPr>
        </a:p>
      </dgm:t>
    </dgm:pt>
    <dgm:pt modelId="{E42B0703-E817-4C6C-8B80-BDBD31158475}" type="pres">
      <dgm:prSet presAssocID="{6093F01C-AB4A-42D1-86DA-6D75B8751DD0}" presName="diagram" presStyleCnt="0">
        <dgm:presLayoutVars>
          <dgm:dir/>
          <dgm:resizeHandles val="exact"/>
        </dgm:presLayoutVars>
      </dgm:prSet>
      <dgm:spPr/>
    </dgm:pt>
    <dgm:pt modelId="{83541453-CA63-4275-89A1-9F0EF2F5790F}" type="pres">
      <dgm:prSet presAssocID="{7B496102-520E-437B-A03B-1AFC48FA872E}" presName="node" presStyleLbl="node1" presStyleIdx="0" presStyleCnt="1">
        <dgm:presLayoutVars>
          <dgm:bulletEnabled val="1"/>
        </dgm:presLayoutVars>
      </dgm:prSet>
      <dgm:spPr/>
    </dgm:pt>
  </dgm:ptLst>
  <dgm:cxnLst>
    <dgm:cxn modelId="{9C12923A-D26D-411D-816F-9A8BDE29145B}" type="presOf" srcId="{6093F01C-AB4A-42D1-86DA-6D75B8751DD0}" destId="{E42B0703-E817-4C6C-8B80-BDBD31158475}" srcOrd="0" destOrd="0" presId="urn:microsoft.com/office/officeart/2005/8/layout/default"/>
    <dgm:cxn modelId="{9D2B8B73-478A-4B34-858C-F154A914ACEC}" type="presOf" srcId="{7B496102-520E-437B-A03B-1AFC48FA872E}" destId="{83541453-CA63-4275-89A1-9F0EF2F5790F}" srcOrd="0" destOrd="0" presId="urn:microsoft.com/office/officeart/2005/8/layout/default"/>
    <dgm:cxn modelId="{DDCD5A7A-EFAB-4563-AE4C-13EB865B6915}" srcId="{6093F01C-AB4A-42D1-86DA-6D75B8751DD0}" destId="{7B496102-520E-437B-A03B-1AFC48FA872E}" srcOrd="0" destOrd="0" parTransId="{6B1F8330-3E1E-4F8D-B72F-460E0D8B50FD}" sibTransId="{EB1765BC-BA51-4FA3-975C-45C161E57015}"/>
    <dgm:cxn modelId="{022702F7-0F2D-4E44-8877-451F78ED1D00}" type="presParOf" srcId="{E42B0703-E817-4C6C-8B80-BDBD31158475}" destId="{83541453-CA63-4275-89A1-9F0EF2F5790F}" srcOrd="0" destOrd="0" presId="urn:microsoft.com/office/officeart/2005/8/layout/default"/>
  </dgm:cxnLst>
  <dgm:bg/>
  <dgm:whole/>
  <dgm:extLst>
    <a:ext uri="http://schemas.microsoft.com/office/drawing/2008/diagram">
      <dsp:dataModelExt xmlns:dsp="http://schemas.microsoft.com/office/drawing/2008/diagram" relId="rId2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98F78A-C20E-49F1-8D40-44539D386C5B}">
      <dsp:nvSpPr>
        <dsp:cNvPr id="0" name=""/>
        <dsp:cNvSpPr/>
      </dsp:nvSpPr>
      <dsp:spPr>
        <a:xfrm>
          <a:off x="208350" y="1487"/>
          <a:ext cx="1310605" cy="786363"/>
        </a:xfrm>
        <a:prstGeom prst="rect">
          <a:avLst/>
        </a:prstGeom>
        <a:solidFill>
          <a:schemeClr val="bg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fr-FR" sz="1300" kern="1200" dirty="0"/>
            <a:t>Direction générale</a:t>
          </a:r>
        </a:p>
      </dsp:txBody>
      <dsp:txXfrm>
        <a:off x="208350" y="1487"/>
        <a:ext cx="1310605" cy="786363"/>
      </dsp:txXfrm>
    </dsp:sp>
    <dsp:sp modelId="{45A3A0D1-E63A-4D84-9E5F-B1258ECF85D9}">
      <dsp:nvSpPr>
        <dsp:cNvPr id="0" name=""/>
        <dsp:cNvSpPr/>
      </dsp:nvSpPr>
      <dsp:spPr>
        <a:xfrm>
          <a:off x="1650017" y="1487"/>
          <a:ext cx="1310605" cy="786363"/>
        </a:xfrm>
        <a:prstGeom prst="rect">
          <a:avLst/>
        </a:prstGeom>
        <a:solidFill>
          <a:schemeClr val="bg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fr-FR" sz="1300" kern="1200" dirty="0"/>
            <a:t>Direction qualité / gestion des risques</a:t>
          </a:r>
        </a:p>
      </dsp:txBody>
      <dsp:txXfrm>
        <a:off x="1650017" y="1487"/>
        <a:ext cx="1310605" cy="786363"/>
      </dsp:txXfrm>
    </dsp:sp>
    <dsp:sp modelId="{C7F9D6CB-3D24-4CBA-95C4-B5C35D1AAC88}">
      <dsp:nvSpPr>
        <dsp:cNvPr id="0" name=""/>
        <dsp:cNvSpPr/>
      </dsp:nvSpPr>
      <dsp:spPr>
        <a:xfrm>
          <a:off x="208350" y="918911"/>
          <a:ext cx="1310605" cy="786363"/>
        </a:xfrm>
        <a:prstGeom prst="rect">
          <a:avLst/>
        </a:prstGeom>
        <a:solidFill>
          <a:schemeClr val="bg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fr-FR" sz="1300" kern="1200" dirty="0"/>
            <a:t>Cadre de santé, coordinateur de soins</a:t>
          </a:r>
        </a:p>
      </dsp:txBody>
      <dsp:txXfrm>
        <a:off x="208350" y="918911"/>
        <a:ext cx="1310605" cy="786363"/>
      </dsp:txXfrm>
    </dsp:sp>
    <dsp:sp modelId="{88CEE954-A119-4CB7-9342-FCB8F1F4F11E}">
      <dsp:nvSpPr>
        <dsp:cNvPr id="0" name=""/>
        <dsp:cNvSpPr/>
      </dsp:nvSpPr>
      <dsp:spPr>
        <a:xfrm>
          <a:off x="1650017" y="918911"/>
          <a:ext cx="1310605" cy="786363"/>
        </a:xfrm>
        <a:prstGeom prst="rect">
          <a:avLst/>
        </a:prstGeom>
        <a:solidFill>
          <a:schemeClr val="bg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fr-FR" sz="1300" kern="1200" dirty="0"/>
            <a:t>DSI / DSN</a:t>
          </a:r>
        </a:p>
      </dsp:txBody>
      <dsp:txXfrm>
        <a:off x="1650017" y="918911"/>
        <a:ext cx="1310605" cy="786363"/>
      </dsp:txXfrm>
    </dsp:sp>
    <dsp:sp modelId="{FD1E8804-B79B-4447-B02B-98691DC42CB9}">
      <dsp:nvSpPr>
        <dsp:cNvPr id="0" name=""/>
        <dsp:cNvSpPr/>
      </dsp:nvSpPr>
      <dsp:spPr>
        <a:xfrm>
          <a:off x="208350" y="1836335"/>
          <a:ext cx="1310605" cy="786363"/>
        </a:xfrm>
        <a:prstGeom prst="rect">
          <a:avLst/>
        </a:prstGeom>
        <a:solidFill>
          <a:schemeClr val="bg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fr-FR" sz="1300" kern="1200" dirty="0"/>
            <a:t>RSSI</a:t>
          </a:r>
        </a:p>
      </dsp:txBody>
      <dsp:txXfrm>
        <a:off x="208350" y="1836335"/>
        <a:ext cx="1310605" cy="786363"/>
      </dsp:txXfrm>
    </dsp:sp>
    <dsp:sp modelId="{41C5E952-55D6-4E70-9155-64A410B8DC9A}">
      <dsp:nvSpPr>
        <dsp:cNvPr id="0" name=""/>
        <dsp:cNvSpPr/>
      </dsp:nvSpPr>
      <dsp:spPr>
        <a:xfrm>
          <a:off x="1650017" y="1836335"/>
          <a:ext cx="1310605" cy="786363"/>
        </a:xfrm>
        <a:prstGeom prst="rect">
          <a:avLst/>
        </a:prstGeom>
        <a:solidFill>
          <a:schemeClr val="bg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fr-FR" sz="1300" kern="1200" dirty="0"/>
            <a:t>RPCRA</a:t>
          </a:r>
        </a:p>
      </dsp:txBody>
      <dsp:txXfrm>
        <a:off x="1650017" y="1836335"/>
        <a:ext cx="1310605" cy="78636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541453-CA63-4275-89A1-9F0EF2F5790F}">
      <dsp:nvSpPr>
        <dsp:cNvPr id="0" name=""/>
        <dsp:cNvSpPr/>
      </dsp:nvSpPr>
      <dsp:spPr>
        <a:xfrm>
          <a:off x="196374" y="180"/>
          <a:ext cx="847016" cy="508209"/>
        </a:xfrm>
        <a:prstGeom prst="rect">
          <a:avLst/>
        </a:prstGeom>
        <a:solidFill>
          <a:srgbClr val="C8176A"/>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fr-FR" sz="900" kern="1200" dirty="0"/>
            <a:t>Néonatalogie</a:t>
          </a:r>
        </a:p>
      </dsp:txBody>
      <dsp:txXfrm>
        <a:off x="196374" y="180"/>
        <a:ext cx="847016" cy="508209"/>
      </dsp:txXfrm>
    </dsp:sp>
    <dsp:sp modelId="{0C7595F6-F303-4556-A11A-704CD61EC53E}">
      <dsp:nvSpPr>
        <dsp:cNvPr id="0" name=""/>
        <dsp:cNvSpPr/>
      </dsp:nvSpPr>
      <dsp:spPr>
        <a:xfrm>
          <a:off x="1128092" y="180"/>
          <a:ext cx="847016" cy="508209"/>
        </a:xfrm>
        <a:prstGeom prst="rect">
          <a:avLst/>
        </a:prstGeom>
        <a:solidFill>
          <a:srgbClr val="C8176A"/>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fr-FR" sz="900" kern="1200" dirty="0"/>
            <a:t>Chirurgie / bloc opératoire</a:t>
          </a:r>
        </a:p>
      </dsp:txBody>
      <dsp:txXfrm>
        <a:off x="1128092" y="180"/>
        <a:ext cx="847016" cy="508209"/>
      </dsp:txXfrm>
    </dsp:sp>
    <dsp:sp modelId="{60D66369-4181-488D-9AE4-DFDBDA82EC53}">
      <dsp:nvSpPr>
        <dsp:cNvPr id="0" name=""/>
        <dsp:cNvSpPr/>
      </dsp:nvSpPr>
      <dsp:spPr>
        <a:xfrm>
          <a:off x="2059810" y="180"/>
          <a:ext cx="847016" cy="508209"/>
        </a:xfrm>
        <a:prstGeom prst="rect">
          <a:avLst/>
        </a:prstGeom>
        <a:solidFill>
          <a:srgbClr val="C8176A"/>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fr-FR" sz="900" kern="1200" dirty="0"/>
            <a:t>Urgences</a:t>
          </a:r>
        </a:p>
      </dsp:txBody>
      <dsp:txXfrm>
        <a:off x="2059810" y="180"/>
        <a:ext cx="847016" cy="508209"/>
      </dsp:txXfrm>
    </dsp:sp>
    <dsp:sp modelId="{9F75974A-0769-4D4B-86AC-7CBDE6FD69F0}">
      <dsp:nvSpPr>
        <dsp:cNvPr id="0" name=""/>
        <dsp:cNvSpPr/>
      </dsp:nvSpPr>
      <dsp:spPr>
        <a:xfrm>
          <a:off x="196374" y="593091"/>
          <a:ext cx="847016" cy="508209"/>
        </a:xfrm>
        <a:prstGeom prst="rect">
          <a:avLst/>
        </a:prstGeom>
        <a:solidFill>
          <a:srgbClr val="C8176A"/>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fr-FR" sz="900" kern="1200" dirty="0"/>
            <a:t>Réanimation</a:t>
          </a:r>
        </a:p>
      </dsp:txBody>
      <dsp:txXfrm>
        <a:off x="196374" y="593091"/>
        <a:ext cx="847016" cy="508209"/>
      </dsp:txXfrm>
    </dsp:sp>
    <dsp:sp modelId="{9481010D-7F09-41A3-9031-FA7FC013B09D}">
      <dsp:nvSpPr>
        <dsp:cNvPr id="0" name=""/>
        <dsp:cNvSpPr/>
      </dsp:nvSpPr>
      <dsp:spPr>
        <a:xfrm>
          <a:off x="1128092" y="593091"/>
          <a:ext cx="847016" cy="508209"/>
        </a:xfrm>
        <a:prstGeom prst="rect">
          <a:avLst/>
        </a:prstGeom>
        <a:solidFill>
          <a:srgbClr val="C8176A"/>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fr-FR" sz="900" kern="1200" dirty="0"/>
            <a:t>Médecine polyvalente / SSR</a:t>
          </a:r>
        </a:p>
      </dsp:txBody>
      <dsp:txXfrm>
        <a:off x="1128092" y="593091"/>
        <a:ext cx="847016" cy="508209"/>
      </dsp:txXfrm>
    </dsp:sp>
    <dsp:sp modelId="{5139C38E-6C07-40F6-9ED8-9C5A57B64699}">
      <dsp:nvSpPr>
        <dsp:cNvPr id="0" name=""/>
        <dsp:cNvSpPr/>
      </dsp:nvSpPr>
      <dsp:spPr>
        <a:xfrm>
          <a:off x="2059810" y="593091"/>
          <a:ext cx="847016" cy="508209"/>
        </a:xfrm>
        <a:prstGeom prst="rect">
          <a:avLst/>
        </a:prstGeom>
        <a:solidFill>
          <a:srgbClr val="C8176A"/>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fr-FR" sz="900" kern="1200" dirty="0"/>
            <a:t>ORL</a:t>
          </a:r>
        </a:p>
      </dsp:txBody>
      <dsp:txXfrm>
        <a:off x="2059810" y="593091"/>
        <a:ext cx="847016" cy="50820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541453-CA63-4275-89A1-9F0EF2F5790F}">
      <dsp:nvSpPr>
        <dsp:cNvPr id="0" name=""/>
        <dsp:cNvSpPr/>
      </dsp:nvSpPr>
      <dsp:spPr>
        <a:xfrm>
          <a:off x="1232" y="201119"/>
          <a:ext cx="978166" cy="586899"/>
        </a:xfrm>
        <a:prstGeom prst="rect">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fr-FR" sz="900" kern="1200" dirty="0">
              <a:solidFill>
                <a:schemeClr val="bg1"/>
              </a:solidFill>
              <a:latin typeface="+mn-lt"/>
              <a:ea typeface="+mn-ea"/>
              <a:cs typeface="+mn-cs"/>
            </a:rPr>
            <a:t>Laboratoire / biologie</a:t>
          </a:r>
          <a:endParaRPr lang="fr-FR" sz="900" kern="1200" dirty="0">
            <a:solidFill>
              <a:schemeClr val="bg1"/>
            </a:solidFill>
          </a:endParaRPr>
        </a:p>
      </dsp:txBody>
      <dsp:txXfrm>
        <a:off x="1232" y="201119"/>
        <a:ext cx="978166" cy="586899"/>
      </dsp:txXfrm>
    </dsp:sp>
    <dsp:sp modelId="{BF2E46C2-5196-4C17-9EE1-B3FF71223041}">
      <dsp:nvSpPr>
        <dsp:cNvPr id="0" name=""/>
        <dsp:cNvSpPr/>
      </dsp:nvSpPr>
      <dsp:spPr>
        <a:xfrm>
          <a:off x="1077216" y="201119"/>
          <a:ext cx="978166" cy="586899"/>
        </a:xfrm>
        <a:prstGeom prst="rect">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fr-FR" sz="900" kern="1200" dirty="0">
              <a:solidFill>
                <a:schemeClr val="bg1"/>
              </a:solidFill>
              <a:latin typeface="+mn-lt"/>
              <a:ea typeface="+mn-ea"/>
              <a:cs typeface="+mn-cs"/>
            </a:rPr>
            <a:t>Stérilisation</a:t>
          </a:r>
        </a:p>
      </dsp:txBody>
      <dsp:txXfrm>
        <a:off x="1077216" y="201119"/>
        <a:ext cx="978166" cy="586899"/>
      </dsp:txXfrm>
    </dsp:sp>
    <dsp:sp modelId="{279FF8AB-2CB9-486D-8313-1D862B3C648E}">
      <dsp:nvSpPr>
        <dsp:cNvPr id="0" name=""/>
        <dsp:cNvSpPr/>
      </dsp:nvSpPr>
      <dsp:spPr>
        <a:xfrm>
          <a:off x="2153199" y="201119"/>
          <a:ext cx="978166" cy="586899"/>
        </a:xfrm>
        <a:prstGeom prst="rect">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fr-FR" sz="900" kern="1200" dirty="0">
              <a:solidFill>
                <a:schemeClr val="bg1"/>
              </a:solidFill>
              <a:latin typeface="+mn-lt"/>
              <a:ea typeface="+mn-ea"/>
              <a:cs typeface="+mn-cs"/>
            </a:rPr>
            <a:t>Pharmacie</a:t>
          </a:r>
        </a:p>
      </dsp:txBody>
      <dsp:txXfrm>
        <a:off x="2153199" y="201119"/>
        <a:ext cx="978166" cy="586899"/>
      </dsp:txXfrm>
    </dsp:sp>
    <dsp:sp modelId="{7575D247-4095-42EF-8887-917D226D4996}">
      <dsp:nvSpPr>
        <dsp:cNvPr id="0" name=""/>
        <dsp:cNvSpPr/>
      </dsp:nvSpPr>
      <dsp:spPr>
        <a:xfrm>
          <a:off x="3229182" y="201119"/>
          <a:ext cx="978166" cy="586899"/>
        </a:xfrm>
        <a:prstGeom prst="rect">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fr-FR" sz="900" kern="1200" dirty="0">
              <a:solidFill>
                <a:schemeClr val="bg1"/>
              </a:solidFill>
              <a:latin typeface="+mn-lt"/>
              <a:ea typeface="+mn-ea"/>
              <a:cs typeface="+mn-cs"/>
            </a:rPr>
            <a:t>Imagerie </a:t>
          </a:r>
        </a:p>
      </dsp:txBody>
      <dsp:txXfrm>
        <a:off x="3229182" y="201119"/>
        <a:ext cx="978166" cy="58689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541453-CA63-4275-89A1-9F0EF2F5790F}">
      <dsp:nvSpPr>
        <dsp:cNvPr id="0" name=""/>
        <dsp:cNvSpPr/>
      </dsp:nvSpPr>
      <dsp:spPr>
        <a:xfrm>
          <a:off x="1232" y="201119"/>
          <a:ext cx="978166" cy="586899"/>
        </a:xfrm>
        <a:prstGeom prst="rect">
          <a:avLst/>
        </a:prstGeom>
        <a:solidFill>
          <a:schemeClr val="tx1">
            <a:lumMod val="50000"/>
            <a:lumOff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fr-FR" sz="900" kern="1200" dirty="0">
              <a:solidFill>
                <a:schemeClr val="bg1"/>
              </a:solidFill>
              <a:latin typeface="+mn-lt"/>
              <a:ea typeface="+mn-ea"/>
              <a:cs typeface="+mn-cs"/>
            </a:rPr>
            <a:t>Ressources humaines</a:t>
          </a:r>
          <a:endParaRPr lang="fr-FR" sz="900" kern="1200" dirty="0">
            <a:solidFill>
              <a:schemeClr val="bg1"/>
            </a:solidFill>
          </a:endParaRPr>
        </a:p>
      </dsp:txBody>
      <dsp:txXfrm>
        <a:off x="1232" y="201119"/>
        <a:ext cx="978166" cy="586899"/>
      </dsp:txXfrm>
    </dsp:sp>
    <dsp:sp modelId="{8E8BD226-D5E6-4D34-9249-CAA4D60C74D9}">
      <dsp:nvSpPr>
        <dsp:cNvPr id="0" name=""/>
        <dsp:cNvSpPr/>
      </dsp:nvSpPr>
      <dsp:spPr>
        <a:xfrm>
          <a:off x="1077216" y="201119"/>
          <a:ext cx="978166" cy="586899"/>
        </a:xfrm>
        <a:prstGeom prst="rect">
          <a:avLst/>
        </a:prstGeom>
        <a:solidFill>
          <a:schemeClr val="tx1">
            <a:lumMod val="50000"/>
            <a:lumOff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fr-FR" sz="900" kern="1200" dirty="0">
              <a:solidFill>
                <a:schemeClr val="bg1"/>
              </a:solidFill>
            </a:rPr>
            <a:t>Achats</a:t>
          </a:r>
        </a:p>
      </dsp:txBody>
      <dsp:txXfrm>
        <a:off x="1077216" y="201119"/>
        <a:ext cx="978166" cy="586899"/>
      </dsp:txXfrm>
    </dsp:sp>
    <dsp:sp modelId="{22D3FE5F-7C3D-4F7F-9271-15C5DCBED3BE}">
      <dsp:nvSpPr>
        <dsp:cNvPr id="0" name=""/>
        <dsp:cNvSpPr/>
      </dsp:nvSpPr>
      <dsp:spPr>
        <a:xfrm>
          <a:off x="2153199" y="201119"/>
          <a:ext cx="978166" cy="586899"/>
        </a:xfrm>
        <a:prstGeom prst="rect">
          <a:avLst/>
        </a:prstGeom>
        <a:solidFill>
          <a:schemeClr val="tx1">
            <a:lumMod val="50000"/>
            <a:lumOff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fr-FR" sz="900" kern="1200" dirty="0"/>
            <a:t>Accueil, entrées, sorties, facturation et PMSI</a:t>
          </a:r>
          <a:endParaRPr lang="fr-FR" sz="900" kern="1200" dirty="0">
            <a:solidFill>
              <a:schemeClr val="bg1"/>
            </a:solidFill>
          </a:endParaRPr>
        </a:p>
      </dsp:txBody>
      <dsp:txXfrm>
        <a:off x="2153199" y="201119"/>
        <a:ext cx="978166" cy="586899"/>
      </dsp:txXfrm>
    </dsp:sp>
    <dsp:sp modelId="{D4F95506-C66B-4E4C-9C79-83CCBBB7E1E4}">
      <dsp:nvSpPr>
        <dsp:cNvPr id="0" name=""/>
        <dsp:cNvSpPr/>
      </dsp:nvSpPr>
      <dsp:spPr>
        <a:xfrm>
          <a:off x="3229182" y="201119"/>
          <a:ext cx="978166" cy="586899"/>
        </a:xfrm>
        <a:prstGeom prst="rect">
          <a:avLst/>
        </a:prstGeom>
        <a:solidFill>
          <a:schemeClr val="tx1">
            <a:lumMod val="50000"/>
            <a:lumOff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fr-FR" sz="900" kern="1200" dirty="0">
              <a:solidFill>
                <a:schemeClr val="bg1"/>
              </a:solidFill>
            </a:rPr>
            <a:t>Finances et contrôle de gestion</a:t>
          </a:r>
        </a:p>
      </dsp:txBody>
      <dsp:txXfrm>
        <a:off x="3229182" y="201119"/>
        <a:ext cx="978166" cy="58689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541453-CA63-4275-89A1-9F0EF2F5790F}">
      <dsp:nvSpPr>
        <dsp:cNvPr id="0" name=""/>
        <dsp:cNvSpPr/>
      </dsp:nvSpPr>
      <dsp:spPr>
        <a:xfrm>
          <a:off x="1023100" y="376"/>
          <a:ext cx="1051078" cy="630647"/>
        </a:xfrm>
        <a:prstGeom prst="rect">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fr-FR" sz="900" kern="1200" dirty="0">
              <a:solidFill>
                <a:schemeClr val="bg1"/>
              </a:solidFill>
              <a:latin typeface="+mn-lt"/>
              <a:ea typeface="+mn-ea"/>
              <a:cs typeface="+mn-cs"/>
            </a:rPr>
            <a:t>Production culinaire / restauration</a:t>
          </a:r>
          <a:endParaRPr lang="fr-FR" sz="900" kern="1200" dirty="0">
            <a:solidFill>
              <a:schemeClr val="bg1"/>
            </a:solidFill>
          </a:endParaRPr>
        </a:p>
      </dsp:txBody>
      <dsp:txXfrm>
        <a:off x="1023100" y="376"/>
        <a:ext cx="1051078" cy="630647"/>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1"/>
            <a:ext cx="3169920" cy="617220"/>
          </a:xfrm>
          <a:prstGeom prst="rect">
            <a:avLst/>
          </a:prstGeom>
          <a:noFill/>
          <a:ln>
            <a:noFill/>
          </a:ln>
        </p:spPr>
        <p:txBody>
          <a:bodyPr spcFirstLastPara="1" wrap="square" lIns="107434" tIns="53702" rIns="107434" bIns="53702" anchor="t" anchorCtr="0">
            <a:noAutofit/>
          </a:bodyPr>
          <a:lstStyle>
            <a:lvl1pPr marR="0" lvl="0" algn="l" rtl="0">
              <a:spcBef>
                <a:spcPts val="0"/>
              </a:spcBef>
              <a:spcAft>
                <a:spcPts val="0"/>
              </a:spcAft>
              <a:buSzPts val="1400"/>
              <a:buNone/>
              <a:defRPr sz="14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4143587" y="1"/>
            <a:ext cx="3169920" cy="617220"/>
          </a:xfrm>
          <a:prstGeom prst="rect">
            <a:avLst/>
          </a:prstGeom>
          <a:noFill/>
          <a:ln>
            <a:noFill/>
          </a:ln>
        </p:spPr>
        <p:txBody>
          <a:bodyPr spcFirstLastPara="1" wrap="square" lIns="107434" tIns="53702" rIns="107434" bIns="53702" anchor="t" anchorCtr="0">
            <a:noAutofit/>
          </a:bodyPr>
          <a:lstStyle>
            <a:lvl1pPr marR="0" lvl="0" algn="r" rtl="0">
              <a:spcBef>
                <a:spcPts val="0"/>
              </a:spcBef>
              <a:spcAft>
                <a:spcPts val="0"/>
              </a:spcAft>
              <a:buSzPts val="1400"/>
              <a:buNone/>
              <a:defRPr sz="14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457200" y="925513"/>
            <a:ext cx="8229600" cy="463073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731521" y="5863590"/>
            <a:ext cx="5852160" cy="5554980"/>
          </a:xfrm>
          <a:prstGeom prst="rect">
            <a:avLst/>
          </a:prstGeom>
          <a:noFill/>
          <a:ln>
            <a:noFill/>
          </a:ln>
        </p:spPr>
        <p:txBody>
          <a:bodyPr spcFirstLastPara="1" wrap="square" lIns="107434" tIns="53702" rIns="107434" bIns="53702"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11725038"/>
            <a:ext cx="3169920" cy="617220"/>
          </a:xfrm>
          <a:prstGeom prst="rect">
            <a:avLst/>
          </a:prstGeom>
          <a:noFill/>
          <a:ln>
            <a:noFill/>
          </a:ln>
        </p:spPr>
        <p:txBody>
          <a:bodyPr spcFirstLastPara="1" wrap="square" lIns="107434" tIns="53702" rIns="107434" bIns="53702" anchor="b" anchorCtr="0">
            <a:noAutofit/>
          </a:bodyPr>
          <a:lstStyle>
            <a:lvl1pPr marR="0" lvl="0" algn="l" rtl="0">
              <a:spcBef>
                <a:spcPts val="0"/>
              </a:spcBef>
              <a:spcAft>
                <a:spcPts val="0"/>
              </a:spcAft>
              <a:buSzPts val="1400"/>
              <a:buNone/>
              <a:defRPr sz="14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4143587" y="11725038"/>
            <a:ext cx="3169920" cy="617220"/>
          </a:xfrm>
          <a:prstGeom prst="rect">
            <a:avLst/>
          </a:prstGeom>
          <a:noFill/>
          <a:ln>
            <a:noFill/>
          </a:ln>
        </p:spPr>
        <p:txBody>
          <a:bodyPr spcFirstLastPara="1" wrap="square" lIns="107434" tIns="53702" rIns="107434" bIns="53702" anchor="b" anchorCtr="0">
            <a:noAutofit/>
          </a:bodyPr>
          <a:lstStyle/>
          <a:p>
            <a:pPr algn="r"/>
            <a:fld id="{00000000-1234-1234-1234-123412341234}" type="slidenum">
              <a:rPr lang="fr-FR" smtClean="0">
                <a:solidFill>
                  <a:schemeClr val="dk1"/>
                </a:solidFill>
              </a:rPr>
              <a:pPr algn="r"/>
              <a:t>‹N°›</a:t>
            </a:fld>
            <a:endParaRPr lang="fr-FR">
              <a:solidFill>
                <a:schemeClr val="dk1"/>
              </a:solidFil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1:notes"/>
          <p:cNvSpPr txBox="1">
            <a:spLocks noGrp="1"/>
          </p:cNvSpPr>
          <p:nvPr>
            <p:ph type="body" idx="1"/>
          </p:nvPr>
        </p:nvSpPr>
        <p:spPr>
          <a:xfrm>
            <a:off x="731521" y="5863590"/>
            <a:ext cx="5852160" cy="5554980"/>
          </a:xfrm>
          <a:prstGeom prst="rect">
            <a:avLst/>
          </a:prstGeom>
        </p:spPr>
        <p:txBody>
          <a:bodyPr spcFirstLastPara="1" wrap="square" lIns="107434" tIns="53702" rIns="107434" bIns="53702" anchor="t" anchorCtr="0">
            <a:noAutofit/>
          </a:bodyPr>
          <a:lstStyle/>
          <a:p>
            <a:pPr marL="0" indent="0">
              <a:spcBef>
                <a:spcPts val="423"/>
              </a:spcBef>
            </a:pPr>
            <a:endParaRPr/>
          </a:p>
        </p:txBody>
      </p:sp>
      <p:sp>
        <p:nvSpPr>
          <p:cNvPr id="93" name="Google Shape;93;p1:notes"/>
          <p:cNvSpPr>
            <a:spLocks noGrp="1" noRot="1" noChangeAspect="1"/>
          </p:cNvSpPr>
          <p:nvPr>
            <p:ph type="sldImg" idx="2"/>
          </p:nvPr>
        </p:nvSpPr>
        <p:spPr>
          <a:xfrm>
            <a:off x="-457200" y="925513"/>
            <a:ext cx="8229600" cy="463073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pied de page 3"/>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sp>
        <p:nvSpPr>
          <p:cNvPr id="5" name="Espace réservé du numéro de diapositive 4"/>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1FF85A6A-D8CC-A94A-B06F-CEABC0A0DD40}" type="slidenum">
              <a:rPr kumimoji="0" lang="fr-FR"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48</a:t>
            </a:fld>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9022655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pied de page 3"/>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sp>
        <p:nvSpPr>
          <p:cNvPr id="5" name="Espace réservé du numéro de diapositive 4"/>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1FF85A6A-D8CC-A94A-B06F-CEABC0A0DD40}" type="slidenum">
              <a:rPr kumimoji="0" lang="fr-FR"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50</a:t>
            </a:fld>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4945775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pied de page 3"/>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sp>
        <p:nvSpPr>
          <p:cNvPr id="5" name="Espace réservé du numéro de diapositive 4"/>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1FF85A6A-D8CC-A94A-B06F-CEABC0A0DD40}" type="slidenum">
              <a:rPr kumimoji="0" lang="fr-FR"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51</a:t>
            </a:fld>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135066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pied de page 3"/>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sp>
        <p:nvSpPr>
          <p:cNvPr id="5" name="Espace réservé du numéro de diapositive 4"/>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1FF85A6A-D8CC-A94A-B06F-CEABC0A0DD40}" type="slidenum">
              <a:rPr kumimoji="0" lang="fr-FR"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52</a:t>
            </a:fld>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7432164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pied de page 3"/>
          <p:cNvSpPr>
            <a:spLocks noGrp="1"/>
          </p:cNvSpPr>
          <p:nvPr>
            <p:ph type="ftr" sz="quarter" idx="4"/>
          </p:nvPr>
        </p:nvSpPr>
        <p:spPr/>
        <p:txBody>
          <a:bodyPr/>
          <a:lstStyle/>
          <a:p>
            <a:endParaRPr lang="fr-FR"/>
          </a:p>
        </p:txBody>
      </p:sp>
      <p:sp>
        <p:nvSpPr>
          <p:cNvPr id="5" name="Espace réservé du numéro de diapositive 4"/>
          <p:cNvSpPr>
            <a:spLocks noGrp="1"/>
          </p:cNvSpPr>
          <p:nvPr>
            <p:ph type="sldNum" sz="quarter" idx="5"/>
          </p:nvPr>
        </p:nvSpPr>
        <p:spPr/>
        <p:txBody>
          <a:bodyPr/>
          <a:lstStyle/>
          <a:p>
            <a:fld id="{1FF85A6A-D8CC-A94A-B06F-CEABC0A0DD40}" type="slidenum">
              <a:rPr lang="fr-FR" smtClean="0"/>
              <a:t>5</a:t>
            </a:fld>
            <a:endParaRPr lang="fr-FR"/>
          </a:p>
        </p:txBody>
      </p:sp>
    </p:spTree>
    <p:extLst>
      <p:ext uri="{BB962C8B-B14F-4D97-AF65-F5344CB8AC3E}">
        <p14:creationId xmlns:p14="http://schemas.microsoft.com/office/powerpoint/2010/main" val="3726951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pied de page 3"/>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sp>
        <p:nvSpPr>
          <p:cNvPr id="5" name="Espace réservé du numéro de diapositive 4"/>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1FF85A6A-D8CC-A94A-B06F-CEABC0A0DD40}" type="slidenum">
              <a:rPr kumimoji="0" lang="fr-FR"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34</a:t>
            </a:fld>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0824404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pied de page 3"/>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sp>
        <p:nvSpPr>
          <p:cNvPr id="5" name="Espace réservé du numéro de diapositive 4"/>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1FF85A6A-D8CC-A94A-B06F-CEABC0A0DD40}" type="slidenum">
              <a:rPr kumimoji="0" lang="fr-FR"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35</a:t>
            </a:fld>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3286550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pied de page 3"/>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sp>
        <p:nvSpPr>
          <p:cNvPr id="5" name="Espace réservé du numéro de diapositive 4"/>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1FF85A6A-D8CC-A94A-B06F-CEABC0A0DD40}" type="slidenum">
              <a:rPr kumimoji="0" lang="fr-FR"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36</a:t>
            </a:fld>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9268552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pied de page 3"/>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sp>
        <p:nvSpPr>
          <p:cNvPr id="5" name="Espace réservé du numéro de diapositive 4"/>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1FF85A6A-D8CC-A94A-B06F-CEABC0A0DD40}" type="slidenum">
              <a:rPr kumimoji="0" lang="fr-FR"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37</a:t>
            </a:fld>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1259367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pied de page 3"/>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sp>
        <p:nvSpPr>
          <p:cNvPr id="5" name="Espace réservé du numéro de diapositive 4"/>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1FF85A6A-D8CC-A94A-B06F-CEABC0A0DD40}" type="slidenum">
              <a:rPr kumimoji="0" lang="fr-FR"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38</a:t>
            </a:fld>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974550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pied de page 3"/>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sp>
        <p:nvSpPr>
          <p:cNvPr id="5" name="Espace réservé du numéro de diapositive 4"/>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1FF85A6A-D8CC-A94A-B06F-CEABC0A0DD40}" type="slidenum">
              <a:rPr kumimoji="0" lang="fr-FR"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40</a:t>
            </a:fld>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8873908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pied de page 3"/>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sp>
        <p:nvSpPr>
          <p:cNvPr id="5" name="Espace réservé du numéro de diapositive 4"/>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1FF85A6A-D8CC-A94A-B06F-CEABC0A0DD40}" type="slidenum">
              <a:rPr kumimoji="0" lang="fr-FR"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41</a:t>
            </a:fld>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48472966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6.xml"/><Relationship Id="rId5" Type="http://schemas.openxmlformats.org/officeDocument/2006/relationships/image" Target="../media/image13.jpeg"/><Relationship Id="rId4" Type="http://schemas.openxmlformats.org/officeDocument/2006/relationships/image" Target="../media/image12.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6.xml"/><Relationship Id="rId5" Type="http://schemas.openxmlformats.org/officeDocument/2006/relationships/image" Target="../media/image13.jpeg"/><Relationship Id="rId4" Type="http://schemas.openxmlformats.org/officeDocument/2006/relationships/image" Target="../media/image14.jpe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15.png"/><Relationship Id="rId7" Type="http://schemas.openxmlformats.org/officeDocument/2006/relationships/image" Target="../media/image14.jpeg"/><Relationship Id="rId2" Type="http://schemas.openxmlformats.org/officeDocument/2006/relationships/image" Target="../media/image2.png"/><Relationship Id="rId1" Type="http://schemas.openxmlformats.org/officeDocument/2006/relationships/slideMaster" Target="../slideMasters/slideMaster6.xml"/><Relationship Id="rId6" Type="http://schemas.openxmlformats.org/officeDocument/2006/relationships/image" Target="../media/image12.png"/><Relationship Id="rId5" Type="http://schemas.openxmlformats.org/officeDocument/2006/relationships/image" Target="../media/image3.png"/><Relationship Id="rId4" Type="http://schemas.openxmlformats.org/officeDocument/2006/relationships/image" Target="../media/image16.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6.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tags" Target="../tags/tag24.xml"/><Relationship Id="rId7" Type="http://schemas.openxmlformats.org/officeDocument/2006/relationships/slideMaster" Target="../slideMasters/slideMaster2.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10" Type="http://schemas.openxmlformats.org/officeDocument/2006/relationships/image" Target="../media/image8.png"/><Relationship Id="rId4" Type="http://schemas.openxmlformats.org/officeDocument/2006/relationships/tags" Target="../tags/tag25.xml"/><Relationship Id="rId9" Type="http://schemas.openxmlformats.org/officeDocument/2006/relationships/image" Target="../media/image7.emf"/></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Page de garde standard">
  <p:cSld name="1_Page de garde standard">
    <p:spTree>
      <p:nvGrpSpPr>
        <p:cNvPr id="1" name="Shape 17"/>
        <p:cNvGrpSpPr/>
        <p:nvPr/>
      </p:nvGrpSpPr>
      <p:grpSpPr>
        <a:xfrm>
          <a:off x="0" y="0"/>
          <a:ext cx="0" cy="0"/>
          <a:chOff x="0" y="0"/>
          <a:chExt cx="0" cy="0"/>
        </a:xfrm>
      </p:grpSpPr>
      <p:sp>
        <p:nvSpPr>
          <p:cNvPr id="18" name="Google Shape;18;p15"/>
          <p:cNvSpPr/>
          <p:nvPr/>
        </p:nvSpPr>
        <p:spPr>
          <a:xfrm>
            <a:off x="0" y="-2046"/>
            <a:ext cx="9144000" cy="845604"/>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b="0" i="0" u="none" strike="noStrike" cap="none">
              <a:solidFill>
                <a:schemeClr val="lt1"/>
              </a:solidFill>
              <a:latin typeface="Arial"/>
              <a:ea typeface="Arial"/>
              <a:cs typeface="Arial"/>
              <a:sym typeface="Arial"/>
            </a:endParaRPr>
          </a:p>
        </p:txBody>
      </p:sp>
      <p:sp>
        <p:nvSpPr>
          <p:cNvPr id="19" name="Google Shape;19;p15"/>
          <p:cNvSpPr txBox="1">
            <a:spLocks noGrp="1"/>
          </p:cNvSpPr>
          <p:nvPr>
            <p:ph type="ctrTitle"/>
          </p:nvPr>
        </p:nvSpPr>
        <p:spPr>
          <a:xfrm>
            <a:off x="4211960" y="1683271"/>
            <a:ext cx="4527550" cy="1032495"/>
          </a:xfrm>
          <a:prstGeom prst="rect">
            <a:avLst/>
          </a:prstGeom>
          <a:noFill/>
          <a:ln>
            <a:noFill/>
          </a:ln>
        </p:spPr>
        <p:txBody>
          <a:bodyPr spcFirstLastPara="1" wrap="square" lIns="0" tIns="0" rIns="0" bIns="0" anchor="ctr" anchorCtr="0">
            <a:noAutofit/>
          </a:bodyPr>
          <a:lstStyle>
            <a:lvl1pPr lvl="0" algn="l">
              <a:lnSpc>
                <a:spcPct val="96428"/>
              </a:lnSpc>
              <a:spcBef>
                <a:spcPts val="0"/>
              </a:spcBef>
              <a:spcAft>
                <a:spcPts val="0"/>
              </a:spcAft>
              <a:buClr>
                <a:srgbClr val="006AB2"/>
              </a:buClr>
              <a:buSzPts val="2800"/>
              <a:buFont typeface="Arial"/>
              <a:buNone/>
              <a:defRPr sz="2800">
                <a:solidFill>
                  <a:srgbClr val="006AB2"/>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 name="Google Shape;20;p15"/>
          <p:cNvSpPr txBox="1">
            <a:spLocks noGrp="1"/>
          </p:cNvSpPr>
          <p:nvPr>
            <p:ph type="body" idx="1"/>
          </p:nvPr>
        </p:nvSpPr>
        <p:spPr>
          <a:xfrm>
            <a:off x="4211960" y="2815605"/>
            <a:ext cx="4527550" cy="664418"/>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1800"/>
              </a:spcBef>
              <a:spcAft>
                <a:spcPts val="0"/>
              </a:spcAft>
              <a:buClr>
                <a:srgbClr val="575757"/>
              </a:buClr>
              <a:buSzPts val="2000"/>
              <a:buNone/>
              <a:defRPr sz="2000">
                <a:solidFill>
                  <a:srgbClr val="575757"/>
                </a:solidFill>
              </a:defRPr>
            </a:lvl1pPr>
            <a:lvl2pPr marL="914400" lvl="1" indent="-342900" algn="l">
              <a:lnSpc>
                <a:spcPct val="100000"/>
              </a:lnSpc>
              <a:spcBef>
                <a:spcPts val="900"/>
              </a:spcBef>
              <a:spcAft>
                <a:spcPts val="0"/>
              </a:spcAft>
              <a:buSzPts val="1800"/>
              <a:buChar char="►"/>
              <a:defRPr/>
            </a:lvl2pPr>
            <a:lvl3pPr marL="1371600" lvl="2" indent="-342900" algn="l">
              <a:lnSpc>
                <a:spcPct val="100000"/>
              </a:lnSpc>
              <a:spcBef>
                <a:spcPts val="400"/>
              </a:spcBef>
              <a:spcAft>
                <a:spcPts val="0"/>
              </a:spcAft>
              <a:buClr>
                <a:srgbClr val="575757"/>
              </a:buClr>
              <a:buSzPts val="1800"/>
              <a:buChar char="&lt;"/>
              <a:defRPr/>
            </a:lvl3pPr>
            <a:lvl4pPr marL="1828800" lvl="3" indent="-377189" algn="l">
              <a:lnSpc>
                <a:spcPct val="100000"/>
              </a:lnSpc>
              <a:spcBef>
                <a:spcPts val="400"/>
              </a:spcBef>
              <a:spcAft>
                <a:spcPts val="0"/>
              </a:spcAft>
              <a:buClr>
                <a:srgbClr val="575757"/>
              </a:buClr>
              <a:buSzPts val="2340"/>
              <a:buChar char="•"/>
              <a:defRPr/>
            </a:lvl4pPr>
            <a:lvl5pPr marL="2286000" lvl="4" indent="-354329" algn="l">
              <a:lnSpc>
                <a:spcPct val="100000"/>
              </a:lnSpc>
              <a:spcBef>
                <a:spcPts val="200"/>
              </a:spcBef>
              <a:spcAft>
                <a:spcPts val="0"/>
              </a:spcAft>
              <a:buClr>
                <a:srgbClr val="575757"/>
              </a:buClr>
              <a:buSzPts val="198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pic>
        <p:nvPicPr>
          <p:cNvPr id="21" name="Google Shape;21;p15"/>
          <p:cNvPicPr preferRelativeResize="0"/>
          <p:nvPr/>
        </p:nvPicPr>
        <p:blipFill rotWithShape="1">
          <a:blip r:embed="rId2">
            <a:alphaModFix/>
          </a:blip>
          <a:srcRect/>
          <a:stretch/>
        </p:blipFill>
        <p:spPr>
          <a:xfrm>
            <a:off x="2562536" y="222405"/>
            <a:ext cx="1361391" cy="4698691"/>
          </a:xfrm>
          <a:prstGeom prst="rect">
            <a:avLst/>
          </a:prstGeom>
          <a:noFill/>
          <a:ln>
            <a:noFill/>
          </a:ln>
        </p:spPr>
      </p:pic>
      <p:sp>
        <p:nvSpPr>
          <p:cNvPr id="22" name="Google Shape;22;p15"/>
          <p:cNvSpPr/>
          <p:nvPr/>
        </p:nvSpPr>
        <p:spPr>
          <a:xfrm>
            <a:off x="0" y="4948014"/>
            <a:ext cx="9144000" cy="216024"/>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23" name="Google Shape;23;p15"/>
          <p:cNvSpPr txBox="1">
            <a:spLocks noGrp="1"/>
          </p:cNvSpPr>
          <p:nvPr>
            <p:ph type="body" idx="2"/>
          </p:nvPr>
        </p:nvSpPr>
        <p:spPr>
          <a:xfrm>
            <a:off x="4211960" y="3914822"/>
            <a:ext cx="4527550" cy="38512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1800"/>
              </a:spcBef>
              <a:spcAft>
                <a:spcPts val="0"/>
              </a:spcAft>
              <a:buClr>
                <a:srgbClr val="575757"/>
              </a:buClr>
              <a:buSzPts val="1200"/>
              <a:buNone/>
              <a:defRPr sz="1200" b="0">
                <a:solidFill>
                  <a:srgbClr val="575757"/>
                </a:solidFill>
              </a:defRPr>
            </a:lvl1pPr>
            <a:lvl2pPr marL="914400" lvl="1" indent="-342900" algn="l">
              <a:lnSpc>
                <a:spcPct val="100000"/>
              </a:lnSpc>
              <a:spcBef>
                <a:spcPts val="900"/>
              </a:spcBef>
              <a:spcAft>
                <a:spcPts val="0"/>
              </a:spcAft>
              <a:buSzPts val="1800"/>
              <a:buChar char="►"/>
              <a:defRPr/>
            </a:lvl2pPr>
            <a:lvl3pPr marL="1371600" lvl="2" indent="-342900" algn="l">
              <a:lnSpc>
                <a:spcPct val="100000"/>
              </a:lnSpc>
              <a:spcBef>
                <a:spcPts val="400"/>
              </a:spcBef>
              <a:spcAft>
                <a:spcPts val="0"/>
              </a:spcAft>
              <a:buClr>
                <a:srgbClr val="575757"/>
              </a:buClr>
              <a:buSzPts val="1800"/>
              <a:buChar char="&lt;"/>
              <a:defRPr/>
            </a:lvl3pPr>
            <a:lvl4pPr marL="1828800" lvl="3" indent="-377189" algn="l">
              <a:lnSpc>
                <a:spcPct val="100000"/>
              </a:lnSpc>
              <a:spcBef>
                <a:spcPts val="400"/>
              </a:spcBef>
              <a:spcAft>
                <a:spcPts val="0"/>
              </a:spcAft>
              <a:buClr>
                <a:srgbClr val="575757"/>
              </a:buClr>
              <a:buSzPts val="2340"/>
              <a:buChar char="•"/>
              <a:defRPr/>
            </a:lvl4pPr>
            <a:lvl5pPr marL="2286000" lvl="4" indent="-354329" algn="l">
              <a:lnSpc>
                <a:spcPct val="100000"/>
              </a:lnSpc>
              <a:spcBef>
                <a:spcPts val="200"/>
              </a:spcBef>
              <a:spcAft>
                <a:spcPts val="0"/>
              </a:spcAft>
              <a:buClr>
                <a:srgbClr val="575757"/>
              </a:buClr>
              <a:buSzPts val="198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pic>
        <p:nvPicPr>
          <p:cNvPr id="24" name="Google Shape;24;p15"/>
          <p:cNvPicPr preferRelativeResize="0"/>
          <p:nvPr/>
        </p:nvPicPr>
        <p:blipFill rotWithShape="1">
          <a:blip r:embed="rId3">
            <a:alphaModFix/>
          </a:blip>
          <a:srcRect/>
          <a:stretch/>
        </p:blipFill>
        <p:spPr>
          <a:xfrm>
            <a:off x="378985" y="1960852"/>
            <a:ext cx="1384703" cy="1221797"/>
          </a:xfrm>
          <a:prstGeom prst="rect">
            <a:avLst/>
          </a:prstGeom>
          <a:noFill/>
          <a:ln>
            <a:noFill/>
          </a:ln>
        </p:spPr>
      </p:pic>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re et contenu">
    <p:spTree>
      <p:nvGrpSpPr>
        <p:cNvPr id="1" name=""/>
        <p:cNvGrpSpPr/>
        <p:nvPr/>
      </p:nvGrpSpPr>
      <p:grpSpPr>
        <a:xfrm>
          <a:off x="0" y="0"/>
          <a:ext cx="0" cy="0"/>
          <a:chOff x="0" y="0"/>
          <a:chExt cx="0" cy="0"/>
        </a:xfrm>
      </p:grpSpPr>
      <p:sp>
        <p:nvSpPr>
          <p:cNvPr id="2" name="Titre 1"/>
          <p:cNvSpPr>
            <a:spLocks noGrp="1"/>
          </p:cNvSpPr>
          <p:nvPr>
            <p:ph type="title" hasCustomPrompt="1"/>
          </p:nvPr>
        </p:nvSpPr>
        <p:spPr/>
        <p:txBody>
          <a:bodyPr/>
          <a:lstStyle>
            <a:lvl1pPr>
              <a:defRPr/>
            </a:lvl1pPr>
          </a:lstStyle>
          <a:p>
            <a:r>
              <a:rPr lang="fr-FR"/>
              <a:t>Titre de la slide</a:t>
            </a:r>
          </a:p>
        </p:txBody>
      </p:sp>
      <p:sp>
        <p:nvSpPr>
          <p:cNvPr id="6" name="Espace réservé du numéro de diapositive 5"/>
          <p:cNvSpPr>
            <a:spLocks noGrp="1"/>
          </p:cNvSpPr>
          <p:nvPr>
            <p:ph type="sldNum" sz="quarter" idx="12"/>
          </p:nvPr>
        </p:nvSpPr>
        <p:spPr/>
        <p:txBody>
          <a:bodyPr/>
          <a:lstStyle>
            <a:lvl1pPr>
              <a:defRPr>
                <a:solidFill>
                  <a:srgbClr val="575757"/>
                </a:solidFill>
              </a:defRPr>
            </a:lvl1pPr>
          </a:lstStyle>
          <a:p>
            <a:fld id="{646E7B68-C406-4B5C-B79D-A1CDE10CB85D}" type="slidenum">
              <a:rPr lang="fr-FR" smtClean="0"/>
              <a:pPr/>
              <a:t>‹N°›</a:t>
            </a:fld>
            <a:endParaRPr lang="fr-FR"/>
          </a:p>
        </p:txBody>
      </p:sp>
      <p:sp>
        <p:nvSpPr>
          <p:cNvPr id="5" name="Espace réservé du pied de page 4"/>
          <p:cNvSpPr>
            <a:spLocks noGrp="1"/>
          </p:cNvSpPr>
          <p:nvPr>
            <p:ph type="ftr" sz="quarter" idx="19"/>
          </p:nvPr>
        </p:nvSpPr>
        <p:spPr/>
        <p:txBody>
          <a:bodyPr/>
          <a:lstStyle>
            <a:lvl1pPr>
              <a:defRPr sz="800"/>
            </a:lvl1pPr>
          </a:lstStyle>
          <a:p>
            <a:r>
              <a:rPr lang="fr-FR"/>
              <a:t>| GTT Cybersécurité #16</a:t>
            </a:r>
          </a:p>
        </p:txBody>
      </p:sp>
      <p:sp>
        <p:nvSpPr>
          <p:cNvPr id="7" name="Espace réservé du texte 2"/>
          <p:cNvSpPr>
            <a:spLocks noGrp="1"/>
          </p:cNvSpPr>
          <p:nvPr>
            <p:ph idx="1"/>
          </p:nvPr>
        </p:nvSpPr>
        <p:spPr>
          <a:xfrm>
            <a:off x="827584" y="843559"/>
            <a:ext cx="8064896" cy="3744416"/>
          </a:xfrm>
          <a:prstGeom prst="rect">
            <a:avLst/>
          </a:prstGeom>
        </p:spPr>
        <p:txBody>
          <a:bodyPr vert="horz" lIns="0" tIns="0" rIns="0" bIns="0" rtlCol="0">
            <a:normAutofit/>
          </a:bodyPr>
          <a:lstStyle>
            <a:lvl4pPr>
              <a:defRPr sz="1400"/>
            </a:lvl4pPr>
            <a:lvl5pPr>
              <a:defRPr sz="1200"/>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kumimoji="0" lang="fr-FR" sz="1400" b="0" i="0" u="none" strike="noStrike" kern="1200" cap="none" spc="0" normalizeH="0" baseline="0" noProof="0">
              <a:ln>
                <a:noFill/>
              </a:ln>
              <a:solidFill>
                <a:srgbClr val="575757"/>
              </a:solidFill>
              <a:effectLst/>
              <a:uLnTx/>
              <a:uFillTx/>
              <a:latin typeface="+mn-lt"/>
              <a:ea typeface="+mn-ea"/>
              <a:cs typeface="+mn-cs"/>
            </a:endParaRPr>
          </a:p>
        </p:txBody>
      </p:sp>
    </p:spTree>
    <p:extLst>
      <p:ext uri="{BB962C8B-B14F-4D97-AF65-F5344CB8AC3E}">
        <p14:creationId xmlns:p14="http://schemas.microsoft.com/office/powerpoint/2010/main" val="2227918653"/>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p>
            <a:fld id="{733122C9-A0B9-462F-8757-0847AD287B63}" type="slidenum">
              <a:rPr lang="fr-FR" smtClean="0"/>
              <a:pPr/>
              <a:t>‹N°›</a:t>
            </a:fld>
            <a:endParaRPr lang="fr-F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323850" y="4797631"/>
            <a:ext cx="1170000" cy="345869"/>
          </a:xfrm>
          <a:prstGeom prst="rect">
            <a:avLst/>
          </a:prstGeom>
        </p:spPr>
        <p:txBody>
          <a:bodyPr vert="horz" lIns="0" tIns="0" rIns="0" bIns="0" rtlCol="0" anchor="ctr" anchorCtr="0">
            <a:noAutofit/>
          </a:bodyPr>
          <a:lstStyle>
            <a:lvl1pPr algn="l">
              <a:defRPr sz="750" b="1">
                <a:solidFill>
                  <a:schemeClr val="tx1"/>
                </a:solidFill>
              </a:defRPr>
            </a:lvl1pPr>
          </a:lstStyle>
          <a:p>
            <a:r>
              <a:rPr lang="fr-FR" cap="all"/>
              <a:t>05/01/2023</a:t>
            </a:r>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323851" y="1248679"/>
            <a:ext cx="8424614" cy="242951"/>
          </a:xfrm>
        </p:spPr>
        <p:txBody>
          <a:bodyPr/>
          <a:lstStyle>
            <a:lvl1pPr marL="9525" indent="85725">
              <a:spcBef>
                <a:spcPts val="400"/>
              </a:spcBef>
              <a:spcAft>
                <a:spcPts val="800"/>
              </a:spcAft>
              <a:buFont typeface="+mj-lt"/>
              <a:buNone/>
              <a:tabLst/>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p:txBody>
          <a:bodyPr/>
          <a:lstStyle/>
          <a:p>
            <a:r>
              <a:rPr lang="fr-FR"/>
              <a:t>Titre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323850" y="1707654"/>
            <a:ext cx="8424334"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0"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Délégation ministérielle </a:t>
            </a:r>
          </a:p>
          <a:p>
            <a:r>
              <a:rPr lang="fr-FR"/>
              <a:t>au numérique en santé</a:t>
            </a:r>
          </a:p>
        </p:txBody>
      </p:sp>
    </p:spTree>
    <p:extLst>
      <p:ext uri="{BB962C8B-B14F-4D97-AF65-F5344CB8AC3E}">
        <p14:creationId xmlns:p14="http://schemas.microsoft.com/office/powerpoint/2010/main" val="4004937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ommair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a:p>
        </p:txBody>
      </p:sp>
      <p:sp>
        <p:nvSpPr>
          <p:cNvPr id="8" name="Espace réservé du texte 7"/>
          <p:cNvSpPr>
            <a:spLocks noGrp="1"/>
          </p:cNvSpPr>
          <p:nvPr>
            <p:ph type="body" sz="quarter" idx="13" hasCustomPrompt="1"/>
          </p:nvPr>
        </p:nvSpPr>
        <p:spPr bwMode="gray">
          <a:xfrm>
            <a:off x="323528" y="1563638"/>
            <a:ext cx="2520000" cy="2880320"/>
          </a:xfrm>
        </p:spPr>
        <p:txBody>
          <a:bodyPr/>
          <a:lstStyle>
            <a:lvl1pPr marL="144000" indent="-144000">
              <a:spcBef>
                <a:spcPts val="400"/>
              </a:spcBef>
              <a:spcAft>
                <a:spcPts val="800"/>
              </a:spcAft>
              <a:buFont typeface="+mj-lt"/>
              <a:buAutoNum type="arabicPeriod"/>
              <a:defRPr b="1"/>
            </a:lvl1pPr>
            <a:lvl2pPr marL="324000" indent="-144000">
              <a:spcBef>
                <a:spcPts val="600"/>
              </a:spcBef>
              <a:spcAft>
                <a:spcPts val="800"/>
              </a:spcAft>
              <a:buFont typeface="+mj-lt"/>
              <a:buAutoNum type="alphaLcPeriod"/>
              <a:defRPr/>
            </a:lvl2pPr>
          </a:lstStyle>
          <a:p>
            <a:pPr lvl="0"/>
            <a:r>
              <a:rPr lang="fr-FR"/>
              <a:t>Titre de la partie</a:t>
            </a:r>
          </a:p>
          <a:p>
            <a:pPr lvl="1"/>
            <a:r>
              <a:rPr lang="fr-FR"/>
              <a:t>Deuxième niveau</a:t>
            </a:r>
          </a:p>
        </p:txBody>
      </p:sp>
      <p:sp>
        <p:nvSpPr>
          <p:cNvPr id="9" name="Espace réservé du texte 7"/>
          <p:cNvSpPr>
            <a:spLocks noGrp="1"/>
          </p:cNvSpPr>
          <p:nvPr>
            <p:ph type="body" sz="quarter" idx="14" hasCustomPrompt="1"/>
          </p:nvPr>
        </p:nvSpPr>
        <p:spPr bwMode="gray">
          <a:xfrm>
            <a:off x="3312000" y="1563638"/>
            <a:ext cx="2520000" cy="2860762"/>
          </a:xfrm>
        </p:spPr>
        <p:txBody>
          <a:bodyPr/>
          <a:lstStyle>
            <a:lvl1pPr marL="144000" indent="-144000">
              <a:spcBef>
                <a:spcPts val="400"/>
              </a:spcBef>
              <a:spcAft>
                <a:spcPts val="800"/>
              </a:spcAft>
              <a:buFont typeface="+mj-lt"/>
              <a:buAutoNum type="arabicPeriod"/>
              <a:defRPr b="1"/>
            </a:lvl1pPr>
            <a:lvl2pPr marL="324000" indent="-144000">
              <a:spcBef>
                <a:spcPts val="600"/>
              </a:spcBef>
              <a:spcAft>
                <a:spcPts val="800"/>
              </a:spcAft>
              <a:buFont typeface="+mj-lt"/>
              <a:buAutoNum type="alphaLcPeriod"/>
              <a:defRPr/>
            </a:lvl2pPr>
          </a:lstStyle>
          <a:p>
            <a:pPr lvl="0"/>
            <a:r>
              <a:rPr lang="fr-FR"/>
              <a:t>Titre de la partie</a:t>
            </a:r>
          </a:p>
          <a:p>
            <a:pPr lvl="1"/>
            <a:r>
              <a:rPr lang="fr-FR"/>
              <a:t>Deuxième niveau</a:t>
            </a:r>
          </a:p>
        </p:txBody>
      </p:sp>
      <p:sp>
        <p:nvSpPr>
          <p:cNvPr id="10" name="Espace réservé du texte 7"/>
          <p:cNvSpPr>
            <a:spLocks noGrp="1"/>
          </p:cNvSpPr>
          <p:nvPr>
            <p:ph type="body" sz="quarter" idx="15" hasCustomPrompt="1"/>
          </p:nvPr>
        </p:nvSpPr>
        <p:spPr bwMode="gray">
          <a:xfrm>
            <a:off x="6263999" y="1563638"/>
            <a:ext cx="2520000" cy="2860762"/>
          </a:xfrm>
        </p:spPr>
        <p:txBody>
          <a:bodyPr/>
          <a:lstStyle>
            <a:lvl1pPr marL="144000" indent="-144000">
              <a:spcBef>
                <a:spcPts val="400"/>
              </a:spcBef>
              <a:spcAft>
                <a:spcPts val="800"/>
              </a:spcAft>
              <a:buFont typeface="+mj-lt"/>
              <a:buAutoNum type="arabicPeriod"/>
              <a:defRPr b="1"/>
            </a:lvl1pPr>
            <a:lvl2pPr marL="324000" indent="-144000">
              <a:spcBef>
                <a:spcPts val="600"/>
              </a:spcBef>
              <a:spcAft>
                <a:spcPts val="800"/>
              </a:spcAft>
              <a:buFont typeface="+mj-lt"/>
              <a:buAutoNum type="alphaLcPeriod"/>
              <a:defRPr/>
            </a:lvl2pPr>
          </a:lstStyle>
          <a:p>
            <a:pPr lvl="0"/>
            <a:r>
              <a:rPr lang="fr-FR"/>
              <a:t>Titre de la partie</a:t>
            </a:r>
          </a:p>
          <a:p>
            <a:pPr lvl="1"/>
            <a:r>
              <a:rPr lang="fr-FR"/>
              <a:t>Deuxième niveau</a:t>
            </a: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r>
              <a:rPr lang="fr-FR" cap="all"/>
              <a:t>05/01/2023</a:t>
            </a:r>
          </a:p>
        </p:txBody>
      </p:sp>
      <p:sp>
        <p:nvSpPr>
          <p:cNvPr id="25" name="Titre 18">
            <a:extLst>
              <a:ext uri="{FF2B5EF4-FFF2-40B4-BE49-F238E27FC236}">
                <a16:creationId xmlns:a16="http://schemas.microsoft.com/office/drawing/2014/main" id="{8909A550-9D66-7141-BF64-73CAD209688B}"/>
              </a:ext>
            </a:extLst>
          </p:cNvPr>
          <p:cNvSpPr>
            <a:spLocks noGrp="1"/>
          </p:cNvSpPr>
          <p:nvPr>
            <p:ph type="title" hasCustomPrompt="1"/>
          </p:nvPr>
        </p:nvSpPr>
        <p:spPr>
          <a:xfrm>
            <a:off x="323850" y="682801"/>
            <a:ext cx="8424863" cy="539991"/>
          </a:xfrm>
        </p:spPr>
        <p:txBody>
          <a:bodyPr/>
          <a:lstStyle/>
          <a:p>
            <a:r>
              <a:rPr lang="fr-FR"/>
              <a:t>Sommaire</a:t>
            </a:r>
          </a:p>
        </p:txBody>
      </p:sp>
      <p:sp>
        <p:nvSpPr>
          <p:cNvPr id="11"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Délégation ministérielle </a:t>
            </a:r>
          </a:p>
          <a:p>
            <a:r>
              <a:rPr lang="fr-FR"/>
              <a:t>au numérique en santé</a:t>
            </a:r>
          </a:p>
        </p:txBody>
      </p:sp>
    </p:spTree>
    <p:extLst>
      <p:ext uri="{BB962C8B-B14F-4D97-AF65-F5344CB8AC3E}">
        <p14:creationId xmlns:p14="http://schemas.microsoft.com/office/powerpoint/2010/main" val="23243274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olonnes de text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r>
              <a:rPr lang="fr-FR" cap="all"/>
              <a:t>05/01/2023</a:t>
            </a:r>
          </a:p>
        </p:txBody>
      </p:sp>
      <p:sp>
        <p:nvSpPr>
          <p:cNvPr id="11" name="Espace réservé du texte 7">
            <a:extLst>
              <a:ext uri="{FF2B5EF4-FFF2-40B4-BE49-F238E27FC236}">
                <a16:creationId xmlns:a16="http://schemas.microsoft.com/office/drawing/2014/main" id="{D4959A1A-C7DE-6748-A32B-7732F0ACFCF1}"/>
              </a:ext>
            </a:extLst>
          </p:cNvPr>
          <p:cNvSpPr>
            <a:spLocks noGrp="1"/>
          </p:cNvSpPr>
          <p:nvPr>
            <p:ph type="body" sz="quarter" idx="16" hasCustomPrompt="1"/>
          </p:nvPr>
        </p:nvSpPr>
        <p:spPr bwMode="gray">
          <a:xfrm>
            <a:off x="323851" y="1248679"/>
            <a:ext cx="8424614" cy="242951"/>
          </a:xfrm>
        </p:spPr>
        <p:txBody>
          <a:bodyPr/>
          <a:lstStyle>
            <a:lvl1pPr marL="0" indent="95250">
              <a:spcBef>
                <a:spcPts val="400"/>
              </a:spcBef>
              <a:spcAft>
                <a:spcPts val="800"/>
              </a:spcAft>
              <a:buFont typeface="+mj-lt"/>
              <a:buNone/>
              <a:tabLst/>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r>
              <a:rPr lang="fr-FR"/>
              <a:t>Sous-titre</a:t>
            </a:r>
          </a:p>
          <a:p>
            <a:pPr lvl="0"/>
            <a:endParaRPr lang="fr-FR"/>
          </a:p>
        </p:txBody>
      </p:sp>
      <p:sp>
        <p:nvSpPr>
          <p:cNvPr id="12" name="Titre 18">
            <a:extLst>
              <a:ext uri="{FF2B5EF4-FFF2-40B4-BE49-F238E27FC236}">
                <a16:creationId xmlns:a16="http://schemas.microsoft.com/office/drawing/2014/main" id="{5919F96B-C5FF-5146-9075-19E07CEBB750}"/>
              </a:ext>
            </a:extLst>
          </p:cNvPr>
          <p:cNvSpPr>
            <a:spLocks noGrp="1"/>
          </p:cNvSpPr>
          <p:nvPr>
            <p:ph type="title" hasCustomPrompt="1"/>
          </p:nvPr>
        </p:nvSpPr>
        <p:spPr>
          <a:xfrm>
            <a:off x="323850" y="682801"/>
            <a:ext cx="8424863" cy="539991"/>
          </a:xfrm>
        </p:spPr>
        <p:txBody>
          <a:bodyPr/>
          <a:lstStyle/>
          <a:p>
            <a:r>
              <a:rPr lang="fr-FR"/>
              <a:t>Titre</a:t>
            </a:r>
          </a:p>
        </p:txBody>
      </p:sp>
      <p:sp>
        <p:nvSpPr>
          <p:cNvPr id="13" name="Espace réservé du texte 11">
            <a:extLst>
              <a:ext uri="{FF2B5EF4-FFF2-40B4-BE49-F238E27FC236}">
                <a16:creationId xmlns:a16="http://schemas.microsoft.com/office/drawing/2014/main" id="{AC8956DD-B832-6147-8A66-A70995085BBE}"/>
              </a:ext>
            </a:extLst>
          </p:cNvPr>
          <p:cNvSpPr>
            <a:spLocks noGrp="1"/>
          </p:cNvSpPr>
          <p:nvPr>
            <p:ph type="body" sz="quarter" idx="17" hasCustomPrompt="1"/>
          </p:nvPr>
        </p:nvSpPr>
        <p:spPr bwMode="gray">
          <a:xfrm>
            <a:off x="323528" y="1707654"/>
            <a:ext cx="2556471"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4" name="Espace réservé du texte 11">
            <a:extLst>
              <a:ext uri="{FF2B5EF4-FFF2-40B4-BE49-F238E27FC236}">
                <a16:creationId xmlns:a16="http://schemas.microsoft.com/office/drawing/2014/main" id="{DF66E72C-274C-AC4E-B20B-393EBD9A7172}"/>
              </a:ext>
            </a:extLst>
          </p:cNvPr>
          <p:cNvSpPr>
            <a:spLocks noGrp="1"/>
          </p:cNvSpPr>
          <p:nvPr>
            <p:ph type="body" sz="quarter" idx="14" hasCustomPrompt="1"/>
          </p:nvPr>
        </p:nvSpPr>
        <p:spPr bwMode="gray">
          <a:xfrm>
            <a:off x="3275856" y="1707654"/>
            <a:ext cx="2520000"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5" name="Espace réservé du texte 11">
            <a:extLst>
              <a:ext uri="{FF2B5EF4-FFF2-40B4-BE49-F238E27FC236}">
                <a16:creationId xmlns:a16="http://schemas.microsoft.com/office/drawing/2014/main" id="{10D42E91-F78E-1D46-9374-4446D0F57965}"/>
              </a:ext>
            </a:extLst>
          </p:cNvPr>
          <p:cNvSpPr>
            <a:spLocks noGrp="1"/>
          </p:cNvSpPr>
          <p:nvPr>
            <p:ph type="body" sz="quarter" idx="18" hasCustomPrompt="1"/>
          </p:nvPr>
        </p:nvSpPr>
        <p:spPr bwMode="gray">
          <a:xfrm>
            <a:off x="6228184" y="1707654"/>
            <a:ext cx="2520000"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0"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Délégation ministérielle </a:t>
            </a:r>
          </a:p>
          <a:p>
            <a:r>
              <a:rPr lang="fr-FR"/>
              <a:t>au numérique en santé</a:t>
            </a:r>
          </a:p>
        </p:txBody>
      </p:sp>
    </p:spTree>
    <p:extLst>
      <p:ext uri="{BB962C8B-B14F-4D97-AF65-F5344CB8AC3E}">
        <p14:creationId xmlns:p14="http://schemas.microsoft.com/office/powerpoint/2010/main" val="19928125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re, sous-titre, textes 3 et imag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a:p>
        </p:txBody>
      </p:sp>
      <p:sp>
        <p:nvSpPr>
          <p:cNvPr id="12" name="Espace réservé du texte 11"/>
          <p:cNvSpPr>
            <a:spLocks noGrp="1"/>
          </p:cNvSpPr>
          <p:nvPr>
            <p:ph type="body" sz="quarter" idx="14" hasCustomPrompt="1"/>
          </p:nvPr>
        </p:nvSpPr>
        <p:spPr bwMode="gray">
          <a:xfrm>
            <a:off x="323528" y="1707654"/>
            <a:ext cx="2520000"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r>
              <a:rPr lang="fr-FR" cap="all"/>
              <a:t>05/01/2023</a:t>
            </a:r>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323851" y="1248679"/>
            <a:ext cx="8424614" cy="242951"/>
          </a:xfrm>
        </p:spPr>
        <p:txBody>
          <a:bodyPr/>
          <a:lstStyle>
            <a:lvl1pPr marL="0" indent="95250">
              <a:spcBef>
                <a:spcPts val="400"/>
              </a:spcBef>
              <a:spcAft>
                <a:spcPts val="800"/>
              </a:spcAft>
              <a:buFont typeface="+mj-lt"/>
              <a:buNone/>
              <a:tabLst/>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323850" y="682801"/>
            <a:ext cx="8424863" cy="539991"/>
          </a:xfrm>
        </p:spPr>
        <p:txBody>
          <a:bodyPr/>
          <a:lstStyle/>
          <a:p>
            <a:r>
              <a:rPr lang="fr-FR"/>
              <a:t>Titre</a:t>
            </a:r>
          </a:p>
        </p:txBody>
      </p:sp>
      <p:sp>
        <p:nvSpPr>
          <p:cNvPr id="8" name="Espace réservé pour une image  7">
            <a:extLst>
              <a:ext uri="{FF2B5EF4-FFF2-40B4-BE49-F238E27FC236}">
                <a16:creationId xmlns:a16="http://schemas.microsoft.com/office/drawing/2014/main" id="{7004A35F-FCE5-0248-9AD4-C4E7502EF166}"/>
              </a:ext>
            </a:extLst>
          </p:cNvPr>
          <p:cNvSpPr>
            <a:spLocks noGrp="1"/>
          </p:cNvSpPr>
          <p:nvPr>
            <p:ph type="pic" sz="quarter" idx="15"/>
          </p:nvPr>
        </p:nvSpPr>
        <p:spPr>
          <a:xfrm>
            <a:off x="3131840" y="1707654"/>
            <a:ext cx="5616624" cy="2880320"/>
          </a:xfrm>
        </p:spPr>
        <p:txBody>
          <a:bodyPr/>
          <a:lstStyle/>
          <a:p>
            <a:r>
              <a:rPr lang="fr-FR"/>
              <a:t>Cliquez sur l'icône pour ajouter une image</a:t>
            </a:r>
          </a:p>
        </p:txBody>
      </p:sp>
      <p:sp>
        <p:nvSpPr>
          <p:cNvPr id="9"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Délégation ministérielle </a:t>
            </a:r>
          </a:p>
          <a:p>
            <a:r>
              <a:rPr lang="fr-FR"/>
              <a:t>au numérique en santé</a:t>
            </a:r>
          </a:p>
        </p:txBody>
      </p:sp>
    </p:spTree>
    <p:extLst>
      <p:ext uri="{BB962C8B-B14F-4D97-AF65-F5344CB8AC3E}">
        <p14:creationId xmlns:p14="http://schemas.microsoft.com/office/powerpoint/2010/main" val="12591008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_Titre, sous-titre, textes 3, et graphiqu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a:p>
        </p:txBody>
      </p:sp>
      <p:sp>
        <p:nvSpPr>
          <p:cNvPr id="12" name="Espace réservé du texte 11"/>
          <p:cNvSpPr>
            <a:spLocks noGrp="1"/>
          </p:cNvSpPr>
          <p:nvPr>
            <p:ph type="body" sz="quarter" idx="14" hasCustomPrompt="1"/>
          </p:nvPr>
        </p:nvSpPr>
        <p:spPr bwMode="gray">
          <a:xfrm>
            <a:off x="6228184" y="1707654"/>
            <a:ext cx="2520000"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r>
              <a:rPr lang="fr-FR" cap="all"/>
              <a:t>05/01/2023</a:t>
            </a:r>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323851" y="1248679"/>
            <a:ext cx="8424614" cy="242951"/>
          </a:xfrm>
        </p:spPr>
        <p:txBody>
          <a:bodyPr/>
          <a:lstStyle>
            <a:lvl1pPr marL="0" indent="95250">
              <a:spcBef>
                <a:spcPts val="400"/>
              </a:spcBef>
              <a:spcAft>
                <a:spcPts val="800"/>
              </a:spcAft>
              <a:buFont typeface="+mj-lt"/>
              <a:buNone/>
              <a:tabLst/>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323850" y="682801"/>
            <a:ext cx="8424863" cy="539991"/>
          </a:xfrm>
        </p:spPr>
        <p:txBody>
          <a:bodyPr/>
          <a:lstStyle/>
          <a:p>
            <a:r>
              <a:rPr lang="fr-FR"/>
              <a:t>Titre</a:t>
            </a:r>
          </a:p>
        </p:txBody>
      </p:sp>
      <p:sp>
        <p:nvSpPr>
          <p:cNvPr id="3" name="Espace réservé du graphique 2">
            <a:extLst>
              <a:ext uri="{FF2B5EF4-FFF2-40B4-BE49-F238E27FC236}">
                <a16:creationId xmlns:a16="http://schemas.microsoft.com/office/drawing/2014/main" id="{66D3B633-BB7B-4941-BF9B-161C5342E3AA}"/>
              </a:ext>
            </a:extLst>
          </p:cNvPr>
          <p:cNvSpPr>
            <a:spLocks noGrp="1"/>
          </p:cNvSpPr>
          <p:nvPr>
            <p:ph type="chart" sz="quarter" idx="15"/>
          </p:nvPr>
        </p:nvSpPr>
        <p:spPr>
          <a:xfrm>
            <a:off x="323528" y="1707654"/>
            <a:ext cx="5761038" cy="2879725"/>
          </a:xfrm>
        </p:spPr>
        <p:txBody>
          <a:bodyPr/>
          <a:lstStyle/>
          <a:p>
            <a:r>
              <a:rPr lang="fr-FR"/>
              <a:t>Cliquez sur l'icône pour ajouter un graphique</a:t>
            </a:r>
          </a:p>
        </p:txBody>
      </p:sp>
      <p:sp>
        <p:nvSpPr>
          <p:cNvPr id="9"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Délégation ministérielle </a:t>
            </a:r>
          </a:p>
          <a:p>
            <a:r>
              <a:rPr lang="fr-FR"/>
              <a:t>au numérique en santé</a:t>
            </a:r>
          </a:p>
        </p:txBody>
      </p:sp>
    </p:spTree>
    <p:extLst>
      <p:ext uri="{BB962C8B-B14F-4D97-AF65-F5344CB8AC3E}">
        <p14:creationId xmlns:p14="http://schemas.microsoft.com/office/powerpoint/2010/main" val="37444966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Titre et sous-titre">
    <p:spTree>
      <p:nvGrpSpPr>
        <p:cNvPr id="1" name=""/>
        <p:cNvGrpSpPr/>
        <p:nvPr/>
      </p:nvGrpSpPr>
      <p:grpSpPr>
        <a:xfrm>
          <a:off x="0" y="0"/>
          <a:ext cx="0" cy="0"/>
          <a:chOff x="0" y="0"/>
          <a:chExt cx="0" cy="0"/>
        </a:xfrm>
      </p:grpSpPr>
      <p:sp>
        <p:nvSpPr>
          <p:cNvPr id="11" name="Espace réservé du texte 10"/>
          <p:cNvSpPr>
            <a:spLocks noGrp="1"/>
          </p:cNvSpPr>
          <p:nvPr>
            <p:ph type="body" sz="quarter" idx="13" hasCustomPrompt="1"/>
          </p:nvPr>
        </p:nvSpPr>
        <p:spPr bwMode="gray">
          <a:xfrm>
            <a:off x="323850" y="2139702"/>
            <a:ext cx="8424000" cy="2293224"/>
          </a:xfrm>
        </p:spPr>
        <p:txBody>
          <a:bodyPr/>
          <a:lstStyle>
            <a:lvl1pPr>
              <a:lnSpc>
                <a:spcPct val="90000"/>
              </a:lnSpc>
              <a:spcAft>
                <a:spcPts val="0"/>
              </a:spcAft>
              <a:defRPr sz="3250" b="1" cap="all" baseline="0"/>
            </a:lvl1pPr>
            <a:lvl2pPr marL="92075" indent="0">
              <a:spcBef>
                <a:spcPts val="500"/>
              </a:spcBef>
              <a:spcAft>
                <a:spcPts val="0"/>
              </a:spcAft>
              <a:buNone/>
              <a:tabLst/>
              <a:defRPr sz="1850"/>
            </a:lvl2pPr>
          </a:lstStyle>
          <a:p>
            <a:pPr lvl="0"/>
            <a:r>
              <a:rPr lang="fr-FR"/>
              <a:t>Titre</a:t>
            </a:r>
          </a:p>
          <a:p>
            <a:pPr lvl="1"/>
            <a:r>
              <a:rPr lang="fr-FR"/>
              <a:t>Sous-titre</a:t>
            </a:r>
          </a:p>
        </p:txBody>
      </p:sp>
      <p:cxnSp>
        <p:nvCxnSpPr>
          <p:cNvPr id="12" name="Connecteur droit 11"/>
          <p:cNvCxnSpPr>
            <a:cxnSpLocks/>
          </p:cNvCxnSpPr>
          <p:nvPr/>
        </p:nvCxnSpPr>
        <p:spPr bwMode="gray">
          <a:xfrm>
            <a:off x="323850" y="4784400"/>
            <a:ext cx="8424614"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Espace réservé de la date 3">
            <a:extLst>
              <a:ext uri="{FF2B5EF4-FFF2-40B4-BE49-F238E27FC236}">
                <a16:creationId xmlns:a16="http://schemas.microsoft.com/office/drawing/2014/main" id="{C192E6B1-2CEB-FB47-B10B-D25D43DF8D96}"/>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r>
              <a:rPr lang="fr-FR" cap="all"/>
              <a:t>05/01/2023</a:t>
            </a:r>
          </a:p>
        </p:txBody>
      </p:sp>
      <p:sp>
        <p:nvSpPr>
          <p:cNvPr id="14" name="Espace réservé du numéro de diapositive 5">
            <a:extLst>
              <a:ext uri="{FF2B5EF4-FFF2-40B4-BE49-F238E27FC236}">
                <a16:creationId xmlns:a16="http://schemas.microsoft.com/office/drawing/2014/main" id="{0593ECE3-ACEF-7441-BABB-08F519CCE72F}"/>
              </a:ext>
            </a:extLst>
          </p:cNvPr>
          <p:cNvSpPr>
            <a:spLocks noGrp="1"/>
          </p:cNvSpPr>
          <p:nvPr>
            <p:ph type="sldNum" sz="quarter" idx="4"/>
          </p:nvPr>
        </p:nvSpPr>
        <p:spPr bwMode="gray">
          <a:xfrm>
            <a:off x="7398713" y="4783500"/>
            <a:ext cx="1350000" cy="360000"/>
          </a:xfrm>
          <a:prstGeom prst="rect">
            <a:avLst/>
          </a:prstGeom>
        </p:spPr>
        <p:txBody>
          <a:bodyPr vert="horz" lIns="0" tIns="0" rIns="0" bIns="0" rtlCol="0" anchor="ctr" anchorCtr="0">
            <a:noAutofit/>
          </a:bodyPr>
          <a:lstStyle>
            <a:lvl1pPr algn="r">
              <a:defRPr sz="750" b="1">
                <a:solidFill>
                  <a:schemeClr val="tx1"/>
                </a:solidFill>
              </a:defRPr>
            </a:lvl1pPr>
          </a:lstStyle>
          <a:p>
            <a:fld id="{733122C9-A0B9-462F-8757-0847AD287B63}" type="slidenum">
              <a:rPr lang="fr-FR" smtClean="0"/>
              <a:pPr/>
              <a:t>‹N°›</a:t>
            </a:fld>
            <a:endParaRPr lang="fr-FR"/>
          </a:p>
        </p:txBody>
      </p:sp>
      <p:pic>
        <p:nvPicPr>
          <p:cNvPr id="9" name="Image 8">
            <a:extLst>
              <a:ext uri="{FF2B5EF4-FFF2-40B4-BE49-F238E27FC236}">
                <a16:creationId xmlns:a16="http://schemas.microsoft.com/office/drawing/2014/main" id="{9F578734-7B6B-B848-8F7C-20D24745BCC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180000" y="199980"/>
            <a:ext cx="2274231" cy="1435666"/>
          </a:xfrm>
          <a:prstGeom prst="rect">
            <a:avLst/>
          </a:prstGeom>
        </p:spPr>
      </p:pic>
      <p:sp>
        <p:nvSpPr>
          <p:cNvPr id="8"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Délégation ministérielle </a:t>
            </a:r>
          </a:p>
          <a:p>
            <a:r>
              <a:rPr lang="fr-FR"/>
              <a:t>au numérique en santé</a:t>
            </a:r>
          </a:p>
        </p:txBody>
      </p:sp>
    </p:spTree>
    <p:extLst>
      <p:ext uri="{BB962C8B-B14F-4D97-AF65-F5344CB8AC3E}">
        <p14:creationId xmlns:p14="http://schemas.microsoft.com/office/powerpoint/2010/main" val="10657996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hapitre">
    <p:spTree>
      <p:nvGrpSpPr>
        <p:cNvPr id="1" name=""/>
        <p:cNvGrpSpPr/>
        <p:nvPr/>
      </p:nvGrpSpPr>
      <p:grpSpPr>
        <a:xfrm>
          <a:off x="0" y="0"/>
          <a:ext cx="0" cy="0"/>
          <a:chOff x="0" y="0"/>
          <a:chExt cx="0" cy="0"/>
        </a:xfrm>
      </p:grpSpPr>
      <p:sp>
        <p:nvSpPr>
          <p:cNvPr id="8" name="Espace réservé pour une image  7"/>
          <p:cNvSpPr>
            <a:spLocks noGrp="1"/>
          </p:cNvSpPr>
          <p:nvPr>
            <p:ph type="pic" sz="quarter" idx="13" hasCustomPrompt="1"/>
          </p:nvPr>
        </p:nvSpPr>
        <p:spPr bwMode="gray">
          <a:xfrm>
            <a:off x="0" y="738000"/>
            <a:ext cx="9144000" cy="4443958"/>
          </a:xfrm>
          <a:solidFill>
            <a:schemeClr val="tx2"/>
          </a:solidFill>
        </p:spPr>
        <p:txBody>
          <a:bodyPr tIns="1080000" anchor="ctr" anchorCtr="0"/>
          <a:lstStyle>
            <a:lvl1pPr algn="ctr">
              <a:defRPr cap="all" baseline="0">
                <a:solidFill>
                  <a:schemeClr val="bg1"/>
                </a:solidFill>
              </a:defRPr>
            </a:lvl1pPr>
          </a:lstStyle>
          <a:p>
            <a:r>
              <a:rPr lang="fr-FR"/>
              <a:t>Sélectionner l’icône pour insérer une image, </a:t>
            </a:r>
            <a:br>
              <a:rPr lang="fr-FR"/>
            </a:br>
            <a:r>
              <a:rPr lang="fr-FR"/>
              <a:t>puis disposer l’image en arrière plan </a:t>
            </a:r>
            <a:br>
              <a:rPr lang="fr-FR"/>
            </a:br>
            <a:r>
              <a:rPr lang="fr-FR"/>
              <a:t>(Sélectionner l’image avec le bouton droit de la souris / </a:t>
            </a:r>
            <a:br>
              <a:rPr lang="fr-FR"/>
            </a:br>
            <a:r>
              <a:rPr lang="fr-FR"/>
              <a:t>Mettre à l’arrière plan)</a:t>
            </a:r>
          </a:p>
        </p:txBody>
      </p:sp>
      <p:sp>
        <p:nvSpPr>
          <p:cNvPr id="7" name="Espace réservé de la date 3">
            <a:extLst>
              <a:ext uri="{FF2B5EF4-FFF2-40B4-BE49-F238E27FC236}">
                <a16:creationId xmlns:a16="http://schemas.microsoft.com/office/drawing/2014/main" id="{02A90153-98CB-E943-A611-AD9242F15601}"/>
              </a:ext>
            </a:extLst>
          </p:cNvPr>
          <p:cNvSpPr>
            <a:spLocks noGrp="1"/>
          </p:cNvSpPr>
          <p:nvPr>
            <p:ph type="dt" sz="half" idx="2"/>
          </p:nvPr>
        </p:nvSpPr>
        <p:spPr bwMode="gray">
          <a:xfrm>
            <a:off x="364285" y="4797631"/>
            <a:ext cx="1170000" cy="345869"/>
          </a:xfrm>
          <a:prstGeom prst="rect">
            <a:avLst/>
          </a:prstGeom>
        </p:spPr>
        <p:txBody>
          <a:bodyPr vert="horz" lIns="0" tIns="0" rIns="0" bIns="0" rtlCol="0" anchor="ctr" anchorCtr="0">
            <a:noAutofit/>
          </a:bodyPr>
          <a:lstStyle>
            <a:lvl1pPr algn="l">
              <a:defRPr sz="750" b="1">
                <a:solidFill>
                  <a:schemeClr val="bg1"/>
                </a:solidFill>
              </a:defRPr>
            </a:lvl1pPr>
          </a:lstStyle>
          <a:p>
            <a:r>
              <a:rPr lang="fr-FR" cap="all"/>
              <a:t>05/01/2023</a:t>
            </a:r>
          </a:p>
        </p:txBody>
      </p:sp>
      <p:sp>
        <p:nvSpPr>
          <p:cNvPr id="2" name="Titre 1"/>
          <p:cNvSpPr>
            <a:spLocks noGrp="1"/>
          </p:cNvSpPr>
          <p:nvPr>
            <p:ph type="title" hasCustomPrompt="1"/>
          </p:nvPr>
        </p:nvSpPr>
        <p:spPr bwMode="gray">
          <a:xfrm>
            <a:off x="359999" y="738000"/>
            <a:ext cx="8424000" cy="4046400"/>
          </a:xfrm>
          <a:custGeom>
            <a:avLst/>
            <a:gdLst>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Lst>
            <a:ahLst/>
            <a:cxnLst>
              <a:cxn ang="0">
                <a:pos x="connsiteX0" y="connsiteY0"/>
              </a:cxn>
              <a:cxn ang="0">
                <a:pos x="connsiteX1" y="connsiteY1"/>
              </a:cxn>
            </a:cxnLst>
            <a:rect l="l" t="t" r="r" b="b"/>
            <a:pathLst>
              <a:path w="8424000" h="4046400" stroke="0" extrusionOk="0">
                <a:moveTo>
                  <a:pt x="8424000" y="4046400"/>
                </a:moveTo>
                <a:lnTo>
                  <a:pt x="0" y="4046360"/>
                </a:lnTo>
                <a:lnTo>
                  <a:pt x="0" y="40"/>
                </a:lnTo>
                <a:cubicBezTo>
                  <a:pt x="0" y="18"/>
                  <a:pt x="3771553" y="0"/>
                  <a:pt x="8424000" y="0"/>
                </a:cubicBezTo>
                <a:lnTo>
                  <a:pt x="8424000" y="4046400"/>
                </a:lnTo>
                <a:close/>
              </a:path>
              <a:path w="8424000" h="4046400" fill="none">
                <a:moveTo>
                  <a:pt x="8424000" y="4046400"/>
                </a:moveTo>
                <a:lnTo>
                  <a:pt x="0" y="4046360"/>
                </a:lnTo>
              </a:path>
            </a:pathLst>
          </a:custGeom>
          <a:ln w="10160">
            <a:solidFill>
              <a:schemeClr val="bg1"/>
            </a:solidFill>
          </a:ln>
        </p:spPr>
        <p:txBody>
          <a:bodyPr lIns="0" bIns="360000" anchor="ctr" anchorCtr="0"/>
          <a:lstStyle>
            <a:lvl1pPr marL="396000" indent="-396000">
              <a:buFont typeface="+mj-lt"/>
              <a:buAutoNum type="arabicPeriod"/>
              <a:defRPr sz="3250">
                <a:solidFill>
                  <a:schemeClr val="bg1"/>
                </a:solidFill>
              </a:defRPr>
            </a:lvl1pPr>
          </a:lstStyle>
          <a:p>
            <a:r>
              <a:rPr lang="fr-FR"/>
              <a:t>Titre</a:t>
            </a:r>
          </a:p>
        </p:txBody>
      </p:sp>
      <p:sp>
        <p:nvSpPr>
          <p:cNvPr id="10" name="Espace réservé du numéro de diapositive 5">
            <a:extLst>
              <a:ext uri="{FF2B5EF4-FFF2-40B4-BE49-F238E27FC236}">
                <a16:creationId xmlns:a16="http://schemas.microsoft.com/office/drawing/2014/main" id="{BE3965BE-3A81-1248-821F-39E8294A18F0}"/>
              </a:ext>
            </a:extLst>
          </p:cNvPr>
          <p:cNvSpPr>
            <a:spLocks noGrp="1"/>
          </p:cNvSpPr>
          <p:nvPr>
            <p:ph type="sldNum" sz="quarter" idx="4"/>
          </p:nvPr>
        </p:nvSpPr>
        <p:spPr bwMode="gray">
          <a:xfrm>
            <a:off x="7398713" y="4783500"/>
            <a:ext cx="1350000" cy="360000"/>
          </a:xfrm>
          <a:prstGeom prst="rect">
            <a:avLst/>
          </a:prstGeom>
        </p:spPr>
        <p:txBody>
          <a:bodyPr vert="horz" lIns="0" tIns="0" rIns="0" bIns="0" rtlCol="0" anchor="ctr" anchorCtr="0">
            <a:noAutofit/>
          </a:bodyPr>
          <a:lstStyle>
            <a:lvl1pPr algn="r">
              <a:defRPr sz="750" b="1">
                <a:solidFill>
                  <a:schemeClr val="bg1"/>
                </a:solidFill>
              </a:defRPr>
            </a:lvl1pPr>
          </a:lstStyle>
          <a:p>
            <a:fld id="{733122C9-A0B9-462F-8757-0847AD287B63}" type="slidenum">
              <a:rPr lang="fr-FR" smtClean="0"/>
              <a:pPr/>
              <a:t>‹N°›</a:t>
            </a:fld>
            <a:endParaRPr lang="fr-FR"/>
          </a:p>
        </p:txBody>
      </p:sp>
      <p:sp>
        <p:nvSpPr>
          <p:cNvPr id="11"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Délégation ministérielle </a:t>
            </a:r>
          </a:p>
          <a:p>
            <a:r>
              <a:rPr lang="fr-FR"/>
              <a:t>au numérique en santé</a:t>
            </a:r>
          </a:p>
        </p:txBody>
      </p:sp>
    </p:spTree>
    <p:extLst>
      <p:ext uri="{BB962C8B-B14F-4D97-AF65-F5344CB8AC3E}">
        <p14:creationId xmlns:p14="http://schemas.microsoft.com/office/powerpoint/2010/main" val="23645044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Couverture">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bwMode="gray">
          <a:xfrm>
            <a:off x="0" y="4963500"/>
            <a:ext cx="180000" cy="180000"/>
          </a:xfrm>
          <a:prstGeom prst="rect">
            <a:avLst/>
          </a:prstGeom>
          <a:ln>
            <a:solidFill>
              <a:schemeClr val="tx1">
                <a:alpha val="0"/>
              </a:schemeClr>
            </a:solidFill>
          </a:ln>
        </p:spPr>
        <p:txBody>
          <a:bodyPr/>
          <a:lstStyle>
            <a:lvl1pPr>
              <a:defRPr sz="100">
                <a:solidFill>
                  <a:schemeClr val="tx1">
                    <a:alpha val="0"/>
                  </a:schemeClr>
                </a:solidFill>
              </a:defRPr>
            </a:lvl1pPr>
          </a:lstStyle>
          <a:p>
            <a:r>
              <a:rPr lang="fr-FR"/>
              <a:t>05/01/2023</a:t>
            </a:r>
          </a:p>
        </p:txBody>
      </p:sp>
      <p:sp>
        <p:nvSpPr>
          <p:cNvPr id="5" name="Espace réservé du pied de page 4"/>
          <p:cNvSpPr>
            <a:spLocks noGrp="1"/>
          </p:cNvSpPr>
          <p:nvPr>
            <p:ph type="ftr" sz="quarter" idx="11"/>
          </p:nvPr>
        </p:nvSpPr>
        <p:spPr bwMode="gray">
          <a:xfrm>
            <a:off x="720000" y="4371949"/>
            <a:ext cx="3240000" cy="447947"/>
          </a:xfrm>
          <a:prstGeom prst="rect">
            <a:avLst/>
          </a:prstGeom>
        </p:spPr>
        <p:txBody>
          <a:bodyPr anchor="ctr" anchorCtr="0"/>
          <a:lstStyle>
            <a:lvl1pPr algn="l">
              <a:defRPr sz="1150"/>
            </a:lvl1pPr>
          </a:lstStyle>
          <a:p>
            <a:r>
              <a:rPr lang="fr-FR"/>
              <a:t>Délégation ministérielle </a:t>
            </a:r>
          </a:p>
          <a:p>
            <a:r>
              <a:rPr lang="fr-FR"/>
              <a:t>au numérique en santé</a:t>
            </a:r>
          </a:p>
        </p:txBody>
      </p:sp>
      <p:sp>
        <p:nvSpPr>
          <p:cNvPr id="6" name="Espace réservé du numéro de diapositive 5"/>
          <p:cNvSpPr>
            <a:spLocks noGrp="1"/>
          </p:cNvSpPr>
          <p:nvPr>
            <p:ph type="sldNum" sz="quarter" idx="12"/>
          </p:nvPr>
        </p:nvSpPr>
        <p:spPr bwMode="gray">
          <a:xfrm>
            <a:off x="0" y="4963500"/>
            <a:ext cx="180000" cy="180000"/>
          </a:xfrm>
          <a:ln>
            <a:solidFill>
              <a:schemeClr val="tx1">
                <a:alpha val="0"/>
              </a:schemeClr>
            </a:solidFill>
          </a:ln>
        </p:spPr>
        <p:txBody>
          <a:bodyPr/>
          <a:lstStyle>
            <a:lvl1pPr>
              <a:defRPr sz="100">
                <a:solidFill>
                  <a:schemeClr val="tx1">
                    <a:alpha val="0"/>
                  </a:schemeClr>
                </a:solidFill>
              </a:defRPr>
            </a:lvl1pPr>
          </a:lstStyle>
          <a:p>
            <a:fld id="{10C140CD-8AED-46FF-A9A2-77308F3F39AE}" type="slidenum">
              <a:rPr lang="fr-FR" smtClean="0"/>
              <a:pPr/>
              <a:t>‹N°›</a:t>
            </a:fld>
            <a:endParaRPr lang="fr-FR"/>
          </a:p>
        </p:txBody>
      </p:sp>
      <p:sp>
        <p:nvSpPr>
          <p:cNvPr id="7" name="Titre 6"/>
          <p:cNvSpPr>
            <a:spLocks noGrp="1"/>
          </p:cNvSpPr>
          <p:nvPr>
            <p:ph type="title" hasCustomPrompt="1"/>
          </p:nvPr>
        </p:nvSpPr>
        <p:spPr bwMode="gray">
          <a:xfrm>
            <a:off x="0" y="0"/>
            <a:ext cx="180000" cy="180000"/>
          </a:xfrm>
          <a:prstGeom prst="rect">
            <a:avLst/>
          </a:prstGeom>
          <a:ln>
            <a:solidFill>
              <a:schemeClr val="tx1">
                <a:alpha val="0"/>
              </a:schemeClr>
            </a:solidFill>
          </a:ln>
        </p:spPr>
        <p:txBody>
          <a:bodyPr/>
          <a:lstStyle>
            <a:lvl1pPr>
              <a:defRPr sz="100">
                <a:solidFill>
                  <a:schemeClr val="tx1">
                    <a:alpha val="0"/>
                  </a:schemeClr>
                </a:solidFill>
              </a:defRPr>
            </a:lvl1pPr>
          </a:lstStyle>
          <a:p>
            <a:r>
              <a:rPr lang="fr-FR"/>
              <a:t>Titre</a:t>
            </a:r>
          </a:p>
        </p:txBody>
      </p:sp>
      <p:pic>
        <p:nvPicPr>
          <p:cNvPr id="9" name="Image 8">
            <a:extLst>
              <a:ext uri="{FF2B5EF4-FFF2-40B4-BE49-F238E27FC236}">
                <a16:creationId xmlns:a16="http://schemas.microsoft.com/office/drawing/2014/main" id="{007764BE-02C7-D347-925A-71726A94B06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357400" y="458250"/>
            <a:ext cx="4146454" cy="2617556"/>
          </a:xfrm>
          <a:prstGeom prst="rect">
            <a:avLst/>
          </a:prstGeom>
        </p:spPr>
      </p:pic>
    </p:spTree>
    <p:extLst>
      <p:ext uri="{BB962C8B-B14F-4D97-AF65-F5344CB8AC3E}">
        <p14:creationId xmlns:p14="http://schemas.microsoft.com/office/powerpoint/2010/main" val="320350123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p>
            <a:fld id="{733122C9-A0B9-462F-8757-0847AD287B63}" type="slidenum">
              <a:rPr lang="fr-FR" smtClean="0"/>
              <a:pPr/>
              <a:t>‹N°›</a:t>
            </a:fld>
            <a:endParaRPr lang="fr-F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323850" y="4797631"/>
            <a:ext cx="1170000" cy="345869"/>
          </a:xfrm>
          <a:prstGeom prst="rect">
            <a:avLst/>
          </a:prstGeom>
        </p:spPr>
        <p:txBody>
          <a:bodyPr vert="horz" lIns="0" tIns="0" rIns="0" bIns="0" rtlCol="0" anchor="ctr" anchorCtr="0">
            <a:noAutofit/>
          </a:bodyPr>
          <a:lstStyle>
            <a:lvl1pPr algn="l">
              <a:defRPr sz="750" b="1">
                <a:solidFill>
                  <a:schemeClr val="tx1"/>
                </a:solidFill>
              </a:defRPr>
            </a:lvl1pPr>
          </a:lstStyle>
          <a:p>
            <a:r>
              <a:rPr lang="fr-FR" cap="all"/>
              <a:t>04/05/2023</a:t>
            </a:r>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323851" y="1248679"/>
            <a:ext cx="8424614" cy="242951"/>
          </a:xfrm>
        </p:spPr>
        <p:txBody>
          <a:bodyPr/>
          <a:lstStyle>
            <a:lvl1pPr marL="9525" indent="85725">
              <a:spcBef>
                <a:spcPts val="400"/>
              </a:spcBef>
              <a:spcAft>
                <a:spcPts val="800"/>
              </a:spcAft>
              <a:buFont typeface="+mj-lt"/>
              <a:buNone/>
              <a:tabLst/>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p:txBody>
          <a:bodyPr/>
          <a:lstStyle/>
          <a:p>
            <a:r>
              <a:rPr lang="fr-FR"/>
              <a:t>Titre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323850" y="1707654"/>
            <a:ext cx="8424334"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0"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7512050" y="195486"/>
            <a:ext cx="1236663"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Délégation ministérielle </a:t>
            </a:r>
          </a:p>
          <a:p>
            <a:r>
              <a:rPr lang="fr-FR"/>
              <a:t>au numérique en santé</a:t>
            </a:r>
          </a:p>
        </p:txBody>
      </p:sp>
      <p:pic>
        <p:nvPicPr>
          <p:cNvPr id="4" name="Image 3">
            <a:extLst>
              <a:ext uri="{FF2B5EF4-FFF2-40B4-BE49-F238E27FC236}">
                <a16:creationId xmlns:a16="http://schemas.microsoft.com/office/drawing/2014/main" id="{AEBE5895-A835-4824-BAD4-F213A7408C3E}"/>
              </a:ext>
            </a:extLst>
          </p:cNvPr>
          <p:cNvPicPr>
            <a:picLocks noChangeAspect="1"/>
          </p:cNvPicPr>
          <p:nvPr userDrawn="1"/>
        </p:nvPicPr>
        <p:blipFill>
          <a:blip r:embed="rId2"/>
          <a:stretch>
            <a:fillRect/>
          </a:stretch>
        </p:blipFill>
        <p:spPr>
          <a:xfrm>
            <a:off x="6923712" y="180689"/>
            <a:ext cx="588338" cy="404349"/>
          </a:xfrm>
          <a:prstGeom prst="rect">
            <a:avLst/>
          </a:prstGeom>
        </p:spPr>
      </p:pic>
    </p:spTree>
    <p:extLst>
      <p:ext uri="{BB962C8B-B14F-4D97-AF65-F5344CB8AC3E}">
        <p14:creationId xmlns:p14="http://schemas.microsoft.com/office/powerpoint/2010/main" val="28368635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re et contenu">
  <p:cSld name="Titre et contenu">
    <p:spTree>
      <p:nvGrpSpPr>
        <p:cNvPr id="1" name="Shape 25"/>
        <p:cNvGrpSpPr/>
        <p:nvPr/>
      </p:nvGrpSpPr>
      <p:grpSpPr>
        <a:xfrm>
          <a:off x="0" y="0"/>
          <a:ext cx="0" cy="0"/>
          <a:chOff x="0" y="0"/>
          <a:chExt cx="0" cy="0"/>
        </a:xfrm>
      </p:grpSpPr>
      <p:sp>
        <p:nvSpPr>
          <p:cNvPr id="26" name="Google Shape;26;p16"/>
          <p:cNvSpPr txBox="1">
            <a:spLocks noGrp="1"/>
          </p:cNvSpPr>
          <p:nvPr>
            <p:ph type="title"/>
          </p:nvPr>
        </p:nvSpPr>
        <p:spPr>
          <a:xfrm>
            <a:off x="827584" y="87474"/>
            <a:ext cx="8064092" cy="540006"/>
          </a:xfrm>
          <a:prstGeom prst="rect">
            <a:avLst/>
          </a:prstGeom>
          <a:noFill/>
          <a:ln>
            <a:noFill/>
          </a:ln>
        </p:spPr>
        <p:txBody>
          <a:bodyPr spcFirstLastPara="1" wrap="square" lIns="0" tIns="0" rIns="0" bIns="0" anchor="b" anchorCtr="0">
            <a:normAutofit/>
          </a:bodyPr>
          <a:lstStyle>
            <a:lvl1pPr lvl="0" algn="l">
              <a:lnSpc>
                <a:spcPct val="110000"/>
              </a:lnSpc>
              <a:spcBef>
                <a:spcPts val="0"/>
              </a:spcBef>
              <a:spcAft>
                <a:spcPts val="0"/>
              </a:spcAft>
              <a:buClr>
                <a:srgbClr val="006AB2"/>
              </a:buClr>
              <a:buSzPts val="20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16"/>
          <p:cNvSpPr txBox="1">
            <a:spLocks noGrp="1"/>
          </p:cNvSpPr>
          <p:nvPr>
            <p:ph type="sldNum" idx="12"/>
          </p:nvPr>
        </p:nvSpPr>
        <p:spPr>
          <a:xfrm>
            <a:off x="107504" y="4749992"/>
            <a:ext cx="287338" cy="273844"/>
          </a:xfrm>
          <a:prstGeom prst="rect">
            <a:avLst/>
          </a:prstGeom>
          <a:noFill/>
          <a:ln>
            <a:noFill/>
          </a:ln>
        </p:spPr>
        <p:txBody>
          <a:bodyPr spcFirstLastPara="1" wrap="square" lIns="0" tIns="0" rIns="0" bIns="0" anchor="ctr" anchorCtr="0">
            <a:noAutofit/>
          </a:bodyPr>
          <a:lstStyle>
            <a:lvl1pPr marL="0" lvl="0" indent="0" algn="ctr">
              <a:spcBef>
                <a:spcPts val="0"/>
              </a:spcBef>
              <a:spcAft>
                <a:spcPts val="0"/>
              </a:spcAft>
              <a:buNone/>
              <a:defRPr sz="800" b="0" i="1" u="none" strike="noStrike" cap="none">
                <a:solidFill>
                  <a:srgbClr val="575757"/>
                </a:solidFill>
                <a:latin typeface="Arial"/>
                <a:ea typeface="Arial"/>
                <a:cs typeface="Arial"/>
                <a:sym typeface="Arial"/>
              </a:defRPr>
            </a:lvl1pPr>
            <a:lvl2pPr marL="0" lvl="1" indent="0" algn="ctr">
              <a:spcBef>
                <a:spcPts val="0"/>
              </a:spcBef>
              <a:spcAft>
                <a:spcPts val="0"/>
              </a:spcAft>
              <a:buNone/>
              <a:defRPr sz="800" b="0" i="1" u="none" strike="noStrike" cap="none">
                <a:solidFill>
                  <a:srgbClr val="575757"/>
                </a:solidFill>
                <a:latin typeface="Arial"/>
                <a:ea typeface="Arial"/>
                <a:cs typeface="Arial"/>
                <a:sym typeface="Arial"/>
              </a:defRPr>
            </a:lvl2pPr>
            <a:lvl3pPr marL="0" lvl="2" indent="0" algn="ctr">
              <a:spcBef>
                <a:spcPts val="0"/>
              </a:spcBef>
              <a:spcAft>
                <a:spcPts val="0"/>
              </a:spcAft>
              <a:buNone/>
              <a:defRPr sz="800" b="0" i="1" u="none" strike="noStrike" cap="none">
                <a:solidFill>
                  <a:srgbClr val="575757"/>
                </a:solidFill>
                <a:latin typeface="Arial"/>
                <a:ea typeface="Arial"/>
                <a:cs typeface="Arial"/>
                <a:sym typeface="Arial"/>
              </a:defRPr>
            </a:lvl3pPr>
            <a:lvl4pPr marL="0" lvl="3" indent="0" algn="ctr">
              <a:spcBef>
                <a:spcPts val="0"/>
              </a:spcBef>
              <a:spcAft>
                <a:spcPts val="0"/>
              </a:spcAft>
              <a:buNone/>
              <a:defRPr sz="800" b="0" i="1" u="none" strike="noStrike" cap="none">
                <a:solidFill>
                  <a:srgbClr val="575757"/>
                </a:solidFill>
                <a:latin typeface="Arial"/>
                <a:ea typeface="Arial"/>
                <a:cs typeface="Arial"/>
                <a:sym typeface="Arial"/>
              </a:defRPr>
            </a:lvl4pPr>
            <a:lvl5pPr marL="0" lvl="4" indent="0" algn="ctr">
              <a:spcBef>
                <a:spcPts val="0"/>
              </a:spcBef>
              <a:spcAft>
                <a:spcPts val="0"/>
              </a:spcAft>
              <a:buNone/>
              <a:defRPr sz="800" b="0" i="1" u="none" strike="noStrike" cap="none">
                <a:solidFill>
                  <a:srgbClr val="575757"/>
                </a:solidFill>
                <a:latin typeface="Arial"/>
                <a:ea typeface="Arial"/>
                <a:cs typeface="Arial"/>
                <a:sym typeface="Arial"/>
              </a:defRPr>
            </a:lvl5pPr>
            <a:lvl6pPr marL="0" lvl="5" indent="0" algn="ctr">
              <a:spcBef>
                <a:spcPts val="0"/>
              </a:spcBef>
              <a:spcAft>
                <a:spcPts val="0"/>
              </a:spcAft>
              <a:buNone/>
              <a:defRPr sz="800" b="0" i="1" u="none" strike="noStrike" cap="none">
                <a:solidFill>
                  <a:srgbClr val="575757"/>
                </a:solidFill>
                <a:latin typeface="Arial"/>
                <a:ea typeface="Arial"/>
                <a:cs typeface="Arial"/>
                <a:sym typeface="Arial"/>
              </a:defRPr>
            </a:lvl6pPr>
            <a:lvl7pPr marL="0" lvl="6" indent="0" algn="ctr">
              <a:spcBef>
                <a:spcPts val="0"/>
              </a:spcBef>
              <a:spcAft>
                <a:spcPts val="0"/>
              </a:spcAft>
              <a:buNone/>
              <a:defRPr sz="800" b="0" i="1" u="none" strike="noStrike" cap="none">
                <a:solidFill>
                  <a:srgbClr val="575757"/>
                </a:solidFill>
                <a:latin typeface="Arial"/>
                <a:ea typeface="Arial"/>
                <a:cs typeface="Arial"/>
                <a:sym typeface="Arial"/>
              </a:defRPr>
            </a:lvl7pPr>
            <a:lvl8pPr marL="0" lvl="7" indent="0" algn="ctr">
              <a:spcBef>
                <a:spcPts val="0"/>
              </a:spcBef>
              <a:spcAft>
                <a:spcPts val="0"/>
              </a:spcAft>
              <a:buNone/>
              <a:defRPr sz="800" b="0" i="1" u="none" strike="noStrike" cap="none">
                <a:solidFill>
                  <a:srgbClr val="575757"/>
                </a:solidFill>
                <a:latin typeface="Arial"/>
                <a:ea typeface="Arial"/>
                <a:cs typeface="Arial"/>
                <a:sym typeface="Arial"/>
              </a:defRPr>
            </a:lvl8pPr>
            <a:lvl9pPr marL="0" lvl="8" indent="0" algn="ctr">
              <a:spcBef>
                <a:spcPts val="0"/>
              </a:spcBef>
              <a:spcAft>
                <a:spcPts val="0"/>
              </a:spcAft>
              <a:buNone/>
              <a:defRPr sz="800" b="0" i="1" u="none" strike="noStrike" cap="none">
                <a:solidFill>
                  <a:srgbClr val="575757"/>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fr-FR"/>
              <a:t>‹N°›</a:t>
            </a:fld>
            <a:endParaRPr/>
          </a:p>
        </p:txBody>
      </p:sp>
      <p:sp>
        <p:nvSpPr>
          <p:cNvPr id="28" name="Google Shape;28;p16"/>
          <p:cNvSpPr txBox="1">
            <a:spLocks noGrp="1"/>
          </p:cNvSpPr>
          <p:nvPr>
            <p:ph type="ftr" idx="11"/>
          </p:nvPr>
        </p:nvSpPr>
        <p:spPr>
          <a:xfrm>
            <a:off x="408753" y="4749992"/>
            <a:ext cx="6926486" cy="273844"/>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rgbClr val="575757"/>
              </a:buClr>
              <a:buSzPts val="800"/>
              <a:buFont typeface="Arial"/>
              <a:buNone/>
              <a:defRPr sz="8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fr-FR"/>
              <a:t>| GTT Cybersécurité #16</a:t>
            </a:r>
          </a:p>
        </p:txBody>
      </p:sp>
      <p:sp>
        <p:nvSpPr>
          <p:cNvPr id="29" name="Google Shape;29;p16"/>
          <p:cNvSpPr txBox="1">
            <a:spLocks noGrp="1"/>
          </p:cNvSpPr>
          <p:nvPr>
            <p:ph type="body" idx="1"/>
          </p:nvPr>
        </p:nvSpPr>
        <p:spPr>
          <a:xfrm>
            <a:off x="827584" y="843558"/>
            <a:ext cx="8064896" cy="3744416"/>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1800"/>
              </a:spcBef>
              <a:spcAft>
                <a:spcPts val="0"/>
              </a:spcAft>
              <a:buClr>
                <a:schemeClr val="dk2"/>
              </a:buClr>
              <a:buSzPts val="1800"/>
              <a:buNone/>
              <a:defRPr/>
            </a:lvl1pPr>
            <a:lvl2pPr marL="914400" lvl="1" indent="-342900" algn="l">
              <a:lnSpc>
                <a:spcPct val="100000"/>
              </a:lnSpc>
              <a:spcBef>
                <a:spcPts val="900"/>
              </a:spcBef>
              <a:spcAft>
                <a:spcPts val="0"/>
              </a:spcAft>
              <a:buSzPts val="1800"/>
              <a:buChar char="►"/>
              <a:defRPr/>
            </a:lvl2pPr>
            <a:lvl3pPr marL="1371600" lvl="2" indent="-342900" algn="l">
              <a:lnSpc>
                <a:spcPct val="100000"/>
              </a:lnSpc>
              <a:spcBef>
                <a:spcPts val="400"/>
              </a:spcBef>
              <a:spcAft>
                <a:spcPts val="0"/>
              </a:spcAft>
              <a:buClr>
                <a:srgbClr val="575757"/>
              </a:buClr>
              <a:buSzPts val="1800"/>
              <a:buChar char="&lt;"/>
              <a:defRPr/>
            </a:lvl3pPr>
            <a:lvl4pPr marL="1828800" lvl="3" indent="-344169" algn="l">
              <a:lnSpc>
                <a:spcPct val="100000"/>
              </a:lnSpc>
              <a:spcBef>
                <a:spcPts val="400"/>
              </a:spcBef>
              <a:spcAft>
                <a:spcPts val="0"/>
              </a:spcAft>
              <a:buClr>
                <a:srgbClr val="575757"/>
              </a:buClr>
              <a:buSzPts val="1820"/>
              <a:buChar char="•"/>
              <a:defRPr sz="1400"/>
            </a:lvl4pPr>
            <a:lvl5pPr marL="2286000" lvl="4" indent="-312420" algn="l">
              <a:lnSpc>
                <a:spcPct val="100000"/>
              </a:lnSpc>
              <a:spcBef>
                <a:spcPts val="200"/>
              </a:spcBef>
              <a:spcAft>
                <a:spcPts val="0"/>
              </a:spcAft>
              <a:buClr>
                <a:srgbClr val="575757"/>
              </a:buClr>
              <a:buSzPts val="1320"/>
              <a:buChar char="•"/>
              <a:defRPr sz="12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ommair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a:p>
        </p:txBody>
      </p:sp>
      <p:sp>
        <p:nvSpPr>
          <p:cNvPr id="8" name="Espace réservé du texte 7"/>
          <p:cNvSpPr>
            <a:spLocks noGrp="1"/>
          </p:cNvSpPr>
          <p:nvPr>
            <p:ph type="body" sz="quarter" idx="13" hasCustomPrompt="1"/>
          </p:nvPr>
        </p:nvSpPr>
        <p:spPr bwMode="gray">
          <a:xfrm>
            <a:off x="323528" y="1563638"/>
            <a:ext cx="2520000" cy="2880320"/>
          </a:xfrm>
        </p:spPr>
        <p:txBody>
          <a:bodyPr/>
          <a:lstStyle>
            <a:lvl1pPr marL="144000" indent="-144000">
              <a:spcBef>
                <a:spcPts val="400"/>
              </a:spcBef>
              <a:spcAft>
                <a:spcPts val="800"/>
              </a:spcAft>
              <a:buFont typeface="+mj-lt"/>
              <a:buAutoNum type="arabicPeriod"/>
              <a:defRPr b="1"/>
            </a:lvl1pPr>
            <a:lvl2pPr marL="324000" indent="-144000">
              <a:spcBef>
                <a:spcPts val="600"/>
              </a:spcBef>
              <a:spcAft>
                <a:spcPts val="800"/>
              </a:spcAft>
              <a:buFont typeface="+mj-lt"/>
              <a:buAutoNum type="alphaLcPeriod"/>
              <a:defRPr/>
            </a:lvl2pPr>
          </a:lstStyle>
          <a:p>
            <a:pPr lvl="0"/>
            <a:r>
              <a:rPr lang="fr-FR"/>
              <a:t>Titre de la partie</a:t>
            </a:r>
          </a:p>
          <a:p>
            <a:pPr lvl="1"/>
            <a:r>
              <a:rPr lang="fr-FR"/>
              <a:t>Deuxième niveau</a:t>
            </a:r>
          </a:p>
        </p:txBody>
      </p:sp>
      <p:sp>
        <p:nvSpPr>
          <p:cNvPr id="9" name="Espace réservé du texte 7"/>
          <p:cNvSpPr>
            <a:spLocks noGrp="1"/>
          </p:cNvSpPr>
          <p:nvPr>
            <p:ph type="body" sz="quarter" idx="14" hasCustomPrompt="1"/>
          </p:nvPr>
        </p:nvSpPr>
        <p:spPr bwMode="gray">
          <a:xfrm>
            <a:off x="3312000" y="1563638"/>
            <a:ext cx="2520000" cy="2860762"/>
          </a:xfrm>
        </p:spPr>
        <p:txBody>
          <a:bodyPr/>
          <a:lstStyle>
            <a:lvl1pPr marL="144000" indent="-144000">
              <a:spcBef>
                <a:spcPts val="400"/>
              </a:spcBef>
              <a:spcAft>
                <a:spcPts val="800"/>
              </a:spcAft>
              <a:buFont typeface="+mj-lt"/>
              <a:buAutoNum type="arabicPeriod"/>
              <a:defRPr b="1"/>
            </a:lvl1pPr>
            <a:lvl2pPr marL="324000" indent="-144000">
              <a:spcBef>
                <a:spcPts val="600"/>
              </a:spcBef>
              <a:spcAft>
                <a:spcPts val="800"/>
              </a:spcAft>
              <a:buFont typeface="+mj-lt"/>
              <a:buAutoNum type="alphaLcPeriod"/>
              <a:defRPr/>
            </a:lvl2pPr>
          </a:lstStyle>
          <a:p>
            <a:pPr lvl="0"/>
            <a:r>
              <a:rPr lang="fr-FR"/>
              <a:t>Titre de la partie</a:t>
            </a:r>
          </a:p>
          <a:p>
            <a:pPr lvl="1"/>
            <a:r>
              <a:rPr lang="fr-FR"/>
              <a:t>Deuxième niveau</a:t>
            </a:r>
          </a:p>
        </p:txBody>
      </p:sp>
      <p:sp>
        <p:nvSpPr>
          <p:cNvPr id="10" name="Espace réservé du texte 7"/>
          <p:cNvSpPr>
            <a:spLocks noGrp="1"/>
          </p:cNvSpPr>
          <p:nvPr>
            <p:ph type="body" sz="quarter" idx="15" hasCustomPrompt="1"/>
          </p:nvPr>
        </p:nvSpPr>
        <p:spPr bwMode="gray">
          <a:xfrm>
            <a:off x="6263999" y="1563638"/>
            <a:ext cx="2520000" cy="2860762"/>
          </a:xfrm>
        </p:spPr>
        <p:txBody>
          <a:bodyPr/>
          <a:lstStyle>
            <a:lvl1pPr marL="144000" indent="-144000">
              <a:spcBef>
                <a:spcPts val="400"/>
              </a:spcBef>
              <a:spcAft>
                <a:spcPts val="800"/>
              </a:spcAft>
              <a:buFont typeface="+mj-lt"/>
              <a:buAutoNum type="arabicPeriod"/>
              <a:defRPr b="1"/>
            </a:lvl1pPr>
            <a:lvl2pPr marL="324000" indent="-144000">
              <a:spcBef>
                <a:spcPts val="600"/>
              </a:spcBef>
              <a:spcAft>
                <a:spcPts val="800"/>
              </a:spcAft>
              <a:buFont typeface="+mj-lt"/>
              <a:buAutoNum type="alphaLcPeriod"/>
              <a:defRPr/>
            </a:lvl2pPr>
          </a:lstStyle>
          <a:p>
            <a:pPr lvl="0"/>
            <a:r>
              <a:rPr lang="fr-FR"/>
              <a:t>Titre de la partie</a:t>
            </a:r>
          </a:p>
          <a:p>
            <a:pPr lvl="1"/>
            <a:r>
              <a:rPr lang="fr-FR"/>
              <a:t>Deuxième niveau</a:t>
            </a: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r>
              <a:rPr lang="fr-FR" cap="all"/>
              <a:t>20/04/2023</a:t>
            </a:r>
          </a:p>
        </p:txBody>
      </p:sp>
      <p:sp>
        <p:nvSpPr>
          <p:cNvPr id="25" name="Titre 18">
            <a:extLst>
              <a:ext uri="{FF2B5EF4-FFF2-40B4-BE49-F238E27FC236}">
                <a16:creationId xmlns:a16="http://schemas.microsoft.com/office/drawing/2014/main" id="{8909A550-9D66-7141-BF64-73CAD209688B}"/>
              </a:ext>
            </a:extLst>
          </p:cNvPr>
          <p:cNvSpPr>
            <a:spLocks noGrp="1"/>
          </p:cNvSpPr>
          <p:nvPr>
            <p:ph type="title" hasCustomPrompt="1"/>
          </p:nvPr>
        </p:nvSpPr>
        <p:spPr>
          <a:xfrm>
            <a:off x="323850" y="682801"/>
            <a:ext cx="8424863" cy="539991"/>
          </a:xfrm>
        </p:spPr>
        <p:txBody>
          <a:bodyPr/>
          <a:lstStyle/>
          <a:p>
            <a:r>
              <a:rPr lang="fr-FR"/>
              <a:t>Sommaire</a:t>
            </a:r>
          </a:p>
        </p:txBody>
      </p:sp>
      <p:sp>
        <p:nvSpPr>
          <p:cNvPr id="11"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7613650" y="195486"/>
            <a:ext cx="1135063"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Délégation ministérielle </a:t>
            </a:r>
          </a:p>
          <a:p>
            <a:r>
              <a:rPr lang="fr-FR"/>
              <a:t>au numérique en santé</a:t>
            </a:r>
          </a:p>
        </p:txBody>
      </p:sp>
      <p:pic>
        <p:nvPicPr>
          <p:cNvPr id="12" name="Image 11">
            <a:extLst>
              <a:ext uri="{FF2B5EF4-FFF2-40B4-BE49-F238E27FC236}">
                <a16:creationId xmlns:a16="http://schemas.microsoft.com/office/drawing/2014/main" id="{B1B3A5B6-B4E2-493A-BD4D-6EE0550105EF}"/>
              </a:ext>
            </a:extLst>
          </p:cNvPr>
          <p:cNvPicPr>
            <a:picLocks noChangeAspect="1"/>
          </p:cNvPicPr>
          <p:nvPr userDrawn="1"/>
        </p:nvPicPr>
        <p:blipFill>
          <a:blip r:embed="rId2"/>
          <a:stretch>
            <a:fillRect/>
          </a:stretch>
        </p:blipFill>
        <p:spPr>
          <a:xfrm>
            <a:off x="6923712" y="180689"/>
            <a:ext cx="588338" cy="404349"/>
          </a:xfrm>
          <a:prstGeom prst="rect">
            <a:avLst/>
          </a:prstGeom>
        </p:spPr>
      </p:pic>
    </p:spTree>
    <p:extLst>
      <p:ext uri="{BB962C8B-B14F-4D97-AF65-F5344CB8AC3E}">
        <p14:creationId xmlns:p14="http://schemas.microsoft.com/office/powerpoint/2010/main" val="15704882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Colonnes de text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r>
              <a:rPr lang="fr-FR" cap="all"/>
              <a:t>20/04/2023</a:t>
            </a:r>
          </a:p>
        </p:txBody>
      </p:sp>
      <p:sp>
        <p:nvSpPr>
          <p:cNvPr id="11" name="Espace réservé du texte 7">
            <a:extLst>
              <a:ext uri="{FF2B5EF4-FFF2-40B4-BE49-F238E27FC236}">
                <a16:creationId xmlns:a16="http://schemas.microsoft.com/office/drawing/2014/main" id="{D4959A1A-C7DE-6748-A32B-7732F0ACFCF1}"/>
              </a:ext>
            </a:extLst>
          </p:cNvPr>
          <p:cNvSpPr>
            <a:spLocks noGrp="1"/>
          </p:cNvSpPr>
          <p:nvPr>
            <p:ph type="body" sz="quarter" idx="16" hasCustomPrompt="1"/>
          </p:nvPr>
        </p:nvSpPr>
        <p:spPr bwMode="gray">
          <a:xfrm>
            <a:off x="323851" y="1248679"/>
            <a:ext cx="8424614" cy="242951"/>
          </a:xfrm>
        </p:spPr>
        <p:txBody>
          <a:bodyPr/>
          <a:lstStyle>
            <a:lvl1pPr marL="0" indent="95250">
              <a:spcBef>
                <a:spcPts val="400"/>
              </a:spcBef>
              <a:spcAft>
                <a:spcPts val="800"/>
              </a:spcAft>
              <a:buFont typeface="+mj-lt"/>
              <a:buNone/>
              <a:tabLst/>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r>
              <a:rPr lang="fr-FR"/>
              <a:t>Sous-titre</a:t>
            </a:r>
          </a:p>
          <a:p>
            <a:pPr lvl="0"/>
            <a:endParaRPr lang="fr-FR"/>
          </a:p>
        </p:txBody>
      </p:sp>
      <p:sp>
        <p:nvSpPr>
          <p:cNvPr id="12" name="Titre 18">
            <a:extLst>
              <a:ext uri="{FF2B5EF4-FFF2-40B4-BE49-F238E27FC236}">
                <a16:creationId xmlns:a16="http://schemas.microsoft.com/office/drawing/2014/main" id="{5919F96B-C5FF-5146-9075-19E07CEBB750}"/>
              </a:ext>
            </a:extLst>
          </p:cNvPr>
          <p:cNvSpPr>
            <a:spLocks noGrp="1"/>
          </p:cNvSpPr>
          <p:nvPr>
            <p:ph type="title" hasCustomPrompt="1"/>
          </p:nvPr>
        </p:nvSpPr>
        <p:spPr>
          <a:xfrm>
            <a:off x="323850" y="682801"/>
            <a:ext cx="8424863" cy="539991"/>
          </a:xfrm>
        </p:spPr>
        <p:txBody>
          <a:bodyPr/>
          <a:lstStyle/>
          <a:p>
            <a:r>
              <a:rPr lang="fr-FR"/>
              <a:t>Titre</a:t>
            </a:r>
          </a:p>
        </p:txBody>
      </p:sp>
      <p:sp>
        <p:nvSpPr>
          <p:cNvPr id="13" name="Espace réservé du texte 11">
            <a:extLst>
              <a:ext uri="{FF2B5EF4-FFF2-40B4-BE49-F238E27FC236}">
                <a16:creationId xmlns:a16="http://schemas.microsoft.com/office/drawing/2014/main" id="{AC8956DD-B832-6147-8A66-A70995085BBE}"/>
              </a:ext>
            </a:extLst>
          </p:cNvPr>
          <p:cNvSpPr>
            <a:spLocks noGrp="1"/>
          </p:cNvSpPr>
          <p:nvPr>
            <p:ph type="body" sz="quarter" idx="17" hasCustomPrompt="1"/>
          </p:nvPr>
        </p:nvSpPr>
        <p:spPr bwMode="gray">
          <a:xfrm>
            <a:off x="323528" y="1707654"/>
            <a:ext cx="2556471"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4" name="Espace réservé du texte 11">
            <a:extLst>
              <a:ext uri="{FF2B5EF4-FFF2-40B4-BE49-F238E27FC236}">
                <a16:creationId xmlns:a16="http://schemas.microsoft.com/office/drawing/2014/main" id="{DF66E72C-274C-AC4E-B20B-393EBD9A7172}"/>
              </a:ext>
            </a:extLst>
          </p:cNvPr>
          <p:cNvSpPr>
            <a:spLocks noGrp="1"/>
          </p:cNvSpPr>
          <p:nvPr>
            <p:ph type="body" sz="quarter" idx="14" hasCustomPrompt="1"/>
          </p:nvPr>
        </p:nvSpPr>
        <p:spPr bwMode="gray">
          <a:xfrm>
            <a:off x="3275856" y="1707654"/>
            <a:ext cx="2520000"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5" name="Espace réservé du texte 11">
            <a:extLst>
              <a:ext uri="{FF2B5EF4-FFF2-40B4-BE49-F238E27FC236}">
                <a16:creationId xmlns:a16="http://schemas.microsoft.com/office/drawing/2014/main" id="{10D42E91-F78E-1D46-9374-4446D0F57965}"/>
              </a:ext>
            </a:extLst>
          </p:cNvPr>
          <p:cNvSpPr>
            <a:spLocks noGrp="1"/>
          </p:cNvSpPr>
          <p:nvPr>
            <p:ph type="body" sz="quarter" idx="18" hasCustomPrompt="1"/>
          </p:nvPr>
        </p:nvSpPr>
        <p:spPr bwMode="gray">
          <a:xfrm>
            <a:off x="6228184" y="1707654"/>
            <a:ext cx="2520000"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0"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7581900" y="195486"/>
            <a:ext cx="1166813"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Délégation ministérielle </a:t>
            </a:r>
          </a:p>
          <a:p>
            <a:r>
              <a:rPr lang="fr-FR"/>
              <a:t>au numérique en santé</a:t>
            </a:r>
          </a:p>
        </p:txBody>
      </p:sp>
      <p:pic>
        <p:nvPicPr>
          <p:cNvPr id="16" name="Image 15">
            <a:extLst>
              <a:ext uri="{FF2B5EF4-FFF2-40B4-BE49-F238E27FC236}">
                <a16:creationId xmlns:a16="http://schemas.microsoft.com/office/drawing/2014/main" id="{57295319-962C-4B86-946A-5C0B35965A9B}"/>
              </a:ext>
            </a:extLst>
          </p:cNvPr>
          <p:cNvPicPr>
            <a:picLocks noChangeAspect="1"/>
          </p:cNvPicPr>
          <p:nvPr userDrawn="1"/>
        </p:nvPicPr>
        <p:blipFill>
          <a:blip r:embed="rId2"/>
          <a:stretch>
            <a:fillRect/>
          </a:stretch>
        </p:blipFill>
        <p:spPr>
          <a:xfrm>
            <a:off x="6923712" y="180689"/>
            <a:ext cx="588338" cy="404349"/>
          </a:xfrm>
          <a:prstGeom prst="rect">
            <a:avLst/>
          </a:prstGeom>
        </p:spPr>
      </p:pic>
    </p:spTree>
    <p:extLst>
      <p:ext uri="{BB962C8B-B14F-4D97-AF65-F5344CB8AC3E}">
        <p14:creationId xmlns:p14="http://schemas.microsoft.com/office/powerpoint/2010/main" val="37290234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re, sous-titre, textes 3 et imag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a:p>
        </p:txBody>
      </p:sp>
      <p:sp>
        <p:nvSpPr>
          <p:cNvPr id="12" name="Espace réservé du texte 11"/>
          <p:cNvSpPr>
            <a:spLocks noGrp="1"/>
          </p:cNvSpPr>
          <p:nvPr>
            <p:ph type="body" sz="quarter" idx="14" hasCustomPrompt="1"/>
          </p:nvPr>
        </p:nvSpPr>
        <p:spPr bwMode="gray">
          <a:xfrm>
            <a:off x="323528" y="1707654"/>
            <a:ext cx="2520000"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r>
              <a:rPr lang="fr-FR" cap="all"/>
              <a:t>20/04/2023</a:t>
            </a:r>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323851" y="1248679"/>
            <a:ext cx="8424614" cy="242951"/>
          </a:xfrm>
        </p:spPr>
        <p:txBody>
          <a:bodyPr/>
          <a:lstStyle>
            <a:lvl1pPr marL="0" indent="95250">
              <a:spcBef>
                <a:spcPts val="400"/>
              </a:spcBef>
              <a:spcAft>
                <a:spcPts val="800"/>
              </a:spcAft>
              <a:buFont typeface="+mj-lt"/>
              <a:buNone/>
              <a:tabLst/>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323850" y="682801"/>
            <a:ext cx="8424863" cy="539991"/>
          </a:xfrm>
        </p:spPr>
        <p:txBody>
          <a:bodyPr/>
          <a:lstStyle/>
          <a:p>
            <a:r>
              <a:rPr lang="fr-FR"/>
              <a:t>Titre</a:t>
            </a:r>
          </a:p>
        </p:txBody>
      </p:sp>
      <p:sp>
        <p:nvSpPr>
          <p:cNvPr id="8" name="Espace réservé pour une image  7">
            <a:extLst>
              <a:ext uri="{FF2B5EF4-FFF2-40B4-BE49-F238E27FC236}">
                <a16:creationId xmlns:a16="http://schemas.microsoft.com/office/drawing/2014/main" id="{7004A35F-FCE5-0248-9AD4-C4E7502EF166}"/>
              </a:ext>
            </a:extLst>
          </p:cNvPr>
          <p:cNvSpPr>
            <a:spLocks noGrp="1"/>
          </p:cNvSpPr>
          <p:nvPr>
            <p:ph type="pic" sz="quarter" idx="15"/>
          </p:nvPr>
        </p:nvSpPr>
        <p:spPr>
          <a:xfrm>
            <a:off x="3131840" y="1707654"/>
            <a:ext cx="5616624" cy="2880320"/>
          </a:xfrm>
        </p:spPr>
        <p:txBody>
          <a:bodyPr/>
          <a:lstStyle/>
          <a:p>
            <a:r>
              <a:rPr lang="fr-FR"/>
              <a:t>Cliquez sur l'icône pour ajouter une image</a:t>
            </a:r>
          </a:p>
        </p:txBody>
      </p:sp>
      <p:sp>
        <p:nvSpPr>
          <p:cNvPr id="9"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7569200" y="195486"/>
            <a:ext cx="1179513"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Délégation ministérielle </a:t>
            </a:r>
          </a:p>
          <a:p>
            <a:r>
              <a:rPr lang="fr-FR"/>
              <a:t>au numérique en santé</a:t>
            </a:r>
          </a:p>
        </p:txBody>
      </p:sp>
      <p:pic>
        <p:nvPicPr>
          <p:cNvPr id="10" name="Image 9">
            <a:extLst>
              <a:ext uri="{FF2B5EF4-FFF2-40B4-BE49-F238E27FC236}">
                <a16:creationId xmlns:a16="http://schemas.microsoft.com/office/drawing/2014/main" id="{06303010-7A3E-41E8-9234-9B1982FA7652}"/>
              </a:ext>
            </a:extLst>
          </p:cNvPr>
          <p:cNvPicPr>
            <a:picLocks noChangeAspect="1"/>
          </p:cNvPicPr>
          <p:nvPr userDrawn="1"/>
        </p:nvPicPr>
        <p:blipFill>
          <a:blip r:embed="rId2"/>
          <a:stretch>
            <a:fillRect/>
          </a:stretch>
        </p:blipFill>
        <p:spPr>
          <a:xfrm>
            <a:off x="6923712" y="180689"/>
            <a:ext cx="588338" cy="404349"/>
          </a:xfrm>
          <a:prstGeom prst="rect">
            <a:avLst/>
          </a:prstGeom>
        </p:spPr>
      </p:pic>
    </p:spTree>
    <p:extLst>
      <p:ext uri="{BB962C8B-B14F-4D97-AF65-F5344CB8AC3E}">
        <p14:creationId xmlns:p14="http://schemas.microsoft.com/office/powerpoint/2010/main" val="362207996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1_Titre, sous-titre, textes 3, et graphiqu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a:p>
        </p:txBody>
      </p:sp>
      <p:sp>
        <p:nvSpPr>
          <p:cNvPr id="12" name="Espace réservé du texte 11"/>
          <p:cNvSpPr>
            <a:spLocks noGrp="1"/>
          </p:cNvSpPr>
          <p:nvPr>
            <p:ph type="body" sz="quarter" idx="14" hasCustomPrompt="1"/>
          </p:nvPr>
        </p:nvSpPr>
        <p:spPr bwMode="gray">
          <a:xfrm>
            <a:off x="6228184" y="1707654"/>
            <a:ext cx="2520000"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r>
              <a:rPr lang="fr-FR" cap="all"/>
              <a:t>20/04/2023</a:t>
            </a:r>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323851" y="1248679"/>
            <a:ext cx="8424614" cy="242951"/>
          </a:xfrm>
        </p:spPr>
        <p:txBody>
          <a:bodyPr/>
          <a:lstStyle>
            <a:lvl1pPr marL="0" indent="95250">
              <a:spcBef>
                <a:spcPts val="400"/>
              </a:spcBef>
              <a:spcAft>
                <a:spcPts val="800"/>
              </a:spcAft>
              <a:buFont typeface="+mj-lt"/>
              <a:buNone/>
              <a:tabLst/>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323850" y="682801"/>
            <a:ext cx="8424863" cy="539991"/>
          </a:xfrm>
        </p:spPr>
        <p:txBody>
          <a:bodyPr/>
          <a:lstStyle/>
          <a:p>
            <a:r>
              <a:rPr lang="fr-FR"/>
              <a:t>Titre</a:t>
            </a:r>
          </a:p>
        </p:txBody>
      </p:sp>
      <p:sp>
        <p:nvSpPr>
          <p:cNvPr id="3" name="Espace réservé du graphique 2">
            <a:extLst>
              <a:ext uri="{FF2B5EF4-FFF2-40B4-BE49-F238E27FC236}">
                <a16:creationId xmlns:a16="http://schemas.microsoft.com/office/drawing/2014/main" id="{66D3B633-BB7B-4941-BF9B-161C5342E3AA}"/>
              </a:ext>
            </a:extLst>
          </p:cNvPr>
          <p:cNvSpPr>
            <a:spLocks noGrp="1"/>
          </p:cNvSpPr>
          <p:nvPr>
            <p:ph type="chart" sz="quarter" idx="15"/>
          </p:nvPr>
        </p:nvSpPr>
        <p:spPr>
          <a:xfrm>
            <a:off x="323528" y="1707654"/>
            <a:ext cx="5761038" cy="2879725"/>
          </a:xfrm>
        </p:spPr>
        <p:txBody>
          <a:bodyPr/>
          <a:lstStyle/>
          <a:p>
            <a:r>
              <a:rPr lang="fr-FR"/>
              <a:t>Cliquez sur l'icône pour ajouter un graphique</a:t>
            </a:r>
          </a:p>
        </p:txBody>
      </p:sp>
      <p:sp>
        <p:nvSpPr>
          <p:cNvPr id="9"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7562850" y="195486"/>
            <a:ext cx="1185863"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Délégation ministérielle </a:t>
            </a:r>
          </a:p>
          <a:p>
            <a:r>
              <a:rPr lang="fr-FR"/>
              <a:t>au numérique en santé</a:t>
            </a:r>
          </a:p>
        </p:txBody>
      </p:sp>
      <p:pic>
        <p:nvPicPr>
          <p:cNvPr id="10" name="Image 9">
            <a:extLst>
              <a:ext uri="{FF2B5EF4-FFF2-40B4-BE49-F238E27FC236}">
                <a16:creationId xmlns:a16="http://schemas.microsoft.com/office/drawing/2014/main" id="{837DD601-09E8-4C4B-B39C-5228B66679E7}"/>
              </a:ext>
            </a:extLst>
          </p:cNvPr>
          <p:cNvPicPr>
            <a:picLocks noChangeAspect="1"/>
          </p:cNvPicPr>
          <p:nvPr userDrawn="1"/>
        </p:nvPicPr>
        <p:blipFill>
          <a:blip r:embed="rId2"/>
          <a:stretch>
            <a:fillRect/>
          </a:stretch>
        </p:blipFill>
        <p:spPr>
          <a:xfrm>
            <a:off x="6923712" y="180689"/>
            <a:ext cx="588338" cy="404349"/>
          </a:xfrm>
          <a:prstGeom prst="rect">
            <a:avLst/>
          </a:prstGeom>
        </p:spPr>
      </p:pic>
    </p:spTree>
    <p:extLst>
      <p:ext uri="{BB962C8B-B14F-4D97-AF65-F5344CB8AC3E}">
        <p14:creationId xmlns:p14="http://schemas.microsoft.com/office/powerpoint/2010/main" val="7903750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Titre et sous-titre">
    <p:spTree>
      <p:nvGrpSpPr>
        <p:cNvPr id="1" name=""/>
        <p:cNvGrpSpPr/>
        <p:nvPr/>
      </p:nvGrpSpPr>
      <p:grpSpPr>
        <a:xfrm>
          <a:off x="0" y="0"/>
          <a:ext cx="0" cy="0"/>
          <a:chOff x="0" y="0"/>
          <a:chExt cx="0" cy="0"/>
        </a:xfrm>
      </p:grpSpPr>
      <p:sp>
        <p:nvSpPr>
          <p:cNvPr id="11" name="Espace réservé du texte 10"/>
          <p:cNvSpPr>
            <a:spLocks noGrp="1"/>
          </p:cNvSpPr>
          <p:nvPr>
            <p:ph type="body" sz="quarter" idx="13" hasCustomPrompt="1"/>
          </p:nvPr>
        </p:nvSpPr>
        <p:spPr bwMode="gray">
          <a:xfrm>
            <a:off x="323850" y="2139702"/>
            <a:ext cx="8424000" cy="2293224"/>
          </a:xfrm>
        </p:spPr>
        <p:txBody>
          <a:bodyPr/>
          <a:lstStyle>
            <a:lvl1pPr>
              <a:lnSpc>
                <a:spcPct val="90000"/>
              </a:lnSpc>
              <a:spcAft>
                <a:spcPts val="0"/>
              </a:spcAft>
              <a:defRPr sz="3250" b="1" cap="all" baseline="0"/>
            </a:lvl1pPr>
            <a:lvl2pPr marL="92075" indent="0">
              <a:spcBef>
                <a:spcPts val="500"/>
              </a:spcBef>
              <a:spcAft>
                <a:spcPts val="0"/>
              </a:spcAft>
              <a:buNone/>
              <a:tabLst/>
              <a:defRPr sz="1850"/>
            </a:lvl2pPr>
          </a:lstStyle>
          <a:p>
            <a:pPr lvl="0"/>
            <a:r>
              <a:rPr lang="fr-FR"/>
              <a:t>Titre</a:t>
            </a:r>
          </a:p>
          <a:p>
            <a:pPr lvl="1"/>
            <a:r>
              <a:rPr lang="fr-FR"/>
              <a:t>Sous-titre</a:t>
            </a:r>
          </a:p>
        </p:txBody>
      </p:sp>
      <p:cxnSp>
        <p:nvCxnSpPr>
          <p:cNvPr id="12" name="Connecteur droit 11"/>
          <p:cNvCxnSpPr>
            <a:cxnSpLocks/>
          </p:cNvCxnSpPr>
          <p:nvPr/>
        </p:nvCxnSpPr>
        <p:spPr bwMode="gray">
          <a:xfrm>
            <a:off x="323850" y="4784400"/>
            <a:ext cx="8424614"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Espace réservé de la date 3">
            <a:extLst>
              <a:ext uri="{FF2B5EF4-FFF2-40B4-BE49-F238E27FC236}">
                <a16:creationId xmlns:a16="http://schemas.microsoft.com/office/drawing/2014/main" id="{C192E6B1-2CEB-FB47-B10B-D25D43DF8D96}"/>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r>
              <a:rPr lang="fr-FR" cap="all"/>
              <a:t>20/04/2023</a:t>
            </a:r>
          </a:p>
        </p:txBody>
      </p:sp>
      <p:sp>
        <p:nvSpPr>
          <p:cNvPr id="14" name="Espace réservé du numéro de diapositive 5">
            <a:extLst>
              <a:ext uri="{FF2B5EF4-FFF2-40B4-BE49-F238E27FC236}">
                <a16:creationId xmlns:a16="http://schemas.microsoft.com/office/drawing/2014/main" id="{0593ECE3-ACEF-7441-BABB-08F519CCE72F}"/>
              </a:ext>
            </a:extLst>
          </p:cNvPr>
          <p:cNvSpPr>
            <a:spLocks noGrp="1"/>
          </p:cNvSpPr>
          <p:nvPr>
            <p:ph type="sldNum" sz="quarter" idx="4"/>
          </p:nvPr>
        </p:nvSpPr>
        <p:spPr bwMode="gray">
          <a:xfrm>
            <a:off x="7398713" y="4783500"/>
            <a:ext cx="1350000" cy="360000"/>
          </a:xfrm>
          <a:prstGeom prst="rect">
            <a:avLst/>
          </a:prstGeom>
        </p:spPr>
        <p:txBody>
          <a:bodyPr vert="horz" lIns="0" tIns="0" rIns="0" bIns="0" rtlCol="0" anchor="ctr" anchorCtr="0">
            <a:noAutofit/>
          </a:bodyPr>
          <a:lstStyle>
            <a:lvl1pPr algn="r">
              <a:defRPr sz="750" b="1">
                <a:solidFill>
                  <a:schemeClr val="tx1"/>
                </a:solidFill>
              </a:defRPr>
            </a:lvl1pPr>
          </a:lstStyle>
          <a:p>
            <a:fld id="{733122C9-A0B9-462F-8757-0847AD287B63}" type="slidenum">
              <a:rPr lang="fr-FR" smtClean="0"/>
              <a:pPr/>
              <a:t>‹N°›</a:t>
            </a:fld>
            <a:endParaRPr lang="fr-FR"/>
          </a:p>
        </p:txBody>
      </p:sp>
      <p:pic>
        <p:nvPicPr>
          <p:cNvPr id="9" name="Image 8">
            <a:extLst>
              <a:ext uri="{FF2B5EF4-FFF2-40B4-BE49-F238E27FC236}">
                <a16:creationId xmlns:a16="http://schemas.microsoft.com/office/drawing/2014/main" id="{9F578734-7B6B-B848-8F7C-20D24745BCC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180000" y="199980"/>
            <a:ext cx="2274231" cy="1435666"/>
          </a:xfrm>
          <a:prstGeom prst="rect">
            <a:avLst/>
          </a:prstGeom>
        </p:spPr>
      </p:pic>
      <p:sp>
        <p:nvSpPr>
          <p:cNvPr id="8"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7524750" y="195486"/>
            <a:ext cx="1223963"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Délégation ministérielle </a:t>
            </a:r>
          </a:p>
          <a:p>
            <a:r>
              <a:rPr lang="fr-FR"/>
              <a:t>au numérique en santé</a:t>
            </a:r>
          </a:p>
        </p:txBody>
      </p:sp>
      <p:pic>
        <p:nvPicPr>
          <p:cNvPr id="10" name="Image 9">
            <a:extLst>
              <a:ext uri="{FF2B5EF4-FFF2-40B4-BE49-F238E27FC236}">
                <a16:creationId xmlns:a16="http://schemas.microsoft.com/office/drawing/2014/main" id="{7AC361E0-5CE8-4518-BF6E-918B1EA0EDD8}"/>
              </a:ext>
            </a:extLst>
          </p:cNvPr>
          <p:cNvPicPr>
            <a:picLocks noChangeAspect="1"/>
          </p:cNvPicPr>
          <p:nvPr userDrawn="1"/>
        </p:nvPicPr>
        <p:blipFill>
          <a:blip r:embed="rId3"/>
          <a:stretch>
            <a:fillRect/>
          </a:stretch>
        </p:blipFill>
        <p:spPr>
          <a:xfrm>
            <a:off x="6923712" y="180689"/>
            <a:ext cx="588338" cy="404349"/>
          </a:xfrm>
          <a:prstGeom prst="rect">
            <a:avLst/>
          </a:prstGeom>
        </p:spPr>
      </p:pic>
    </p:spTree>
    <p:extLst>
      <p:ext uri="{BB962C8B-B14F-4D97-AF65-F5344CB8AC3E}">
        <p14:creationId xmlns:p14="http://schemas.microsoft.com/office/powerpoint/2010/main" val="363525505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hapitre">
    <p:spTree>
      <p:nvGrpSpPr>
        <p:cNvPr id="1" name=""/>
        <p:cNvGrpSpPr/>
        <p:nvPr/>
      </p:nvGrpSpPr>
      <p:grpSpPr>
        <a:xfrm>
          <a:off x="0" y="0"/>
          <a:ext cx="0" cy="0"/>
          <a:chOff x="0" y="0"/>
          <a:chExt cx="0" cy="0"/>
        </a:xfrm>
      </p:grpSpPr>
      <p:sp>
        <p:nvSpPr>
          <p:cNvPr id="8" name="Espace réservé pour une image  7"/>
          <p:cNvSpPr>
            <a:spLocks noGrp="1"/>
          </p:cNvSpPr>
          <p:nvPr>
            <p:ph type="pic" sz="quarter" idx="13" hasCustomPrompt="1"/>
          </p:nvPr>
        </p:nvSpPr>
        <p:spPr bwMode="gray">
          <a:xfrm>
            <a:off x="0" y="738000"/>
            <a:ext cx="9144000" cy="4443958"/>
          </a:xfrm>
          <a:solidFill>
            <a:schemeClr val="tx2"/>
          </a:solidFill>
        </p:spPr>
        <p:txBody>
          <a:bodyPr tIns="1080000" anchor="ctr" anchorCtr="0"/>
          <a:lstStyle>
            <a:lvl1pPr algn="ctr">
              <a:defRPr cap="all" baseline="0">
                <a:solidFill>
                  <a:schemeClr val="bg1"/>
                </a:solidFill>
              </a:defRPr>
            </a:lvl1pPr>
          </a:lstStyle>
          <a:p>
            <a:r>
              <a:rPr lang="fr-FR"/>
              <a:t>Sélectionner l’icône pour insérer une image, </a:t>
            </a:r>
            <a:br>
              <a:rPr lang="fr-FR"/>
            </a:br>
            <a:r>
              <a:rPr lang="fr-FR"/>
              <a:t>puis disposer l’image en arrière plan </a:t>
            </a:r>
            <a:br>
              <a:rPr lang="fr-FR"/>
            </a:br>
            <a:r>
              <a:rPr lang="fr-FR"/>
              <a:t>(Sélectionner l’image avec le bouton droit de la souris / </a:t>
            </a:r>
            <a:br>
              <a:rPr lang="fr-FR"/>
            </a:br>
            <a:r>
              <a:rPr lang="fr-FR"/>
              <a:t>Mettre à l’arrière plan)</a:t>
            </a:r>
          </a:p>
        </p:txBody>
      </p:sp>
      <p:sp>
        <p:nvSpPr>
          <p:cNvPr id="7" name="Espace réservé de la date 3">
            <a:extLst>
              <a:ext uri="{FF2B5EF4-FFF2-40B4-BE49-F238E27FC236}">
                <a16:creationId xmlns:a16="http://schemas.microsoft.com/office/drawing/2014/main" id="{02A90153-98CB-E943-A611-AD9242F15601}"/>
              </a:ext>
            </a:extLst>
          </p:cNvPr>
          <p:cNvSpPr>
            <a:spLocks noGrp="1"/>
          </p:cNvSpPr>
          <p:nvPr>
            <p:ph type="dt" sz="half" idx="2"/>
          </p:nvPr>
        </p:nvSpPr>
        <p:spPr bwMode="gray">
          <a:xfrm>
            <a:off x="364285" y="4797631"/>
            <a:ext cx="1170000" cy="345869"/>
          </a:xfrm>
          <a:prstGeom prst="rect">
            <a:avLst/>
          </a:prstGeom>
        </p:spPr>
        <p:txBody>
          <a:bodyPr vert="horz" lIns="0" tIns="0" rIns="0" bIns="0" rtlCol="0" anchor="ctr" anchorCtr="0">
            <a:noAutofit/>
          </a:bodyPr>
          <a:lstStyle>
            <a:lvl1pPr algn="l">
              <a:defRPr sz="750" b="1">
                <a:solidFill>
                  <a:schemeClr val="bg1"/>
                </a:solidFill>
              </a:defRPr>
            </a:lvl1pPr>
          </a:lstStyle>
          <a:p>
            <a:r>
              <a:rPr lang="fr-FR" cap="all"/>
              <a:t>20/04/2023</a:t>
            </a:r>
          </a:p>
        </p:txBody>
      </p:sp>
      <p:sp>
        <p:nvSpPr>
          <p:cNvPr id="2" name="Titre 1"/>
          <p:cNvSpPr>
            <a:spLocks noGrp="1"/>
          </p:cNvSpPr>
          <p:nvPr>
            <p:ph type="title" hasCustomPrompt="1"/>
          </p:nvPr>
        </p:nvSpPr>
        <p:spPr bwMode="gray">
          <a:xfrm>
            <a:off x="359999" y="738000"/>
            <a:ext cx="8424000" cy="4046400"/>
          </a:xfrm>
          <a:custGeom>
            <a:avLst/>
            <a:gdLst>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Lst>
            <a:ahLst/>
            <a:cxnLst>
              <a:cxn ang="0">
                <a:pos x="connsiteX0" y="connsiteY0"/>
              </a:cxn>
              <a:cxn ang="0">
                <a:pos x="connsiteX1" y="connsiteY1"/>
              </a:cxn>
            </a:cxnLst>
            <a:rect l="l" t="t" r="r" b="b"/>
            <a:pathLst>
              <a:path w="8424000" h="4046400" stroke="0" extrusionOk="0">
                <a:moveTo>
                  <a:pt x="8424000" y="4046400"/>
                </a:moveTo>
                <a:lnTo>
                  <a:pt x="0" y="4046360"/>
                </a:lnTo>
                <a:lnTo>
                  <a:pt x="0" y="40"/>
                </a:lnTo>
                <a:cubicBezTo>
                  <a:pt x="0" y="18"/>
                  <a:pt x="3771553" y="0"/>
                  <a:pt x="8424000" y="0"/>
                </a:cubicBezTo>
                <a:lnTo>
                  <a:pt x="8424000" y="4046400"/>
                </a:lnTo>
                <a:close/>
              </a:path>
              <a:path w="8424000" h="4046400" fill="none">
                <a:moveTo>
                  <a:pt x="8424000" y="4046400"/>
                </a:moveTo>
                <a:lnTo>
                  <a:pt x="0" y="4046360"/>
                </a:lnTo>
              </a:path>
            </a:pathLst>
          </a:custGeom>
          <a:ln w="10160">
            <a:solidFill>
              <a:schemeClr val="bg1"/>
            </a:solidFill>
          </a:ln>
        </p:spPr>
        <p:txBody>
          <a:bodyPr lIns="0" bIns="360000" anchor="ctr" anchorCtr="0"/>
          <a:lstStyle>
            <a:lvl1pPr marL="396000" indent="-396000">
              <a:buFont typeface="+mj-lt"/>
              <a:buAutoNum type="arabicPeriod"/>
              <a:defRPr sz="3250">
                <a:solidFill>
                  <a:schemeClr val="bg1"/>
                </a:solidFill>
              </a:defRPr>
            </a:lvl1pPr>
          </a:lstStyle>
          <a:p>
            <a:r>
              <a:rPr lang="fr-FR"/>
              <a:t>Titre</a:t>
            </a:r>
          </a:p>
        </p:txBody>
      </p:sp>
      <p:sp>
        <p:nvSpPr>
          <p:cNvPr id="10" name="Espace réservé du numéro de diapositive 5">
            <a:extLst>
              <a:ext uri="{FF2B5EF4-FFF2-40B4-BE49-F238E27FC236}">
                <a16:creationId xmlns:a16="http://schemas.microsoft.com/office/drawing/2014/main" id="{BE3965BE-3A81-1248-821F-39E8294A18F0}"/>
              </a:ext>
            </a:extLst>
          </p:cNvPr>
          <p:cNvSpPr>
            <a:spLocks noGrp="1"/>
          </p:cNvSpPr>
          <p:nvPr>
            <p:ph type="sldNum" sz="quarter" idx="4"/>
          </p:nvPr>
        </p:nvSpPr>
        <p:spPr bwMode="gray">
          <a:xfrm>
            <a:off x="7398713" y="4783500"/>
            <a:ext cx="1350000" cy="360000"/>
          </a:xfrm>
          <a:prstGeom prst="rect">
            <a:avLst/>
          </a:prstGeom>
        </p:spPr>
        <p:txBody>
          <a:bodyPr vert="horz" lIns="0" tIns="0" rIns="0" bIns="0" rtlCol="0" anchor="ctr" anchorCtr="0">
            <a:noAutofit/>
          </a:bodyPr>
          <a:lstStyle>
            <a:lvl1pPr algn="r">
              <a:defRPr sz="750" b="1">
                <a:solidFill>
                  <a:schemeClr val="bg1"/>
                </a:solidFill>
              </a:defRPr>
            </a:lvl1pPr>
          </a:lstStyle>
          <a:p>
            <a:fld id="{733122C9-A0B9-462F-8757-0847AD287B63}" type="slidenum">
              <a:rPr lang="fr-FR" smtClean="0"/>
              <a:pPr/>
              <a:t>‹N°›</a:t>
            </a:fld>
            <a:endParaRPr lang="fr-FR"/>
          </a:p>
        </p:txBody>
      </p:sp>
      <p:sp>
        <p:nvSpPr>
          <p:cNvPr id="11"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Délégation ministérielle </a:t>
            </a:r>
          </a:p>
          <a:p>
            <a:r>
              <a:rPr lang="fr-FR"/>
              <a:t>au numérique en santé</a:t>
            </a:r>
          </a:p>
        </p:txBody>
      </p:sp>
    </p:spTree>
    <p:extLst>
      <p:ext uri="{BB962C8B-B14F-4D97-AF65-F5344CB8AC3E}">
        <p14:creationId xmlns:p14="http://schemas.microsoft.com/office/powerpoint/2010/main" val="2284340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Couverture">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bwMode="gray">
          <a:xfrm>
            <a:off x="0" y="4963500"/>
            <a:ext cx="180000" cy="180000"/>
          </a:xfrm>
          <a:prstGeom prst="rect">
            <a:avLst/>
          </a:prstGeom>
          <a:ln>
            <a:solidFill>
              <a:schemeClr val="tx1">
                <a:alpha val="0"/>
              </a:schemeClr>
            </a:solidFill>
          </a:ln>
        </p:spPr>
        <p:txBody>
          <a:bodyPr/>
          <a:lstStyle>
            <a:lvl1pPr>
              <a:defRPr sz="100">
                <a:solidFill>
                  <a:schemeClr val="tx1">
                    <a:alpha val="0"/>
                  </a:schemeClr>
                </a:solidFill>
              </a:defRPr>
            </a:lvl1pPr>
          </a:lstStyle>
          <a:p>
            <a:r>
              <a:rPr lang="fr-FR"/>
              <a:t>09/02/2023</a:t>
            </a:r>
          </a:p>
        </p:txBody>
      </p:sp>
      <p:sp>
        <p:nvSpPr>
          <p:cNvPr id="5" name="Espace réservé du pied de page 4"/>
          <p:cNvSpPr>
            <a:spLocks noGrp="1"/>
          </p:cNvSpPr>
          <p:nvPr>
            <p:ph type="ftr" sz="quarter" idx="11"/>
          </p:nvPr>
        </p:nvSpPr>
        <p:spPr bwMode="gray">
          <a:xfrm>
            <a:off x="720000" y="4371949"/>
            <a:ext cx="3240000" cy="447947"/>
          </a:xfrm>
          <a:prstGeom prst="rect">
            <a:avLst/>
          </a:prstGeom>
        </p:spPr>
        <p:txBody>
          <a:bodyPr anchor="ctr" anchorCtr="0"/>
          <a:lstStyle>
            <a:lvl1pPr algn="l">
              <a:defRPr sz="1150"/>
            </a:lvl1pPr>
          </a:lstStyle>
          <a:p>
            <a:r>
              <a:rPr lang="fr-FR"/>
              <a:t>Délégation ministérielle </a:t>
            </a:r>
          </a:p>
          <a:p>
            <a:r>
              <a:rPr lang="fr-FR"/>
              <a:t>au numérique en santé</a:t>
            </a:r>
          </a:p>
        </p:txBody>
      </p:sp>
      <p:sp>
        <p:nvSpPr>
          <p:cNvPr id="6" name="Espace réservé du numéro de diapositive 5"/>
          <p:cNvSpPr>
            <a:spLocks noGrp="1"/>
          </p:cNvSpPr>
          <p:nvPr>
            <p:ph type="sldNum" sz="quarter" idx="12"/>
          </p:nvPr>
        </p:nvSpPr>
        <p:spPr bwMode="gray">
          <a:xfrm>
            <a:off x="0" y="4963500"/>
            <a:ext cx="180000" cy="180000"/>
          </a:xfrm>
          <a:ln>
            <a:solidFill>
              <a:schemeClr val="tx1">
                <a:alpha val="0"/>
              </a:schemeClr>
            </a:solidFill>
          </a:ln>
        </p:spPr>
        <p:txBody>
          <a:bodyPr/>
          <a:lstStyle>
            <a:lvl1pPr>
              <a:defRPr sz="100">
                <a:solidFill>
                  <a:schemeClr val="tx1">
                    <a:alpha val="0"/>
                  </a:schemeClr>
                </a:solidFill>
              </a:defRPr>
            </a:lvl1pPr>
          </a:lstStyle>
          <a:p>
            <a:fld id="{10C140CD-8AED-46FF-A9A2-77308F3F39AE}" type="slidenum">
              <a:rPr lang="fr-FR" smtClean="0"/>
              <a:pPr/>
              <a:t>‹N°›</a:t>
            </a:fld>
            <a:endParaRPr lang="fr-FR"/>
          </a:p>
        </p:txBody>
      </p:sp>
      <p:sp>
        <p:nvSpPr>
          <p:cNvPr id="7" name="Titre 6"/>
          <p:cNvSpPr>
            <a:spLocks noGrp="1"/>
          </p:cNvSpPr>
          <p:nvPr>
            <p:ph type="title" hasCustomPrompt="1"/>
          </p:nvPr>
        </p:nvSpPr>
        <p:spPr bwMode="gray">
          <a:xfrm>
            <a:off x="0" y="0"/>
            <a:ext cx="180000" cy="180000"/>
          </a:xfrm>
          <a:prstGeom prst="rect">
            <a:avLst/>
          </a:prstGeom>
          <a:ln>
            <a:solidFill>
              <a:schemeClr val="tx1">
                <a:alpha val="0"/>
              </a:schemeClr>
            </a:solidFill>
          </a:ln>
        </p:spPr>
        <p:txBody>
          <a:bodyPr/>
          <a:lstStyle>
            <a:lvl1pPr>
              <a:defRPr sz="100">
                <a:solidFill>
                  <a:schemeClr val="tx1">
                    <a:alpha val="0"/>
                  </a:schemeClr>
                </a:solidFill>
              </a:defRPr>
            </a:lvl1pPr>
          </a:lstStyle>
          <a:p>
            <a:r>
              <a:rPr lang="fr-FR"/>
              <a:t>Titre</a:t>
            </a:r>
          </a:p>
        </p:txBody>
      </p:sp>
      <p:pic>
        <p:nvPicPr>
          <p:cNvPr id="9" name="Image 8">
            <a:extLst>
              <a:ext uri="{FF2B5EF4-FFF2-40B4-BE49-F238E27FC236}">
                <a16:creationId xmlns:a16="http://schemas.microsoft.com/office/drawing/2014/main" id="{007764BE-02C7-D347-925A-71726A94B06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357400" y="458250"/>
            <a:ext cx="4146454" cy="2617556"/>
          </a:xfrm>
          <a:prstGeom prst="rect">
            <a:avLst/>
          </a:prstGeom>
        </p:spPr>
      </p:pic>
    </p:spTree>
    <p:extLst>
      <p:ext uri="{BB962C8B-B14F-4D97-AF65-F5344CB8AC3E}">
        <p14:creationId xmlns:p14="http://schemas.microsoft.com/office/powerpoint/2010/main" val="266361037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1_Page de garde standard">
  <p:cSld name="1_Page de garde standard">
    <p:spTree>
      <p:nvGrpSpPr>
        <p:cNvPr id="1" name="Shape 17"/>
        <p:cNvGrpSpPr/>
        <p:nvPr/>
      </p:nvGrpSpPr>
      <p:grpSpPr>
        <a:xfrm>
          <a:off x="0" y="0"/>
          <a:ext cx="0" cy="0"/>
          <a:chOff x="0" y="0"/>
          <a:chExt cx="0" cy="0"/>
        </a:xfrm>
      </p:grpSpPr>
      <p:sp>
        <p:nvSpPr>
          <p:cNvPr id="18" name="Google Shape;18;p14"/>
          <p:cNvSpPr/>
          <p:nvPr/>
        </p:nvSpPr>
        <p:spPr>
          <a:xfrm>
            <a:off x="0" y="-2046"/>
            <a:ext cx="9144000" cy="845604"/>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Arial"/>
              <a:ea typeface="Arial"/>
              <a:cs typeface="Arial"/>
              <a:sym typeface="Arial"/>
            </a:endParaRPr>
          </a:p>
        </p:txBody>
      </p:sp>
      <p:sp>
        <p:nvSpPr>
          <p:cNvPr id="19" name="Google Shape;19;p14"/>
          <p:cNvSpPr txBox="1">
            <a:spLocks noGrp="1"/>
          </p:cNvSpPr>
          <p:nvPr>
            <p:ph type="ctrTitle"/>
          </p:nvPr>
        </p:nvSpPr>
        <p:spPr>
          <a:xfrm>
            <a:off x="4211960" y="1683271"/>
            <a:ext cx="4527550" cy="1032495"/>
          </a:xfrm>
          <a:prstGeom prst="rect">
            <a:avLst/>
          </a:prstGeom>
          <a:noFill/>
          <a:ln>
            <a:noFill/>
          </a:ln>
        </p:spPr>
        <p:txBody>
          <a:bodyPr spcFirstLastPara="1" wrap="square" lIns="0" tIns="0" rIns="0" bIns="0" anchor="ctr" anchorCtr="0">
            <a:noAutofit/>
          </a:bodyPr>
          <a:lstStyle>
            <a:lvl1pPr lvl="0" algn="l">
              <a:lnSpc>
                <a:spcPct val="96428"/>
              </a:lnSpc>
              <a:spcBef>
                <a:spcPts val="0"/>
              </a:spcBef>
              <a:spcAft>
                <a:spcPts val="0"/>
              </a:spcAft>
              <a:buClr>
                <a:srgbClr val="006AB2"/>
              </a:buClr>
              <a:buSzPts val="2800"/>
              <a:buFont typeface="Arial"/>
              <a:buNone/>
              <a:defRPr sz="2800">
                <a:solidFill>
                  <a:srgbClr val="006AB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14"/>
          <p:cNvSpPr txBox="1">
            <a:spLocks noGrp="1"/>
          </p:cNvSpPr>
          <p:nvPr>
            <p:ph type="body" idx="1"/>
          </p:nvPr>
        </p:nvSpPr>
        <p:spPr>
          <a:xfrm>
            <a:off x="4211960" y="2815605"/>
            <a:ext cx="4527550" cy="664418"/>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1800"/>
              </a:spcBef>
              <a:spcAft>
                <a:spcPts val="0"/>
              </a:spcAft>
              <a:buClr>
                <a:srgbClr val="575757"/>
              </a:buClr>
              <a:buSzPts val="2000"/>
              <a:buNone/>
              <a:defRPr sz="2000">
                <a:solidFill>
                  <a:srgbClr val="575757"/>
                </a:solidFill>
              </a:defRPr>
            </a:lvl1pPr>
            <a:lvl2pPr marL="914400" lvl="1" indent="-342900" algn="l">
              <a:lnSpc>
                <a:spcPct val="100000"/>
              </a:lnSpc>
              <a:spcBef>
                <a:spcPts val="900"/>
              </a:spcBef>
              <a:spcAft>
                <a:spcPts val="0"/>
              </a:spcAft>
              <a:buSzPts val="1800"/>
              <a:buChar char="►"/>
              <a:defRPr/>
            </a:lvl2pPr>
            <a:lvl3pPr marL="1371600" lvl="2" indent="-342900" algn="l">
              <a:lnSpc>
                <a:spcPct val="100000"/>
              </a:lnSpc>
              <a:spcBef>
                <a:spcPts val="400"/>
              </a:spcBef>
              <a:spcAft>
                <a:spcPts val="0"/>
              </a:spcAft>
              <a:buClr>
                <a:srgbClr val="575757"/>
              </a:buClr>
              <a:buSzPts val="1800"/>
              <a:buChar char="&lt;"/>
              <a:defRPr/>
            </a:lvl3pPr>
            <a:lvl4pPr marL="1828800" lvl="3" indent="-377189" algn="l">
              <a:lnSpc>
                <a:spcPct val="100000"/>
              </a:lnSpc>
              <a:spcBef>
                <a:spcPts val="400"/>
              </a:spcBef>
              <a:spcAft>
                <a:spcPts val="0"/>
              </a:spcAft>
              <a:buClr>
                <a:srgbClr val="575757"/>
              </a:buClr>
              <a:buSzPts val="2340"/>
              <a:buChar char="•"/>
              <a:defRPr/>
            </a:lvl4pPr>
            <a:lvl5pPr marL="2286000" lvl="4" indent="-354329" algn="l">
              <a:lnSpc>
                <a:spcPct val="100000"/>
              </a:lnSpc>
              <a:spcBef>
                <a:spcPts val="200"/>
              </a:spcBef>
              <a:spcAft>
                <a:spcPts val="0"/>
              </a:spcAft>
              <a:buClr>
                <a:srgbClr val="575757"/>
              </a:buClr>
              <a:buSzPts val="198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pic>
        <p:nvPicPr>
          <p:cNvPr id="21" name="Google Shape;21;p14"/>
          <p:cNvPicPr preferRelativeResize="0"/>
          <p:nvPr/>
        </p:nvPicPr>
        <p:blipFill rotWithShape="1">
          <a:blip r:embed="rId2">
            <a:alphaModFix/>
          </a:blip>
          <a:srcRect/>
          <a:stretch/>
        </p:blipFill>
        <p:spPr>
          <a:xfrm>
            <a:off x="2562536" y="222405"/>
            <a:ext cx="1361391" cy="4698691"/>
          </a:xfrm>
          <a:prstGeom prst="rect">
            <a:avLst/>
          </a:prstGeom>
          <a:noFill/>
          <a:ln>
            <a:noFill/>
          </a:ln>
        </p:spPr>
      </p:pic>
      <p:sp>
        <p:nvSpPr>
          <p:cNvPr id="22" name="Google Shape;22;p14"/>
          <p:cNvSpPr/>
          <p:nvPr/>
        </p:nvSpPr>
        <p:spPr>
          <a:xfrm>
            <a:off x="0" y="4948014"/>
            <a:ext cx="9144000" cy="216024"/>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3" name="Google Shape;23;p14"/>
          <p:cNvSpPr txBox="1">
            <a:spLocks noGrp="1"/>
          </p:cNvSpPr>
          <p:nvPr>
            <p:ph type="body" idx="2"/>
          </p:nvPr>
        </p:nvSpPr>
        <p:spPr>
          <a:xfrm>
            <a:off x="4211960" y="3914822"/>
            <a:ext cx="4527550" cy="38512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1800"/>
              </a:spcBef>
              <a:spcAft>
                <a:spcPts val="0"/>
              </a:spcAft>
              <a:buClr>
                <a:srgbClr val="575757"/>
              </a:buClr>
              <a:buSzPts val="1200"/>
              <a:buNone/>
              <a:defRPr sz="1200" b="0">
                <a:solidFill>
                  <a:srgbClr val="575757"/>
                </a:solidFill>
              </a:defRPr>
            </a:lvl1pPr>
            <a:lvl2pPr marL="914400" lvl="1" indent="-342900" algn="l">
              <a:lnSpc>
                <a:spcPct val="100000"/>
              </a:lnSpc>
              <a:spcBef>
                <a:spcPts val="900"/>
              </a:spcBef>
              <a:spcAft>
                <a:spcPts val="0"/>
              </a:spcAft>
              <a:buSzPts val="1800"/>
              <a:buChar char="►"/>
              <a:defRPr/>
            </a:lvl2pPr>
            <a:lvl3pPr marL="1371600" lvl="2" indent="-342900" algn="l">
              <a:lnSpc>
                <a:spcPct val="100000"/>
              </a:lnSpc>
              <a:spcBef>
                <a:spcPts val="400"/>
              </a:spcBef>
              <a:spcAft>
                <a:spcPts val="0"/>
              </a:spcAft>
              <a:buClr>
                <a:srgbClr val="575757"/>
              </a:buClr>
              <a:buSzPts val="1800"/>
              <a:buChar char="&lt;"/>
              <a:defRPr/>
            </a:lvl3pPr>
            <a:lvl4pPr marL="1828800" lvl="3" indent="-377189" algn="l">
              <a:lnSpc>
                <a:spcPct val="100000"/>
              </a:lnSpc>
              <a:spcBef>
                <a:spcPts val="400"/>
              </a:spcBef>
              <a:spcAft>
                <a:spcPts val="0"/>
              </a:spcAft>
              <a:buClr>
                <a:srgbClr val="575757"/>
              </a:buClr>
              <a:buSzPts val="2340"/>
              <a:buChar char="•"/>
              <a:defRPr/>
            </a:lvl4pPr>
            <a:lvl5pPr marL="2286000" lvl="4" indent="-354329" algn="l">
              <a:lnSpc>
                <a:spcPct val="100000"/>
              </a:lnSpc>
              <a:spcBef>
                <a:spcPts val="200"/>
              </a:spcBef>
              <a:spcAft>
                <a:spcPts val="0"/>
              </a:spcAft>
              <a:buClr>
                <a:srgbClr val="575757"/>
              </a:buClr>
              <a:buSzPts val="198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grpSp>
        <p:nvGrpSpPr>
          <p:cNvPr id="24" name="Google Shape;24;p14"/>
          <p:cNvGrpSpPr/>
          <p:nvPr/>
        </p:nvGrpSpPr>
        <p:grpSpPr>
          <a:xfrm>
            <a:off x="844300" y="942398"/>
            <a:ext cx="1116602" cy="3258704"/>
            <a:chOff x="2168663" y="600819"/>
            <a:chExt cx="1116602" cy="3258704"/>
          </a:xfrm>
        </p:grpSpPr>
        <p:pic>
          <p:nvPicPr>
            <p:cNvPr id="25" name="Google Shape;25;p14"/>
            <p:cNvPicPr preferRelativeResize="0"/>
            <p:nvPr/>
          </p:nvPicPr>
          <p:blipFill rotWithShape="1">
            <a:blip r:embed="rId3">
              <a:alphaModFix/>
            </a:blip>
            <a:srcRect/>
            <a:stretch/>
          </p:blipFill>
          <p:spPr>
            <a:xfrm>
              <a:off x="2328655" y="1878706"/>
              <a:ext cx="796714" cy="702982"/>
            </a:xfrm>
            <a:prstGeom prst="rect">
              <a:avLst/>
            </a:prstGeom>
            <a:noFill/>
            <a:ln>
              <a:noFill/>
            </a:ln>
          </p:spPr>
        </p:pic>
        <p:pic>
          <p:nvPicPr>
            <p:cNvPr id="26" name="Google Shape;26;p14" descr="Text&#10;&#10;Description automatically generated"/>
            <p:cNvPicPr preferRelativeResize="0"/>
            <p:nvPr/>
          </p:nvPicPr>
          <p:blipFill rotWithShape="1">
            <a:blip r:embed="rId4">
              <a:alphaModFix/>
            </a:blip>
            <a:srcRect/>
            <a:stretch/>
          </p:blipFill>
          <p:spPr>
            <a:xfrm>
              <a:off x="2240458" y="720192"/>
              <a:ext cx="981207" cy="766974"/>
            </a:xfrm>
            <a:prstGeom prst="rect">
              <a:avLst/>
            </a:prstGeom>
            <a:noFill/>
            <a:ln>
              <a:noFill/>
            </a:ln>
          </p:spPr>
        </p:pic>
        <p:pic>
          <p:nvPicPr>
            <p:cNvPr id="27" name="Google Shape;27;p14"/>
            <p:cNvPicPr preferRelativeResize="0"/>
            <p:nvPr/>
          </p:nvPicPr>
          <p:blipFill rotWithShape="1">
            <a:blip r:embed="rId5">
              <a:alphaModFix/>
            </a:blip>
            <a:srcRect/>
            <a:stretch/>
          </p:blipFill>
          <p:spPr>
            <a:xfrm>
              <a:off x="2328655" y="3178156"/>
              <a:ext cx="797897" cy="450924"/>
            </a:xfrm>
            <a:prstGeom prst="rect">
              <a:avLst/>
            </a:prstGeom>
            <a:noFill/>
            <a:ln>
              <a:noFill/>
            </a:ln>
          </p:spPr>
        </p:pic>
        <p:sp>
          <p:nvSpPr>
            <p:cNvPr id="28" name="Google Shape;28;p14"/>
            <p:cNvSpPr/>
            <p:nvPr/>
          </p:nvSpPr>
          <p:spPr>
            <a:xfrm>
              <a:off x="2168665" y="600819"/>
              <a:ext cx="1116600" cy="984600"/>
            </a:xfrm>
            <a:prstGeom prst="rect">
              <a:avLst/>
            </a:prstGeom>
            <a:no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9" name="Google Shape;29;p14"/>
            <p:cNvSpPr/>
            <p:nvPr/>
          </p:nvSpPr>
          <p:spPr>
            <a:xfrm>
              <a:off x="2168664" y="1737871"/>
              <a:ext cx="1116600" cy="984600"/>
            </a:xfrm>
            <a:prstGeom prst="rect">
              <a:avLst/>
            </a:prstGeom>
            <a:no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0" name="Google Shape;30;p14"/>
            <p:cNvSpPr/>
            <p:nvPr/>
          </p:nvSpPr>
          <p:spPr>
            <a:xfrm>
              <a:off x="2168663" y="2874923"/>
              <a:ext cx="1116600" cy="984600"/>
            </a:xfrm>
            <a:prstGeom prst="rect">
              <a:avLst/>
            </a:prstGeom>
            <a:no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Tree>
    <p:extLst>
      <p:ext uri="{BB962C8B-B14F-4D97-AF65-F5344CB8AC3E}">
        <p14:creationId xmlns:p14="http://schemas.microsoft.com/office/powerpoint/2010/main" val="2449613018"/>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re et contenu">
  <p:cSld name="Titre et contenu">
    <p:spTree>
      <p:nvGrpSpPr>
        <p:cNvPr id="1" name="Shape 38"/>
        <p:cNvGrpSpPr/>
        <p:nvPr/>
      </p:nvGrpSpPr>
      <p:grpSpPr>
        <a:xfrm>
          <a:off x="0" y="0"/>
          <a:ext cx="0" cy="0"/>
          <a:chOff x="0" y="0"/>
          <a:chExt cx="0" cy="0"/>
        </a:xfrm>
      </p:grpSpPr>
      <p:sp>
        <p:nvSpPr>
          <p:cNvPr id="39" name="Google Shape;39;p16"/>
          <p:cNvSpPr txBox="1">
            <a:spLocks noGrp="1"/>
          </p:cNvSpPr>
          <p:nvPr>
            <p:ph type="title"/>
          </p:nvPr>
        </p:nvSpPr>
        <p:spPr>
          <a:xfrm>
            <a:off x="827584" y="87474"/>
            <a:ext cx="8064092" cy="540006"/>
          </a:xfrm>
          <a:prstGeom prst="rect">
            <a:avLst/>
          </a:prstGeom>
          <a:noFill/>
          <a:ln>
            <a:noFill/>
          </a:ln>
        </p:spPr>
        <p:txBody>
          <a:bodyPr spcFirstLastPara="1" wrap="square" lIns="0" tIns="0" rIns="0" bIns="0" anchor="b" anchorCtr="0">
            <a:normAutofit/>
          </a:bodyPr>
          <a:lstStyle>
            <a:lvl1pPr lvl="0" algn="l">
              <a:lnSpc>
                <a:spcPct val="110000"/>
              </a:lnSpc>
              <a:spcBef>
                <a:spcPts val="0"/>
              </a:spcBef>
              <a:spcAft>
                <a:spcPts val="0"/>
              </a:spcAft>
              <a:buClr>
                <a:srgbClr val="006AB2"/>
              </a:buClr>
              <a:buSzPts val="2000"/>
              <a:buFont typeface="Arial"/>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p16"/>
          <p:cNvSpPr txBox="1">
            <a:spLocks noGrp="1"/>
          </p:cNvSpPr>
          <p:nvPr>
            <p:ph type="sldNum" idx="12"/>
          </p:nvPr>
        </p:nvSpPr>
        <p:spPr>
          <a:xfrm>
            <a:off x="107504" y="4749992"/>
            <a:ext cx="287338" cy="273844"/>
          </a:xfrm>
          <a:prstGeom prst="rect">
            <a:avLst/>
          </a:prstGeom>
          <a:noFill/>
          <a:ln>
            <a:noFill/>
          </a:ln>
        </p:spPr>
        <p:txBody>
          <a:bodyPr spcFirstLastPara="1" wrap="square" lIns="0" tIns="0" rIns="0" bIns="0" anchor="ctr" anchorCtr="0">
            <a:noAutofit/>
          </a:bodyPr>
          <a:lstStyle>
            <a:lvl1pPr marL="0" marR="0" lvl="0" indent="0" algn="ctr">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1pPr>
            <a:lvl2pPr marL="0" marR="0" lvl="1" indent="0" algn="ctr">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2pPr>
            <a:lvl3pPr marL="0" marR="0" lvl="2" indent="0" algn="ctr">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3pPr>
            <a:lvl4pPr marL="0" marR="0" lvl="3" indent="0" algn="ctr">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4pPr>
            <a:lvl5pPr marL="0" marR="0" lvl="4" indent="0" algn="ctr">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5pPr>
            <a:lvl6pPr marL="0" marR="0" lvl="5" indent="0" algn="ctr">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6pPr>
            <a:lvl7pPr marL="0" marR="0" lvl="6" indent="0" algn="ctr">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7pPr>
            <a:lvl8pPr marL="0" marR="0" lvl="7" indent="0" algn="ctr">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8pPr>
            <a:lvl9pPr marL="0" marR="0" lvl="8" indent="0" algn="ctr">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fr-FR"/>
              <a:t>‹N°›</a:t>
            </a:fld>
            <a:endParaRPr/>
          </a:p>
        </p:txBody>
      </p:sp>
      <p:sp>
        <p:nvSpPr>
          <p:cNvPr id="41" name="Google Shape;41;p16"/>
          <p:cNvSpPr txBox="1">
            <a:spLocks noGrp="1"/>
          </p:cNvSpPr>
          <p:nvPr>
            <p:ph type="ftr" idx="11"/>
          </p:nvPr>
        </p:nvSpPr>
        <p:spPr>
          <a:xfrm>
            <a:off x="408753" y="4749992"/>
            <a:ext cx="6926486" cy="273844"/>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rgbClr val="575757"/>
              </a:buClr>
              <a:buSzPts val="800"/>
              <a:buFont typeface="Arial"/>
              <a:buNone/>
              <a:defRPr sz="8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16"/>
          <p:cNvSpPr txBox="1">
            <a:spLocks noGrp="1"/>
          </p:cNvSpPr>
          <p:nvPr>
            <p:ph type="body" idx="1"/>
          </p:nvPr>
        </p:nvSpPr>
        <p:spPr>
          <a:xfrm>
            <a:off x="827584" y="843558"/>
            <a:ext cx="8064896" cy="3744416"/>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1800"/>
              </a:spcBef>
              <a:spcAft>
                <a:spcPts val="0"/>
              </a:spcAft>
              <a:buClr>
                <a:schemeClr val="dk2"/>
              </a:buClr>
              <a:buSzPts val="1800"/>
              <a:buNone/>
              <a:defRPr/>
            </a:lvl1pPr>
            <a:lvl2pPr marL="914400" lvl="1" indent="-342900" algn="l">
              <a:lnSpc>
                <a:spcPct val="100000"/>
              </a:lnSpc>
              <a:spcBef>
                <a:spcPts val="900"/>
              </a:spcBef>
              <a:spcAft>
                <a:spcPts val="0"/>
              </a:spcAft>
              <a:buSzPts val="1800"/>
              <a:buChar char="►"/>
              <a:defRPr/>
            </a:lvl2pPr>
            <a:lvl3pPr marL="1371600" lvl="2" indent="-342900" algn="l">
              <a:lnSpc>
                <a:spcPct val="100000"/>
              </a:lnSpc>
              <a:spcBef>
                <a:spcPts val="400"/>
              </a:spcBef>
              <a:spcAft>
                <a:spcPts val="0"/>
              </a:spcAft>
              <a:buClr>
                <a:srgbClr val="575757"/>
              </a:buClr>
              <a:buSzPts val="1800"/>
              <a:buChar char="&lt;"/>
              <a:defRPr/>
            </a:lvl3pPr>
            <a:lvl4pPr marL="1828800" lvl="3" indent="-344169" algn="l">
              <a:lnSpc>
                <a:spcPct val="100000"/>
              </a:lnSpc>
              <a:spcBef>
                <a:spcPts val="400"/>
              </a:spcBef>
              <a:spcAft>
                <a:spcPts val="0"/>
              </a:spcAft>
              <a:buClr>
                <a:srgbClr val="575757"/>
              </a:buClr>
              <a:buSzPts val="1820"/>
              <a:buChar char="•"/>
              <a:defRPr sz="1400"/>
            </a:lvl4pPr>
            <a:lvl5pPr marL="2286000" lvl="4" indent="-312420" algn="l">
              <a:lnSpc>
                <a:spcPct val="100000"/>
              </a:lnSpc>
              <a:spcBef>
                <a:spcPts val="200"/>
              </a:spcBef>
              <a:spcAft>
                <a:spcPts val="0"/>
              </a:spcAft>
              <a:buClr>
                <a:srgbClr val="575757"/>
              </a:buClr>
              <a:buSzPts val="1320"/>
              <a:buChar char="•"/>
              <a:defRPr sz="12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15529692"/>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Sommaire">
  <p:cSld name="Sommaire">
    <p:spTree>
      <p:nvGrpSpPr>
        <p:cNvPr id="1" name="Shape 43"/>
        <p:cNvGrpSpPr/>
        <p:nvPr/>
      </p:nvGrpSpPr>
      <p:grpSpPr>
        <a:xfrm>
          <a:off x="0" y="0"/>
          <a:ext cx="0" cy="0"/>
          <a:chOff x="0" y="0"/>
          <a:chExt cx="0" cy="0"/>
        </a:xfrm>
      </p:grpSpPr>
      <p:sp>
        <p:nvSpPr>
          <p:cNvPr id="44" name="Google Shape;44;p15"/>
          <p:cNvSpPr/>
          <p:nvPr/>
        </p:nvSpPr>
        <p:spPr>
          <a:xfrm>
            <a:off x="0" y="-2046"/>
            <a:ext cx="9144000" cy="845604"/>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Arial"/>
              <a:ea typeface="Arial"/>
              <a:cs typeface="Arial"/>
              <a:sym typeface="Arial"/>
            </a:endParaRPr>
          </a:p>
        </p:txBody>
      </p:sp>
      <p:sp>
        <p:nvSpPr>
          <p:cNvPr id="45" name="Google Shape;45;p15"/>
          <p:cNvSpPr txBox="1">
            <a:spLocks noGrp="1"/>
          </p:cNvSpPr>
          <p:nvPr>
            <p:ph type="sldNum" idx="12"/>
          </p:nvPr>
        </p:nvSpPr>
        <p:spPr>
          <a:xfrm>
            <a:off x="107504" y="4749992"/>
            <a:ext cx="287338" cy="273844"/>
          </a:xfrm>
          <a:prstGeom prst="rect">
            <a:avLst/>
          </a:prstGeom>
          <a:noFill/>
          <a:ln>
            <a:noFill/>
          </a:ln>
        </p:spPr>
        <p:txBody>
          <a:bodyPr spcFirstLastPara="1" wrap="square" lIns="0" tIns="0" rIns="0" bIns="0" anchor="ctr" anchorCtr="0">
            <a:noAutofit/>
          </a:bodyPr>
          <a:lstStyle>
            <a:lvl1pPr marL="0" marR="0" lvl="0" indent="0" algn="ctr">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1pPr>
            <a:lvl2pPr marL="0" marR="0" lvl="1" indent="0" algn="ctr">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2pPr>
            <a:lvl3pPr marL="0" marR="0" lvl="2" indent="0" algn="ctr">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3pPr>
            <a:lvl4pPr marL="0" marR="0" lvl="3" indent="0" algn="ctr">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4pPr>
            <a:lvl5pPr marL="0" marR="0" lvl="4" indent="0" algn="ctr">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5pPr>
            <a:lvl6pPr marL="0" marR="0" lvl="5" indent="0" algn="ctr">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6pPr>
            <a:lvl7pPr marL="0" marR="0" lvl="6" indent="0" algn="ctr">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7pPr>
            <a:lvl8pPr marL="0" marR="0" lvl="7" indent="0" algn="ctr">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8pPr>
            <a:lvl9pPr marL="0" marR="0" lvl="8" indent="0" algn="ctr">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fr-FR"/>
              <a:t>‹N°›</a:t>
            </a:fld>
            <a:endParaRPr/>
          </a:p>
        </p:txBody>
      </p:sp>
      <p:sp>
        <p:nvSpPr>
          <p:cNvPr id="46" name="Google Shape;46;p15"/>
          <p:cNvSpPr txBox="1">
            <a:spLocks noGrp="1"/>
          </p:cNvSpPr>
          <p:nvPr>
            <p:ph type="body" idx="1"/>
          </p:nvPr>
        </p:nvSpPr>
        <p:spPr>
          <a:xfrm>
            <a:off x="4427538" y="1767822"/>
            <a:ext cx="2736304" cy="2160240"/>
          </a:xfrm>
          <a:prstGeom prst="rect">
            <a:avLst/>
          </a:prstGeom>
          <a:noFill/>
          <a:ln>
            <a:noFill/>
          </a:ln>
        </p:spPr>
        <p:txBody>
          <a:bodyPr spcFirstLastPara="1" wrap="square" lIns="0" tIns="0" rIns="0" bIns="0" anchor="t" anchorCtr="0">
            <a:normAutofit/>
          </a:bodyPr>
          <a:lstStyle>
            <a:lvl1pPr marL="457200" lvl="0" indent="-228600" algn="l">
              <a:lnSpc>
                <a:spcPct val="150000"/>
              </a:lnSpc>
              <a:spcBef>
                <a:spcPts val="200"/>
              </a:spcBef>
              <a:spcAft>
                <a:spcPts val="0"/>
              </a:spcAft>
              <a:buClr>
                <a:srgbClr val="575757"/>
              </a:buClr>
              <a:buSzPts val="1400"/>
              <a:buFont typeface="Arial"/>
              <a:buNone/>
              <a:defRPr sz="1400" b="1" cap="none">
                <a:solidFill>
                  <a:srgbClr val="575757"/>
                </a:solidFill>
                <a:latin typeface="Arial"/>
                <a:ea typeface="Arial"/>
                <a:cs typeface="Arial"/>
                <a:sym typeface="Arial"/>
              </a:defRPr>
            </a:lvl1pPr>
            <a:lvl2pPr marL="914400" lvl="1" indent="-342900" algn="l">
              <a:lnSpc>
                <a:spcPct val="100000"/>
              </a:lnSpc>
              <a:spcBef>
                <a:spcPts val="900"/>
              </a:spcBef>
              <a:spcAft>
                <a:spcPts val="0"/>
              </a:spcAft>
              <a:buSzPts val="1800"/>
              <a:buChar char="►"/>
              <a:defRPr/>
            </a:lvl2pPr>
            <a:lvl3pPr marL="1371600" lvl="2" indent="-342900" algn="l">
              <a:lnSpc>
                <a:spcPct val="100000"/>
              </a:lnSpc>
              <a:spcBef>
                <a:spcPts val="400"/>
              </a:spcBef>
              <a:spcAft>
                <a:spcPts val="0"/>
              </a:spcAft>
              <a:buClr>
                <a:srgbClr val="575757"/>
              </a:buClr>
              <a:buSzPts val="1800"/>
              <a:buChar char="&lt;"/>
              <a:defRPr/>
            </a:lvl3pPr>
            <a:lvl4pPr marL="1828800" lvl="3" indent="-377189" algn="l">
              <a:lnSpc>
                <a:spcPct val="100000"/>
              </a:lnSpc>
              <a:spcBef>
                <a:spcPts val="400"/>
              </a:spcBef>
              <a:spcAft>
                <a:spcPts val="0"/>
              </a:spcAft>
              <a:buClr>
                <a:srgbClr val="575757"/>
              </a:buClr>
              <a:buSzPts val="2340"/>
              <a:buChar char="•"/>
              <a:defRPr/>
            </a:lvl4pPr>
            <a:lvl5pPr marL="2286000" lvl="4" indent="-354329" algn="l">
              <a:lnSpc>
                <a:spcPct val="100000"/>
              </a:lnSpc>
              <a:spcBef>
                <a:spcPts val="200"/>
              </a:spcBef>
              <a:spcAft>
                <a:spcPts val="0"/>
              </a:spcAft>
              <a:buClr>
                <a:srgbClr val="575757"/>
              </a:buClr>
              <a:buSzPts val="198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7" name="Google Shape;47;p15"/>
          <p:cNvSpPr txBox="1">
            <a:spLocks noGrp="1"/>
          </p:cNvSpPr>
          <p:nvPr>
            <p:ph type="ftr" idx="11"/>
          </p:nvPr>
        </p:nvSpPr>
        <p:spPr>
          <a:xfrm>
            <a:off x="408753" y="4749992"/>
            <a:ext cx="6926486" cy="273844"/>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rgbClr val="575757"/>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15"/>
          <p:cNvSpPr txBox="1"/>
          <p:nvPr/>
        </p:nvSpPr>
        <p:spPr>
          <a:xfrm>
            <a:off x="4427538" y="915566"/>
            <a:ext cx="3096790" cy="1032495"/>
          </a:xfrm>
          <a:prstGeom prst="rect">
            <a:avLst/>
          </a:prstGeom>
          <a:noFill/>
          <a:ln>
            <a:noFill/>
          </a:ln>
        </p:spPr>
        <p:txBody>
          <a:bodyPr spcFirstLastPara="1" wrap="square" lIns="0" tIns="0" rIns="0" bIns="0" anchor="ctr" anchorCtr="0">
            <a:noAutofit/>
          </a:bodyPr>
          <a:lstStyle/>
          <a:p>
            <a:pPr marL="0" marR="0" lvl="0" indent="0" algn="l" rtl="0">
              <a:lnSpc>
                <a:spcPct val="96428"/>
              </a:lnSpc>
              <a:spcBef>
                <a:spcPts val="0"/>
              </a:spcBef>
              <a:spcAft>
                <a:spcPts val="0"/>
              </a:spcAft>
              <a:buClr>
                <a:srgbClr val="006AB2"/>
              </a:buClr>
              <a:buSzPts val="2800"/>
              <a:buFont typeface="Arial"/>
              <a:buNone/>
            </a:pPr>
            <a:r>
              <a:rPr lang="fr-FR" sz="2800" b="1" i="0" u="none" strike="noStrike" cap="none">
                <a:solidFill>
                  <a:srgbClr val="006AB2"/>
                </a:solidFill>
                <a:latin typeface="Arial"/>
                <a:ea typeface="Arial"/>
                <a:cs typeface="Arial"/>
                <a:sym typeface="Arial"/>
              </a:rPr>
              <a:t>Sommaire</a:t>
            </a:r>
            <a:endParaRPr sz="1400" b="0" i="0" u="none" strike="noStrike" cap="none">
              <a:solidFill>
                <a:srgbClr val="000000"/>
              </a:solidFill>
              <a:latin typeface="Arial"/>
              <a:ea typeface="Arial"/>
              <a:cs typeface="Arial"/>
              <a:sym typeface="Arial"/>
            </a:endParaRPr>
          </a:p>
        </p:txBody>
      </p:sp>
      <p:sp>
        <p:nvSpPr>
          <p:cNvPr id="49" name="Google Shape;49;p15"/>
          <p:cNvSpPr/>
          <p:nvPr/>
        </p:nvSpPr>
        <p:spPr>
          <a:xfrm>
            <a:off x="0" y="-2046"/>
            <a:ext cx="9144000" cy="845604"/>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Arial"/>
              <a:ea typeface="Arial"/>
              <a:cs typeface="Arial"/>
              <a:sym typeface="Arial"/>
            </a:endParaRPr>
          </a:p>
        </p:txBody>
      </p:sp>
      <p:sp>
        <p:nvSpPr>
          <p:cNvPr id="50" name="Google Shape;50;p15"/>
          <p:cNvSpPr txBox="1"/>
          <p:nvPr/>
        </p:nvSpPr>
        <p:spPr>
          <a:xfrm>
            <a:off x="4427538" y="915566"/>
            <a:ext cx="3096790" cy="1032495"/>
          </a:xfrm>
          <a:prstGeom prst="rect">
            <a:avLst/>
          </a:prstGeom>
          <a:noFill/>
          <a:ln>
            <a:noFill/>
          </a:ln>
        </p:spPr>
        <p:txBody>
          <a:bodyPr spcFirstLastPara="1" wrap="square" lIns="0" tIns="0" rIns="0" bIns="0" anchor="ctr" anchorCtr="0">
            <a:noAutofit/>
          </a:bodyPr>
          <a:lstStyle/>
          <a:p>
            <a:pPr marL="0" marR="0" lvl="0" indent="0" algn="l" rtl="0">
              <a:lnSpc>
                <a:spcPct val="96428"/>
              </a:lnSpc>
              <a:spcBef>
                <a:spcPts val="0"/>
              </a:spcBef>
              <a:spcAft>
                <a:spcPts val="0"/>
              </a:spcAft>
              <a:buClr>
                <a:srgbClr val="006AB2"/>
              </a:buClr>
              <a:buSzPts val="2800"/>
              <a:buFont typeface="Arial"/>
              <a:buNone/>
            </a:pPr>
            <a:r>
              <a:rPr lang="fr-FR" sz="2800" b="1" i="0" u="none" strike="noStrike" cap="none">
                <a:solidFill>
                  <a:srgbClr val="006AB2"/>
                </a:solidFill>
                <a:latin typeface="Arial"/>
                <a:ea typeface="Arial"/>
                <a:cs typeface="Arial"/>
                <a:sym typeface="Arial"/>
              </a:rPr>
              <a:t>Sommaire</a:t>
            </a:r>
            <a:endParaRPr sz="1400" b="0" i="0" u="none" strike="noStrike" cap="none">
              <a:solidFill>
                <a:srgbClr val="000000"/>
              </a:solidFill>
              <a:latin typeface="Arial"/>
              <a:ea typeface="Arial"/>
              <a:cs typeface="Arial"/>
              <a:sym typeface="Arial"/>
            </a:endParaRPr>
          </a:p>
        </p:txBody>
      </p:sp>
      <p:grpSp>
        <p:nvGrpSpPr>
          <p:cNvPr id="51" name="Google Shape;51;p15"/>
          <p:cNvGrpSpPr/>
          <p:nvPr/>
        </p:nvGrpSpPr>
        <p:grpSpPr>
          <a:xfrm>
            <a:off x="701675" y="420756"/>
            <a:ext cx="1401948" cy="4395808"/>
            <a:chOff x="2026038" y="600819"/>
            <a:chExt cx="1401948" cy="4395808"/>
          </a:xfrm>
        </p:grpSpPr>
        <p:pic>
          <p:nvPicPr>
            <p:cNvPr id="52" name="Google Shape;52;p15"/>
            <p:cNvPicPr preferRelativeResize="0"/>
            <p:nvPr/>
          </p:nvPicPr>
          <p:blipFill rotWithShape="1">
            <a:blip r:embed="rId2">
              <a:alphaModFix/>
            </a:blip>
            <a:srcRect/>
            <a:stretch/>
          </p:blipFill>
          <p:spPr>
            <a:xfrm>
              <a:off x="2328655" y="1878706"/>
              <a:ext cx="796714" cy="702982"/>
            </a:xfrm>
            <a:prstGeom prst="rect">
              <a:avLst/>
            </a:prstGeom>
            <a:noFill/>
            <a:ln>
              <a:noFill/>
            </a:ln>
          </p:spPr>
        </p:pic>
        <p:pic>
          <p:nvPicPr>
            <p:cNvPr id="53" name="Google Shape;53;p15" descr="Text&#10;&#10;Description automatically generated"/>
            <p:cNvPicPr preferRelativeResize="0"/>
            <p:nvPr/>
          </p:nvPicPr>
          <p:blipFill rotWithShape="1">
            <a:blip r:embed="rId3">
              <a:alphaModFix/>
            </a:blip>
            <a:srcRect/>
            <a:stretch/>
          </p:blipFill>
          <p:spPr>
            <a:xfrm>
              <a:off x="2240458" y="720192"/>
              <a:ext cx="981206" cy="766974"/>
            </a:xfrm>
            <a:prstGeom prst="rect">
              <a:avLst/>
            </a:prstGeom>
            <a:noFill/>
            <a:ln>
              <a:noFill/>
            </a:ln>
          </p:spPr>
        </p:pic>
        <p:pic>
          <p:nvPicPr>
            <p:cNvPr id="54" name="Google Shape;54;p15" descr="Logo, company name&#10;&#10;Description automatically generated"/>
            <p:cNvPicPr preferRelativeResize="0"/>
            <p:nvPr/>
          </p:nvPicPr>
          <p:blipFill rotWithShape="1">
            <a:blip r:embed="rId4">
              <a:alphaModFix/>
            </a:blip>
            <a:srcRect/>
            <a:stretch/>
          </p:blipFill>
          <p:spPr>
            <a:xfrm>
              <a:off x="2026038" y="3995018"/>
              <a:ext cx="1401948" cy="856580"/>
            </a:xfrm>
            <a:prstGeom prst="rect">
              <a:avLst/>
            </a:prstGeom>
            <a:noFill/>
            <a:ln>
              <a:noFill/>
            </a:ln>
          </p:spPr>
        </p:pic>
        <p:pic>
          <p:nvPicPr>
            <p:cNvPr id="55" name="Google Shape;55;p15"/>
            <p:cNvPicPr preferRelativeResize="0"/>
            <p:nvPr/>
          </p:nvPicPr>
          <p:blipFill rotWithShape="1">
            <a:blip r:embed="rId5">
              <a:alphaModFix/>
            </a:blip>
            <a:srcRect/>
            <a:stretch/>
          </p:blipFill>
          <p:spPr>
            <a:xfrm>
              <a:off x="2328655" y="3178156"/>
              <a:ext cx="797896" cy="450924"/>
            </a:xfrm>
            <a:prstGeom prst="rect">
              <a:avLst/>
            </a:prstGeom>
            <a:noFill/>
            <a:ln>
              <a:noFill/>
            </a:ln>
          </p:spPr>
        </p:pic>
        <p:sp>
          <p:nvSpPr>
            <p:cNvPr id="56" name="Google Shape;56;p15"/>
            <p:cNvSpPr/>
            <p:nvPr/>
          </p:nvSpPr>
          <p:spPr>
            <a:xfrm>
              <a:off x="2168665" y="600819"/>
              <a:ext cx="1116701" cy="984652"/>
            </a:xfrm>
            <a:prstGeom prst="rect">
              <a:avLst/>
            </a:prstGeom>
            <a:no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57" name="Google Shape;57;p15"/>
            <p:cNvSpPr/>
            <p:nvPr/>
          </p:nvSpPr>
          <p:spPr>
            <a:xfrm>
              <a:off x="2168664" y="1737871"/>
              <a:ext cx="1116701" cy="984652"/>
            </a:xfrm>
            <a:prstGeom prst="rect">
              <a:avLst/>
            </a:prstGeom>
            <a:no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58" name="Google Shape;58;p15"/>
            <p:cNvSpPr/>
            <p:nvPr/>
          </p:nvSpPr>
          <p:spPr>
            <a:xfrm>
              <a:off x="2168663" y="2874923"/>
              <a:ext cx="1116701" cy="984652"/>
            </a:xfrm>
            <a:prstGeom prst="rect">
              <a:avLst/>
            </a:prstGeom>
            <a:no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59" name="Google Shape;59;p15"/>
            <p:cNvSpPr/>
            <p:nvPr/>
          </p:nvSpPr>
          <p:spPr>
            <a:xfrm>
              <a:off x="2168662" y="4011975"/>
              <a:ext cx="1116701" cy="984652"/>
            </a:xfrm>
            <a:prstGeom prst="rect">
              <a:avLst/>
            </a:prstGeom>
            <a:no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Tree>
    <p:extLst>
      <p:ext uri="{BB962C8B-B14F-4D97-AF65-F5344CB8AC3E}">
        <p14:creationId xmlns:p14="http://schemas.microsoft.com/office/powerpoint/2010/main" val="2612798594"/>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ommaire">
  <p:cSld name="Sommaire">
    <p:spTree>
      <p:nvGrpSpPr>
        <p:cNvPr id="1" name="Shape 46"/>
        <p:cNvGrpSpPr/>
        <p:nvPr/>
      </p:nvGrpSpPr>
      <p:grpSpPr>
        <a:xfrm>
          <a:off x="0" y="0"/>
          <a:ext cx="0" cy="0"/>
          <a:chOff x="0" y="0"/>
          <a:chExt cx="0" cy="0"/>
        </a:xfrm>
      </p:grpSpPr>
      <p:sp>
        <p:nvSpPr>
          <p:cNvPr id="47" name="Google Shape;47;p18"/>
          <p:cNvSpPr/>
          <p:nvPr/>
        </p:nvSpPr>
        <p:spPr>
          <a:xfrm>
            <a:off x="0" y="-2046"/>
            <a:ext cx="9144000" cy="845604"/>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Arial"/>
              <a:ea typeface="Arial"/>
              <a:cs typeface="Arial"/>
              <a:sym typeface="Arial"/>
            </a:endParaRPr>
          </a:p>
        </p:txBody>
      </p:sp>
      <p:sp>
        <p:nvSpPr>
          <p:cNvPr id="48" name="Google Shape;48;p18"/>
          <p:cNvSpPr txBox="1">
            <a:spLocks noGrp="1"/>
          </p:cNvSpPr>
          <p:nvPr>
            <p:ph type="sldNum" idx="12"/>
          </p:nvPr>
        </p:nvSpPr>
        <p:spPr>
          <a:xfrm>
            <a:off x="107504" y="4749992"/>
            <a:ext cx="287338" cy="273844"/>
          </a:xfrm>
          <a:prstGeom prst="rect">
            <a:avLst/>
          </a:prstGeom>
          <a:noFill/>
          <a:ln>
            <a:noFill/>
          </a:ln>
        </p:spPr>
        <p:txBody>
          <a:bodyPr spcFirstLastPara="1" wrap="square" lIns="0" tIns="0" rIns="0" bIns="0" anchor="ctr" anchorCtr="0">
            <a:noAutofit/>
          </a:bodyPr>
          <a:lstStyle>
            <a:lvl1pPr marL="0" lvl="0" indent="0" algn="ctr">
              <a:spcBef>
                <a:spcPts val="0"/>
              </a:spcBef>
              <a:spcAft>
                <a:spcPts val="0"/>
              </a:spcAft>
              <a:buNone/>
              <a:defRPr/>
            </a:lvl1pPr>
            <a:lvl2pPr marL="0" lvl="1" indent="0" algn="ctr">
              <a:spcBef>
                <a:spcPts val="0"/>
              </a:spcBef>
              <a:spcAft>
                <a:spcPts val="0"/>
              </a:spcAft>
              <a:buNone/>
              <a:defRPr/>
            </a:lvl2pPr>
            <a:lvl3pPr marL="0" lvl="2" indent="0" algn="ctr">
              <a:spcBef>
                <a:spcPts val="0"/>
              </a:spcBef>
              <a:spcAft>
                <a:spcPts val="0"/>
              </a:spcAft>
              <a:buNone/>
              <a:defRPr/>
            </a:lvl3pPr>
            <a:lvl4pPr marL="0" lvl="3" indent="0" algn="ctr">
              <a:spcBef>
                <a:spcPts val="0"/>
              </a:spcBef>
              <a:spcAft>
                <a:spcPts val="0"/>
              </a:spcAft>
              <a:buNone/>
              <a:defRPr/>
            </a:lvl4pPr>
            <a:lvl5pPr marL="0" lvl="4" indent="0" algn="ctr">
              <a:spcBef>
                <a:spcPts val="0"/>
              </a:spcBef>
              <a:spcAft>
                <a:spcPts val="0"/>
              </a:spcAft>
              <a:buNone/>
              <a:defRPr/>
            </a:lvl5pPr>
            <a:lvl6pPr marL="0" lvl="5" indent="0" algn="ctr">
              <a:spcBef>
                <a:spcPts val="0"/>
              </a:spcBef>
              <a:spcAft>
                <a:spcPts val="0"/>
              </a:spcAft>
              <a:buNone/>
              <a:defRPr/>
            </a:lvl6pPr>
            <a:lvl7pPr marL="0" lvl="6" indent="0" algn="ctr">
              <a:spcBef>
                <a:spcPts val="0"/>
              </a:spcBef>
              <a:spcAft>
                <a:spcPts val="0"/>
              </a:spcAft>
              <a:buNone/>
              <a:defRPr/>
            </a:lvl7pPr>
            <a:lvl8pPr marL="0" lvl="7" indent="0" algn="ctr">
              <a:spcBef>
                <a:spcPts val="0"/>
              </a:spcBef>
              <a:spcAft>
                <a:spcPts val="0"/>
              </a:spcAft>
              <a:buNone/>
              <a:defRPr/>
            </a:lvl8pPr>
            <a:lvl9pPr marL="0" lvl="8" indent="0" algn="ctr">
              <a:spcBef>
                <a:spcPts val="0"/>
              </a:spcBef>
              <a:spcAft>
                <a:spcPts val="0"/>
              </a:spcAft>
              <a:buNone/>
              <a:defRPr/>
            </a:lvl9pPr>
          </a:lstStyle>
          <a:p>
            <a:pPr marL="0" lvl="0" indent="0" algn="ctr" rtl="0">
              <a:spcBef>
                <a:spcPts val="0"/>
              </a:spcBef>
              <a:spcAft>
                <a:spcPts val="0"/>
              </a:spcAft>
              <a:buNone/>
            </a:pPr>
            <a:fld id="{00000000-1234-1234-1234-123412341234}" type="slidenum">
              <a:rPr lang="fr-FR"/>
              <a:t>‹N°›</a:t>
            </a:fld>
            <a:endParaRPr/>
          </a:p>
        </p:txBody>
      </p:sp>
      <p:sp>
        <p:nvSpPr>
          <p:cNvPr id="49" name="Google Shape;49;p18"/>
          <p:cNvSpPr txBox="1">
            <a:spLocks noGrp="1"/>
          </p:cNvSpPr>
          <p:nvPr>
            <p:ph type="body" idx="1"/>
          </p:nvPr>
        </p:nvSpPr>
        <p:spPr>
          <a:xfrm>
            <a:off x="4427538" y="1767822"/>
            <a:ext cx="2736304" cy="2160240"/>
          </a:xfrm>
          <a:prstGeom prst="rect">
            <a:avLst/>
          </a:prstGeom>
          <a:noFill/>
          <a:ln>
            <a:noFill/>
          </a:ln>
        </p:spPr>
        <p:txBody>
          <a:bodyPr spcFirstLastPara="1" wrap="square" lIns="0" tIns="0" rIns="0" bIns="0" anchor="t" anchorCtr="0">
            <a:normAutofit/>
          </a:bodyPr>
          <a:lstStyle>
            <a:lvl1pPr marL="457200" lvl="0" indent="-228600" algn="l">
              <a:lnSpc>
                <a:spcPct val="150000"/>
              </a:lnSpc>
              <a:spcBef>
                <a:spcPts val="200"/>
              </a:spcBef>
              <a:spcAft>
                <a:spcPts val="0"/>
              </a:spcAft>
              <a:buClr>
                <a:srgbClr val="575757"/>
              </a:buClr>
              <a:buSzPts val="1400"/>
              <a:buFont typeface="Arial"/>
              <a:buNone/>
              <a:defRPr sz="1400" b="1" cap="none">
                <a:solidFill>
                  <a:srgbClr val="575757"/>
                </a:solidFill>
                <a:latin typeface="Arial"/>
                <a:ea typeface="Arial"/>
                <a:cs typeface="Arial"/>
                <a:sym typeface="Arial"/>
              </a:defRPr>
            </a:lvl1pPr>
            <a:lvl2pPr marL="914400" lvl="1" indent="-342900" algn="l">
              <a:lnSpc>
                <a:spcPct val="100000"/>
              </a:lnSpc>
              <a:spcBef>
                <a:spcPts val="900"/>
              </a:spcBef>
              <a:spcAft>
                <a:spcPts val="0"/>
              </a:spcAft>
              <a:buSzPts val="1800"/>
              <a:buChar char="►"/>
              <a:defRPr/>
            </a:lvl2pPr>
            <a:lvl3pPr marL="1371600" lvl="2" indent="-342900" algn="l">
              <a:lnSpc>
                <a:spcPct val="100000"/>
              </a:lnSpc>
              <a:spcBef>
                <a:spcPts val="400"/>
              </a:spcBef>
              <a:spcAft>
                <a:spcPts val="0"/>
              </a:spcAft>
              <a:buClr>
                <a:srgbClr val="575757"/>
              </a:buClr>
              <a:buSzPts val="1800"/>
              <a:buChar char="&lt;"/>
              <a:defRPr/>
            </a:lvl3pPr>
            <a:lvl4pPr marL="1828800" lvl="3" indent="-377189" algn="l">
              <a:lnSpc>
                <a:spcPct val="100000"/>
              </a:lnSpc>
              <a:spcBef>
                <a:spcPts val="400"/>
              </a:spcBef>
              <a:spcAft>
                <a:spcPts val="0"/>
              </a:spcAft>
              <a:buClr>
                <a:srgbClr val="575757"/>
              </a:buClr>
              <a:buSzPts val="2340"/>
              <a:buChar char="•"/>
              <a:defRPr/>
            </a:lvl4pPr>
            <a:lvl5pPr marL="2286000" lvl="4" indent="-354329" algn="l">
              <a:lnSpc>
                <a:spcPct val="100000"/>
              </a:lnSpc>
              <a:spcBef>
                <a:spcPts val="200"/>
              </a:spcBef>
              <a:spcAft>
                <a:spcPts val="0"/>
              </a:spcAft>
              <a:buClr>
                <a:srgbClr val="575757"/>
              </a:buClr>
              <a:buSzPts val="198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50" name="Google Shape;50;p18"/>
          <p:cNvSpPr txBox="1">
            <a:spLocks noGrp="1"/>
          </p:cNvSpPr>
          <p:nvPr>
            <p:ph type="ftr" idx="11"/>
          </p:nvPr>
        </p:nvSpPr>
        <p:spPr>
          <a:xfrm>
            <a:off x="408753" y="4749992"/>
            <a:ext cx="6926486" cy="273844"/>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rgbClr val="575757"/>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18"/>
          <p:cNvSpPr txBox="1"/>
          <p:nvPr/>
        </p:nvSpPr>
        <p:spPr>
          <a:xfrm>
            <a:off x="4427538" y="915566"/>
            <a:ext cx="3096790" cy="1032495"/>
          </a:xfrm>
          <a:prstGeom prst="rect">
            <a:avLst/>
          </a:prstGeom>
          <a:noFill/>
          <a:ln>
            <a:noFill/>
          </a:ln>
        </p:spPr>
        <p:txBody>
          <a:bodyPr spcFirstLastPara="1" wrap="square" lIns="0" tIns="0" rIns="0" bIns="0" anchor="ctr" anchorCtr="0">
            <a:noAutofit/>
          </a:bodyPr>
          <a:lstStyle/>
          <a:p>
            <a:pPr marL="0" marR="0" lvl="0" indent="0" algn="l" rtl="0">
              <a:lnSpc>
                <a:spcPct val="96428"/>
              </a:lnSpc>
              <a:spcBef>
                <a:spcPts val="0"/>
              </a:spcBef>
              <a:spcAft>
                <a:spcPts val="0"/>
              </a:spcAft>
              <a:buClr>
                <a:srgbClr val="006AB2"/>
              </a:buClr>
              <a:buSzPts val="2800"/>
              <a:buFont typeface="Arial"/>
              <a:buNone/>
            </a:pPr>
            <a:r>
              <a:rPr lang="fr-FR" sz="2800" b="1">
                <a:solidFill>
                  <a:srgbClr val="006AB2"/>
                </a:solidFill>
                <a:latin typeface="Arial"/>
                <a:ea typeface="Arial"/>
                <a:cs typeface="Arial"/>
                <a:sym typeface="Arial"/>
              </a:rPr>
              <a:t>Sommaire</a:t>
            </a:r>
            <a:endParaRPr/>
          </a:p>
        </p:txBody>
      </p:sp>
      <p:pic>
        <p:nvPicPr>
          <p:cNvPr id="52" name="Google Shape;52;p18"/>
          <p:cNvPicPr preferRelativeResize="0"/>
          <p:nvPr/>
        </p:nvPicPr>
        <p:blipFill rotWithShape="1">
          <a:blip r:embed="rId2">
            <a:alphaModFix/>
          </a:blip>
          <a:srcRect/>
          <a:stretch/>
        </p:blipFill>
        <p:spPr>
          <a:xfrm>
            <a:off x="378985" y="1960852"/>
            <a:ext cx="1384703" cy="1221797"/>
          </a:xfrm>
          <a:prstGeom prst="rect">
            <a:avLst/>
          </a:prstGeom>
          <a:noFill/>
          <a:ln>
            <a:noFill/>
          </a:ln>
        </p:spPr>
      </p:pic>
      <p:sp>
        <p:nvSpPr>
          <p:cNvPr id="53" name="Google Shape;53;p18"/>
          <p:cNvSpPr/>
          <p:nvPr/>
        </p:nvSpPr>
        <p:spPr>
          <a:xfrm>
            <a:off x="0" y="-2046"/>
            <a:ext cx="9144000" cy="845604"/>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Arial"/>
              <a:ea typeface="Arial"/>
              <a:cs typeface="Arial"/>
              <a:sym typeface="Arial"/>
            </a:endParaRPr>
          </a:p>
        </p:txBody>
      </p:sp>
      <p:sp>
        <p:nvSpPr>
          <p:cNvPr id="54" name="Google Shape;54;p18"/>
          <p:cNvSpPr txBox="1"/>
          <p:nvPr/>
        </p:nvSpPr>
        <p:spPr>
          <a:xfrm>
            <a:off x="4427538" y="915566"/>
            <a:ext cx="3096790" cy="1032495"/>
          </a:xfrm>
          <a:prstGeom prst="rect">
            <a:avLst/>
          </a:prstGeom>
          <a:noFill/>
          <a:ln>
            <a:noFill/>
          </a:ln>
        </p:spPr>
        <p:txBody>
          <a:bodyPr spcFirstLastPara="1" wrap="square" lIns="0" tIns="0" rIns="0" bIns="0" anchor="ctr" anchorCtr="0">
            <a:noAutofit/>
          </a:bodyPr>
          <a:lstStyle/>
          <a:p>
            <a:pPr marL="0" marR="0" lvl="0" indent="0" algn="l" rtl="0">
              <a:lnSpc>
                <a:spcPct val="96428"/>
              </a:lnSpc>
              <a:spcBef>
                <a:spcPts val="0"/>
              </a:spcBef>
              <a:spcAft>
                <a:spcPts val="0"/>
              </a:spcAft>
              <a:buClr>
                <a:srgbClr val="006AB2"/>
              </a:buClr>
              <a:buSzPts val="2800"/>
              <a:buFont typeface="Arial"/>
              <a:buNone/>
            </a:pPr>
            <a:r>
              <a:rPr lang="fr-FR" sz="2800" b="1">
                <a:solidFill>
                  <a:srgbClr val="006AB2"/>
                </a:solidFill>
                <a:latin typeface="Arial"/>
                <a:ea typeface="Arial"/>
                <a:cs typeface="Arial"/>
                <a:sym typeface="Arial"/>
              </a:rPr>
              <a:t>Sommaire</a:t>
            </a:r>
            <a:endParaRPr/>
          </a:p>
        </p:txBody>
      </p:sp>
      <p:pic>
        <p:nvPicPr>
          <p:cNvPr id="55" name="Google Shape;55;p18"/>
          <p:cNvPicPr preferRelativeResize="0"/>
          <p:nvPr/>
        </p:nvPicPr>
        <p:blipFill rotWithShape="1">
          <a:blip r:embed="rId2">
            <a:alphaModFix/>
          </a:blip>
          <a:srcRect/>
          <a:stretch/>
        </p:blipFill>
        <p:spPr>
          <a:xfrm>
            <a:off x="378985" y="1960852"/>
            <a:ext cx="1384703" cy="1221797"/>
          </a:xfrm>
          <a:prstGeom prst="rect">
            <a:avLst/>
          </a:prstGeom>
          <a:noFill/>
          <a:ln>
            <a:noFill/>
          </a:ln>
        </p:spPr>
      </p:pic>
    </p:spTree>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Page de fin">
  <p:cSld name="Page de fin">
    <p:spTree>
      <p:nvGrpSpPr>
        <p:cNvPr id="1" name="Shape 64"/>
        <p:cNvGrpSpPr/>
        <p:nvPr/>
      </p:nvGrpSpPr>
      <p:grpSpPr>
        <a:xfrm>
          <a:off x="0" y="0"/>
          <a:ext cx="0" cy="0"/>
          <a:chOff x="0" y="0"/>
          <a:chExt cx="0" cy="0"/>
        </a:xfrm>
      </p:grpSpPr>
      <p:sp>
        <p:nvSpPr>
          <p:cNvPr id="65" name="Google Shape;65;p17"/>
          <p:cNvSpPr/>
          <p:nvPr/>
        </p:nvSpPr>
        <p:spPr>
          <a:xfrm>
            <a:off x="0" y="-2046"/>
            <a:ext cx="9144000" cy="77359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Arial"/>
              <a:ea typeface="Arial"/>
              <a:cs typeface="Arial"/>
              <a:sym typeface="Arial"/>
            </a:endParaRPr>
          </a:p>
        </p:txBody>
      </p:sp>
      <p:sp>
        <p:nvSpPr>
          <p:cNvPr id="66" name="Google Shape;66;p17"/>
          <p:cNvSpPr/>
          <p:nvPr/>
        </p:nvSpPr>
        <p:spPr>
          <a:xfrm>
            <a:off x="0" y="4948014"/>
            <a:ext cx="9144000" cy="216024"/>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67" name="Google Shape;67;p17"/>
          <p:cNvPicPr preferRelativeResize="0"/>
          <p:nvPr/>
        </p:nvPicPr>
        <p:blipFill rotWithShape="1">
          <a:blip r:embed="rId2">
            <a:alphaModFix/>
          </a:blip>
          <a:srcRect/>
          <a:stretch/>
        </p:blipFill>
        <p:spPr>
          <a:xfrm>
            <a:off x="2562536" y="222405"/>
            <a:ext cx="1361391" cy="4698691"/>
          </a:xfrm>
          <a:prstGeom prst="rect">
            <a:avLst/>
          </a:prstGeom>
          <a:noFill/>
          <a:ln>
            <a:noFill/>
          </a:ln>
        </p:spPr>
      </p:pic>
      <p:sp>
        <p:nvSpPr>
          <p:cNvPr id="68" name="Google Shape;68;p17"/>
          <p:cNvSpPr/>
          <p:nvPr/>
        </p:nvSpPr>
        <p:spPr>
          <a:xfrm>
            <a:off x="0" y="-2046"/>
            <a:ext cx="9144000" cy="77359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Arial"/>
              <a:ea typeface="Arial"/>
              <a:cs typeface="Arial"/>
              <a:sym typeface="Arial"/>
            </a:endParaRPr>
          </a:p>
        </p:txBody>
      </p:sp>
      <p:sp>
        <p:nvSpPr>
          <p:cNvPr id="69" name="Google Shape;69;p17"/>
          <p:cNvSpPr/>
          <p:nvPr/>
        </p:nvSpPr>
        <p:spPr>
          <a:xfrm>
            <a:off x="0" y="4948014"/>
            <a:ext cx="9144000" cy="216024"/>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70" name="Google Shape;70;p17"/>
          <p:cNvPicPr preferRelativeResize="0"/>
          <p:nvPr/>
        </p:nvPicPr>
        <p:blipFill rotWithShape="1">
          <a:blip r:embed="rId2">
            <a:alphaModFix/>
          </a:blip>
          <a:srcRect/>
          <a:stretch/>
        </p:blipFill>
        <p:spPr>
          <a:xfrm>
            <a:off x="2562536" y="222405"/>
            <a:ext cx="1361391" cy="4698691"/>
          </a:xfrm>
          <a:prstGeom prst="rect">
            <a:avLst/>
          </a:prstGeom>
          <a:noFill/>
          <a:ln>
            <a:noFill/>
          </a:ln>
        </p:spPr>
      </p:pic>
      <p:grpSp>
        <p:nvGrpSpPr>
          <p:cNvPr id="71" name="Google Shape;71;p17"/>
          <p:cNvGrpSpPr/>
          <p:nvPr/>
        </p:nvGrpSpPr>
        <p:grpSpPr>
          <a:xfrm>
            <a:off x="4804660" y="1261977"/>
            <a:ext cx="3353923" cy="2529366"/>
            <a:chOff x="4804660" y="1261977"/>
            <a:chExt cx="3353923" cy="2529366"/>
          </a:xfrm>
        </p:grpSpPr>
        <p:sp>
          <p:nvSpPr>
            <p:cNvPr id="72" name="Google Shape;72;p17"/>
            <p:cNvSpPr txBox="1"/>
            <p:nvPr/>
          </p:nvSpPr>
          <p:spPr>
            <a:xfrm>
              <a:off x="4818086" y="1261977"/>
              <a:ext cx="3240360" cy="2529366"/>
            </a:xfrm>
            <a:prstGeom prst="rect">
              <a:avLst/>
            </a:prstGeom>
            <a:noFill/>
            <a:ln>
              <a:noFill/>
            </a:ln>
          </p:spPr>
          <p:txBody>
            <a:bodyPr spcFirstLastPara="1" wrap="square" lIns="72000" tIns="108000" rIns="72000" bIns="108000" anchor="t" anchorCtr="0">
              <a:normAutofit/>
            </a:bodyPr>
            <a:lstStyle/>
            <a:p>
              <a:pPr marL="0" marR="0" lvl="0" indent="0" algn="l" rtl="0">
                <a:lnSpc>
                  <a:spcPct val="100000"/>
                </a:lnSpc>
                <a:spcBef>
                  <a:spcPts val="0"/>
                </a:spcBef>
                <a:spcAft>
                  <a:spcPts val="0"/>
                </a:spcAft>
                <a:buClr>
                  <a:srgbClr val="000000"/>
                </a:buClr>
                <a:buSzPts val="2000"/>
                <a:buFont typeface="Arial"/>
                <a:buNone/>
              </a:pPr>
              <a:r>
                <a:rPr lang="fr-FR" sz="2000" b="1" i="0" u="none" strike="noStrike" cap="none">
                  <a:solidFill>
                    <a:srgbClr val="575757"/>
                  </a:solidFill>
                  <a:latin typeface="Arial"/>
                  <a:ea typeface="Arial"/>
                  <a:cs typeface="Arial"/>
                  <a:sym typeface="Arial"/>
                </a:rPr>
                <a:t>esante.gouv.fr</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500"/>
                <a:buFont typeface="Arial"/>
                <a:buNone/>
              </a:pPr>
              <a:r>
                <a:rPr lang="fr-FR" sz="1500" b="0" i="0" u="none" strike="noStrike" cap="none">
                  <a:solidFill>
                    <a:srgbClr val="575757"/>
                  </a:solidFill>
                  <a:latin typeface="Arial"/>
                  <a:ea typeface="Arial"/>
                  <a:cs typeface="Arial"/>
                  <a:sym typeface="Arial"/>
                </a:rPr>
                <a:t>Le portail pour accéder à l’ensemble des services et produits de l’agence du numérique en santé et s’informer sur l’actualité de la e-santé.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500"/>
                <a:buFont typeface="Arial"/>
                <a:buNone/>
              </a:pPr>
              <a:endParaRPr sz="1500" b="0" i="0" u="none" strike="noStrike" cap="none">
                <a:solidFill>
                  <a:srgbClr val="575757"/>
                </a:solidFill>
                <a:latin typeface="Arial"/>
                <a:ea typeface="Arial"/>
                <a:cs typeface="Arial"/>
                <a:sym typeface="Arial"/>
              </a:endParaRPr>
            </a:p>
          </p:txBody>
        </p:sp>
        <p:pic>
          <p:nvPicPr>
            <p:cNvPr id="73" name="Google Shape;73;p17" descr="Y:\Interne\Communication\Communication_2019\Crea_graphiques\Pictos\Picto_OK\Twitter_Logo_Blue.png"/>
            <p:cNvPicPr preferRelativeResize="0"/>
            <p:nvPr/>
          </p:nvPicPr>
          <p:blipFill rotWithShape="1">
            <a:blip r:embed="rId3">
              <a:alphaModFix/>
            </a:blip>
            <a:srcRect/>
            <a:stretch/>
          </p:blipFill>
          <p:spPr>
            <a:xfrm>
              <a:off x="4804660" y="2817758"/>
              <a:ext cx="422086" cy="422086"/>
            </a:xfrm>
            <a:prstGeom prst="rect">
              <a:avLst/>
            </a:prstGeom>
            <a:noFill/>
            <a:ln>
              <a:noFill/>
            </a:ln>
          </p:spPr>
        </p:pic>
        <p:pic>
          <p:nvPicPr>
            <p:cNvPr id="74" name="Google Shape;74;p17" descr="Y:\Interne\Communication\Communication_2019\Crea_graphiques\Pictos\Picto_OK\LINKEDIN@2x.png"/>
            <p:cNvPicPr preferRelativeResize="0"/>
            <p:nvPr/>
          </p:nvPicPr>
          <p:blipFill rotWithShape="1">
            <a:blip r:embed="rId4">
              <a:alphaModFix/>
            </a:blip>
            <a:srcRect/>
            <a:stretch/>
          </p:blipFill>
          <p:spPr>
            <a:xfrm>
              <a:off x="4889703" y="3271808"/>
              <a:ext cx="252000" cy="252000"/>
            </a:xfrm>
            <a:prstGeom prst="rect">
              <a:avLst/>
            </a:prstGeom>
            <a:noFill/>
            <a:ln>
              <a:noFill/>
            </a:ln>
          </p:spPr>
        </p:pic>
        <p:pic>
          <p:nvPicPr>
            <p:cNvPr id="75" name="Google Shape;75;p17" descr="Y:\Interne\Communication\Communication_2019\Crea_graphiques\Pictos\Picto_OK\Twitter_Logo_Blue.png"/>
            <p:cNvPicPr preferRelativeResize="0"/>
            <p:nvPr/>
          </p:nvPicPr>
          <p:blipFill rotWithShape="1">
            <a:blip r:embed="rId3">
              <a:alphaModFix/>
            </a:blip>
            <a:srcRect/>
            <a:stretch/>
          </p:blipFill>
          <p:spPr>
            <a:xfrm>
              <a:off x="4804660" y="2817758"/>
              <a:ext cx="422086" cy="422086"/>
            </a:xfrm>
            <a:prstGeom prst="rect">
              <a:avLst/>
            </a:prstGeom>
            <a:noFill/>
            <a:ln>
              <a:noFill/>
            </a:ln>
          </p:spPr>
        </p:pic>
        <p:pic>
          <p:nvPicPr>
            <p:cNvPr id="76" name="Google Shape;76;p17" descr="Y:\Interne\Communication\Communication_2019\Crea_graphiques\Pictos\Picto_OK\LINKEDIN@2x.png"/>
            <p:cNvPicPr preferRelativeResize="0"/>
            <p:nvPr/>
          </p:nvPicPr>
          <p:blipFill rotWithShape="1">
            <a:blip r:embed="rId4">
              <a:alphaModFix/>
            </a:blip>
            <a:srcRect/>
            <a:stretch/>
          </p:blipFill>
          <p:spPr>
            <a:xfrm>
              <a:off x="4889703" y="3271808"/>
              <a:ext cx="252000" cy="252000"/>
            </a:xfrm>
            <a:prstGeom prst="rect">
              <a:avLst/>
            </a:prstGeom>
            <a:noFill/>
            <a:ln>
              <a:noFill/>
            </a:ln>
          </p:spPr>
        </p:pic>
        <p:sp>
          <p:nvSpPr>
            <p:cNvPr id="77" name="Google Shape;77;p17"/>
            <p:cNvSpPr txBox="1"/>
            <p:nvPr/>
          </p:nvSpPr>
          <p:spPr>
            <a:xfrm>
              <a:off x="5220072" y="2859782"/>
              <a:ext cx="2938511" cy="649472"/>
            </a:xfrm>
            <a:prstGeom prst="rect">
              <a:avLst/>
            </a:prstGeom>
            <a:noFill/>
            <a:ln>
              <a:noFill/>
            </a:ln>
          </p:spPr>
          <p:txBody>
            <a:bodyPr spcFirstLastPara="1" wrap="square" lIns="72000" tIns="108000" rIns="72000" bIns="108000" anchor="t" anchorCtr="0">
              <a:noAutofit/>
            </a:bodyPr>
            <a:lstStyle/>
            <a:p>
              <a:pPr marL="0" marR="0" lvl="0" indent="0" algn="l" rtl="0">
                <a:lnSpc>
                  <a:spcPct val="100000"/>
                </a:lnSpc>
                <a:spcBef>
                  <a:spcPts val="0"/>
                </a:spcBef>
                <a:spcAft>
                  <a:spcPts val="0"/>
                </a:spcAft>
                <a:buClr>
                  <a:srgbClr val="000000"/>
                </a:buClr>
                <a:buSzPts val="900"/>
                <a:buFont typeface="Arial"/>
                <a:buNone/>
              </a:pPr>
              <a:r>
                <a:rPr lang="fr-FR" sz="900" b="0" i="0" u="none" strike="noStrike" cap="none">
                  <a:solidFill>
                    <a:srgbClr val="575757"/>
                  </a:solidFill>
                  <a:latin typeface="Arial"/>
                  <a:ea typeface="Arial"/>
                  <a:cs typeface="Arial"/>
                  <a:sym typeface="Arial"/>
                </a:rPr>
                <a:t>@esante_gouv_fr</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300"/>
                <a:buFont typeface="Arial"/>
                <a:buNone/>
              </a:pPr>
              <a:endParaRPr sz="300" b="0" i="0" u="none" strike="noStrike" cap="none">
                <a:solidFill>
                  <a:srgbClr val="575757"/>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500"/>
                <a:buFont typeface="Arial"/>
                <a:buNone/>
              </a:pPr>
              <a:endParaRPr sz="500" b="0" i="0" u="none" strike="noStrike" cap="none">
                <a:solidFill>
                  <a:srgbClr val="575757"/>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900"/>
                <a:buFont typeface="Arial"/>
                <a:buNone/>
              </a:pPr>
              <a:r>
                <a:rPr lang="fr-FR" sz="900" b="0" i="0" u="none" strike="noStrike" cap="none">
                  <a:solidFill>
                    <a:srgbClr val="575757"/>
                  </a:solidFill>
                  <a:latin typeface="Arial"/>
                  <a:ea typeface="Arial"/>
                  <a:cs typeface="Arial"/>
                  <a:sym typeface="Arial"/>
                </a:rPr>
                <a:t>linkedin.com/company/agence-du-numerique-en-sante</a:t>
              </a:r>
              <a:endParaRPr sz="800" b="0" i="0" u="none" strike="noStrike" cap="none">
                <a:solidFill>
                  <a:srgbClr val="575757"/>
                </a:solidFill>
                <a:latin typeface="Arial"/>
                <a:ea typeface="Arial"/>
                <a:cs typeface="Arial"/>
                <a:sym typeface="Arial"/>
              </a:endParaRPr>
            </a:p>
          </p:txBody>
        </p:sp>
      </p:grpSp>
      <p:grpSp>
        <p:nvGrpSpPr>
          <p:cNvPr id="78" name="Google Shape;78;p17"/>
          <p:cNvGrpSpPr/>
          <p:nvPr/>
        </p:nvGrpSpPr>
        <p:grpSpPr>
          <a:xfrm>
            <a:off x="701675" y="420756"/>
            <a:ext cx="1401948" cy="4395808"/>
            <a:chOff x="2026038" y="600819"/>
            <a:chExt cx="1401948" cy="4395808"/>
          </a:xfrm>
        </p:grpSpPr>
        <p:pic>
          <p:nvPicPr>
            <p:cNvPr id="79" name="Google Shape;79;p17"/>
            <p:cNvPicPr preferRelativeResize="0"/>
            <p:nvPr/>
          </p:nvPicPr>
          <p:blipFill rotWithShape="1">
            <a:blip r:embed="rId5">
              <a:alphaModFix/>
            </a:blip>
            <a:srcRect/>
            <a:stretch/>
          </p:blipFill>
          <p:spPr>
            <a:xfrm>
              <a:off x="2328655" y="1878706"/>
              <a:ext cx="796714" cy="702982"/>
            </a:xfrm>
            <a:prstGeom prst="rect">
              <a:avLst/>
            </a:prstGeom>
            <a:noFill/>
            <a:ln>
              <a:noFill/>
            </a:ln>
          </p:spPr>
        </p:pic>
        <p:pic>
          <p:nvPicPr>
            <p:cNvPr id="80" name="Google Shape;80;p17" descr="Text&#10;&#10;Description automatically generated"/>
            <p:cNvPicPr preferRelativeResize="0"/>
            <p:nvPr/>
          </p:nvPicPr>
          <p:blipFill rotWithShape="1">
            <a:blip r:embed="rId6">
              <a:alphaModFix/>
            </a:blip>
            <a:srcRect/>
            <a:stretch/>
          </p:blipFill>
          <p:spPr>
            <a:xfrm>
              <a:off x="2240458" y="720192"/>
              <a:ext cx="981206" cy="766974"/>
            </a:xfrm>
            <a:prstGeom prst="rect">
              <a:avLst/>
            </a:prstGeom>
            <a:noFill/>
            <a:ln>
              <a:noFill/>
            </a:ln>
          </p:spPr>
        </p:pic>
        <p:pic>
          <p:nvPicPr>
            <p:cNvPr id="81" name="Google Shape;81;p17" descr="Logo, company name&#10;&#10;Description automatically generated"/>
            <p:cNvPicPr preferRelativeResize="0"/>
            <p:nvPr/>
          </p:nvPicPr>
          <p:blipFill rotWithShape="1">
            <a:blip r:embed="rId7">
              <a:alphaModFix/>
            </a:blip>
            <a:srcRect/>
            <a:stretch/>
          </p:blipFill>
          <p:spPr>
            <a:xfrm>
              <a:off x="2026038" y="3995018"/>
              <a:ext cx="1401948" cy="856580"/>
            </a:xfrm>
            <a:prstGeom prst="rect">
              <a:avLst/>
            </a:prstGeom>
            <a:noFill/>
            <a:ln>
              <a:noFill/>
            </a:ln>
          </p:spPr>
        </p:pic>
        <p:pic>
          <p:nvPicPr>
            <p:cNvPr id="82" name="Google Shape;82;p17"/>
            <p:cNvPicPr preferRelativeResize="0"/>
            <p:nvPr/>
          </p:nvPicPr>
          <p:blipFill rotWithShape="1">
            <a:blip r:embed="rId8">
              <a:alphaModFix/>
            </a:blip>
            <a:srcRect/>
            <a:stretch/>
          </p:blipFill>
          <p:spPr>
            <a:xfrm>
              <a:off x="2328655" y="3178156"/>
              <a:ext cx="797896" cy="450924"/>
            </a:xfrm>
            <a:prstGeom prst="rect">
              <a:avLst/>
            </a:prstGeom>
            <a:noFill/>
            <a:ln>
              <a:noFill/>
            </a:ln>
          </p:spPr>
        </p:pic>
        <p:sp>
          <p:nvSpPr>
            <p:cNvPr id="83" name="Google Shape;83;p17"/>
            <p:cNvSpPr/>
            <p:nvPr/>
          </p:nvSpPr>
          <p:spPr>
            <a:xfrm>
              <a:off x="2168665" y="600819"/>
              <a:ext cx="1116701" cy="984652"/>
            </a:xfrm>
            <a:prstGeom prst="rect">
              <a:avLst/>
            </a:prstGeom>
            <a:no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84" name="Google Shape;84;p17"/>
            <p:cNvSpPr/>
            <p:nvPr/>
          </p:nvSpPr>
          <p:spPr>
            <a:xfrm>
              <a:off x="2168664" y="1737871"/>
              <a:ext cx="1116701" cy="984652"/>
            </a:xfrm>
            <a:prstGeom prst="rect">
              <a:avLst/>
            </a:prstGeom>
            <a:no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85" name="Google Shape;85;p17"/>
            <p:cNvSpPr/>
            <p:nvPr/>
          </p:nvSpPr>
          <p:spPr>
            <a:xfrm>
              <a:off x="2168663" y="2874923"/>
              <a:ext cx="1116701" cy="984652"/>
            </a:xfrm>
            <a:prstGeom prst="rect">
              <a:avLst/>
            </a:prstGeom>
            <a:no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86" name="Google Shape;86;p17"/>
            <p:cNvSpPr/>
            <p:nvPr/>
          </p:nvSpPr>
          <p:spPr>
            <a:xfrm>
              <a:off x="2168662" y="4011975"/>
              <a:ext cx="1116701" cy="984652"/>
            </a:xfrm>
            <a:prstGeom prst="rect">
              <a:avLst/>
            </a:prstGeom>
            <a:no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Tree>
    <p:extLst>
      <p:ext uri="{BB962C8B-B14F-4D97-AF65-F5344CB8AC3E}">
        <p14:creationId xmlns:p14="http://schemas.microsoft.com/office/powerpoint/2010/main" val="3107682009"/>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1_Titre et contenu">
  <p:cSld name="1_Titre et contenu">
    <p:spTree>
      <p:nvGrpSpPr>
        <p:cNvPr id="1" name="Shape 104"/>
        <p:cNvGrpSpPr/>
        <p:nvPr/>
      </p:nvGrpSpPr>
      <p:grpSpPr>
        <a:xfrm>
          <a:off x="0" y="0"/>
          <a:ext cx="0" cy="0"/>
          <a:chOff x="0" y="0"/>
          <a:chExt cx="0" cy="0"/>
        </a:xfrm>
      </p:grpSpPr>
      <p:sp>
        <p:nvSpPr>
          <p:cNvPr id="105" name="Google Shape;105;p19"/>
          <p:cNvSpPr/>
          <p:nvPr/>
        </p:nvSpPr>
        <p:spPr>
          <a:xfrm>
            <a:off x="0" y="627534"/>
            <a:ext cx="9144000" cy="14401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Arial"/>
              <a:ea typeface="Arial"/>
              <a:cs typeface="Arial"/>
              <a:sym typeface="Arial"/>
            </a:endParaRPr>
          </a:p>
        </p:txBody>
      </p:sp>
      <p:pic>
        <p:nvPicPr>
          <p:cNvPr id="106" name="Google Shape;106;p19" descr="Une image contenant personne, intérieur, tenant, alimentation&#10;&#10;Description générée automatiquement"/>
          <p:cNvPicPr preferRelativeResize="0"/>
          <p:nvPr/>
        </p:nvPicPr>
        <p:blipFill rotWithShape="1">
          <a:blip r:embed="rId2">
            <a:alphaModFix/>
          </a:blip>
          <a:srcRect/>
          <a:stretch/>
        </p:blipFill>
        <p:spPr>
          <a:xfrm>
            <a:off x="1621889" y="2255"/>
            <a:ext cx="7522111" cy="5141246"/>
          </a:xfrm>
          <a:prstGeom prst="rect">
            <a:avLst/>
          </a:prstGeom>
          <a:noFill/>
          <a:ln>
            <a:noFill/>
          </a:ln>
        </p:spPr>
      </p:pic>
      <p:sp>
        <p:nvSpPr>
          <p:cNvPr id="107" name="Google Shape;107;p19"/>
          <p:cNvSpPr txBox="1">
            <a:spLocks noGrp="1"/>
          </p:cNvSpPr>
          <p:nvPr>
            <p:ph type="body" idx="1"/>
          </p:nvPr>
        </p:nvSpPr>
        <p:spPr>
          <a:xfrm>
            <a:off x="2268538" y="915988"/>
            <a:ext cx="2735510" cy="1511300"/>
          </a:xfrm>
          <a:prstGeom prst="rect">
            <a:avLst/>
          </a:prstGeom>
          <a:noFill/>
          <a:ln>
            <a:noFill/>
          </a:ln>
        </p:spPr>
        <p:txBody>
          <a:bodyPr spcFirstLastPara="1" wrap="square" lIns="0" tIns="0" rIns="0" bIns="0" anchor="t" anchorCtr="0">
            <a:normAutofit/>
          </a:bodyPr>
          <a:lstStyle>
            <a:lvl1pPr marL="457200" lvl="0" indent="-228600" algn="l">
              <a:lnSpc>
                <a:spcPct val="80000"/>
              </a:lnSpc>
              <a:spcBef>
                <a:spcPts val="1800"/>
              </a:spcBef>
              <a:spcAft>
                <a:spcPts val="0"/>
              </a:spcAft>
              <a:buClr>
                <a:schemeClr val="lt1"/>
              </a:buClr>
              <a:buSzPts val="3200"/>
              <a:buNone/>
              <a:defRPr sz="3200" cap="none">
                <a:solidFill>
                  <a:schemeClr val="lt1"/>
                </a:solidFill>
              </a:defRPr>
            </a:lvl1pPr>
            <a:lvl2pPr marL="914400" lvl="1" indent="-228600" algn="l">
              <a:lnSpc>
                <a:spcPct val="80000"/>
              </a:lnSpc>
              <a:spcBef>
                <a:spcPts val="900"/>
              </a:spcBef>
              <a:spcAft>
                <a:spcPts val="0"/>
              </a:spcAft>
              <a:buSzPts val="3200"/>
              <a:buNone/>
              <a:defRPr sz="3200">
                <a:solidFill>
                  <a:schemeClr val="lt1"/>
                </a:solidFill>
              </a:defRPr>
            </a:lvl2pPr>
            <a:lvl3pPr marL="1371600" lvl="2" indent="-342900" algn="l">
              <a:lnSpc>
                <a:spcPct val="100000"/>
              </a:lnSpc>
              <a:spcBef>
                <a:spcPts val="400"/>
              </a:spcBef>
              <a:spcAft>
                <a:spcPts val="0"/>
              </a:spcAft>
              <a:buClr>
                <a:srgbClr val="575757"/>
              </a:buClr>
              <a:buSzPts val="1800"/>
              <a:buChar char="&lt;"/>
              <a:defRPr/>
            </a:lvl3pPr>
            <a:lvl4pPr marL="1828800" lvl="3" indent="-377189" algn="l">
              <a:lnSpc>
                <a:spcPct val="100000"/>
              </a:lnSpc>
              <a:spcBef>
                <a:spcPts val="400"/>
              </a:spcBef>
              <a:spcAft>
                <a:spcPts val="0"/>
              </a:spcAft>
              <a:buClr>
                <a:srgbClr val="575757"/>
              </a:buClr>
              <a:buSzPts val="2340"/>
              <a:buChar char="•"/>
              <a:defRPr/>
            </a:lvl4pPr>
            <a:lvl5pPr marL="2286000" lvl="4" indent="-354329" algn="l">
              <a:lnSpc>
                <a:spcPct val="100000"/>
              </a:lnSpc>
              <a:spcBef>
                <a:spcPts val="200"/>
              </a:spcBef>
              <a:spcAft>
                <a:spcPts val="0"/>
              </a:spcAft>
              <a:buClr>
                <a:srgbClr val="575757"/>
              </a:buClr>
              <a:buSzPts val="198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08" name="Google Shape;108;p19"/>
          <p:cNvSpPr txBox="1">
            <a:spLocks noGrp="1"/>
          </p:cNvSpPr>
          <p:nvPr>
            <p:ph type="body" idx="2"/>
          </p:nvPr>
        </p:nvSpPr>
        <p:spPr>
          <a:xfrm>
            <a:off x="2268538" y="2427288"/>
            <a:ext cx="2951534" cy="1873250"/>
          </a:xfrm>
          <a:prstGeom prst="rect">
            <a:avLst/>
          </a:prstGeom>
          <a:noFill/>
          <a:ln>
            <a:noFill/>
          </a:ln>
        </p:spPr>
        <p:txBody>
          <a:bodyPr spcFirstLastPara="1" wrap="square" lIns="0" tIns="0" rIns="0" bIns="0" anchor="t" anchorCtr="0">
            <a:normAutofit/>
          </a:bodyPr>
          <a:lstStyle>
            <a:lvl1pPr marL="457200" lvl="0" indent="-228600" algn="l">
              <a:lnSpc>
                <a:spcPct val="80000"/>
              </a:lnSpc>
              <a:spcBef>
                <a:spcPts val="0"/>
              </a:spcBef>
              <a:spcAft>
                <a:spcPts val="0"/>
              </a:spcAft>
              <a:buClr>
                <a:schemeClr val="lt1"/>
              </a:buClr>
              <a:buSzPts val="1400"/>
              <a:buNone/>
              <a:defRPr sz="1400" b="0">
                <a:solidFill>
                  <a:schemeClr val="lt1"/>
                </a:solidFill>
              </a:defRPr>
            </a:lvl1pPr>
            <a:lvl2pPr marL="914400" lvl="1" indent="-342900" algn="l">
              <a:lnSpc>
                <a:spcPct val="100000"/>
              </a:lnSpc>
              <a:spcBef>
                <a:spcPts val="900"/>
              </a:spcBef>
              <a:spcAft>
                <a:spcPts val="0"/>
              </a:spcAft>
              <a:buSzPts val="1800"/>
              <a:buChar char="►"/>
              <a:defRPr/>
            </a:lvl2pPr>
            <a:lvl3pPr marL="1371600" lvl="2" indent="-342900" algn="l">
              <a:lnSpc>
                <a:spcPct val="100000"/>
              </a:lnSpc>
              <a:spcBef>
                <a:spcPts val="400"/>
              </a:spcBef>
              <a:spcAft>
                <a:spcPts val="0"/>
              </a:spcAft>
              <a:buClr>
                <a:srgbClr val="575757"/>
              </a:buClr>
              <a:buSzPts val="1800"/>
              <a:buChar char="&lt;"/>
              <a:defRPr/>
            </a:lvl3pPr>
            <a:lvl4pPr marL="1828800" lvl="3" indent="-377189" algn="l">
              <a:lnSpc>
                <a:spcPct val="100000"/>
              </a:lnSpc>
              <a:spcBef>
                <a:spcPts val="400"/>
              </a:spcBef>
              <a:spcAft>
                <a:spcPts val="0"/>
              </a:spcAft>
              <a:buClr>
                <a:srgbClr val="575757"/>
              </a:buClr>
              <a:buSzPts val="2340"/>
              <a:buChar char="•"/>
              <a:defRPr/>
            </a:lvl4pPr>
            <a:lvl5pPr marL="2286000" lvl="4" indent="-354329" algn="l">
              <a:lnSpc>
                <a:spcPct val="100000"/>
              </a:lnSpc>
              <a:spcBef>
                <a:spcPts val="200"/>
              </a:spcBef>
              <a:spcAft>
                <a:spcPts val="0"/>
              </a:spcAft>
              <a:buClr>
                <a:srgbClr val="575757"/>
              </a:buClr>
              <a:buSzPts val="198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09" name="Google Shape;109;p19"/>
          <p:cNvSpPr txBox="1">
            <a:spLocks noGrp="1"/>
          </p:cNvSpPr>
          <p:nvPr>
            <p:ph type="sldNum" idx="12"/>
          </p:nvPr>
        </p:nvSpPr>
        <p:spPr>
          <a:xfrm>
            <a:off x="107504" y="4749992"/>
            <a:ext cx="287338" cy="273844"/>
          </a:xfrm>
          <a:prstGeom prst="rect">
            <a:avLst/>
          </a:prstGeom>
          <a:noFill/>
          <a:ln>
            <a:noFill/>
          </a:ln>
        </p:spPr>
        <p:txBody>
          <a:bodyPr spcFirstLastPara="1" wrap="square" lIns="0" tIns="0" rIns="0" bIns="0" anchor="ctr" anchorCtr="0">
            <a:noAutofit/>
          </a:bodyPr>
          <a:lstStyle>
            <a:lvl1pPr marL="0" marR="0" lvl="0" indent="0" algn="ctr">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1pPr>
            <a:lvl2pPr marL="0" marR="0" lvl="1" indent="0" algn="ctr">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2pPr>
            <a:lvl3pPr marL="0" marR="0" lvl="2" indent="0" algn="ctr">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3pPr>
            <a:lvl4pPr marL="0" marR="0" lvl="3" indent="0" algn="ctr">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4pPr>
            <a:lvl5pPr marL="0" marR="0" lvl="4" indent="0" algn="ctr">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5pPr>
            <a:lvl6pPr marL="0" marR="0" lvl="5" indent="0" algn="ctr">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6pPr>
            <a:lvl7pPr marL="0" marR="0" lvl="6" indent="0" algn="ctr">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7pPr>
            <a:lvl8pPr marL="0" marR="0" lvl="7" indent="0" algn="ctr">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8pPr>
            <a:lvl9pPr marL="0" marR="0" lvl="8" indent="0" algn="ctr">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fr-FR"/>
              <a:t>‹N°›</a:t>
            </a:fld>
            <a:endParaRPr/>
          </a:p>
        </p:txBody>
      </p:sp>
      <p:sp>
        <p:nvSpPr>
          <p:cNvPr id="110" name="Google Shape;110;p19"/>
          <p:cNvSpPr/>
          <p:nvPr/>
        </p:nvSpPr>
        <p:spPr>
          <a:xfrm>
            <a:off x="0" y="627534"/>
            <a:ext cx="9144000" cy="14401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Arial"/>
              <a:ea typeface="Arial"/>
              <a:cs typeface="Arial"/>
              <a:sym typeface="Arial"/>
            </a:endParaRPr>
          </a:p>
        </p:txBody>
      </p:sp>
      <p:pic>
        <p:nvPicPr>
          <p:cNvPr id="111" name="Google Shape;111;p19" descr="Une image contenant personne, intérieur, tenant, alimentation&#10;&#10;Description générée automatiquement"/>
          <p:cNvPicPr preferRelativeResize="0"/>
          <p:nvPr/>
        </p:nvPicPr>
        <p:blipFill rotWithShape="1">
          <a:blip r:embed="rId2">
            <a:alphaModFix/>
          </a:blip>
          <a:srcRect/>
          <a:stretch/>
        </p:blipFill>
        <p:spPr>
          <a:xfrm>
            <a:off x="1621889" y="2255"/>
            <a:ext cx="7522111" cy="5141246"/>
          </a:xfrm>
          <a:prstGeom prst="rect">
            <a:avLst/>
          </a:prstGeom>
          <a:noFill/>
          <a:ln>
            <a:noFill/>
          </a:ln>
        </p:spPr>
      </p:pic>
    </p:spTree>
    <p:extLst>
      <p:ext uri="{BB962C8B-B14F-4D97-AF65-F5344CB8AC3E}">
        <p14:creationId xmlns:p14="http://schemas.microsoft.com/office/powerpoint/2010/main" val="1106820435"/>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Disposition personnalisée">
  <p:cSld name="Disposition personnalisée">
    <p:spTree>
      <p:nvGrpSpPr>
        <p:cNvPr id="1" name="Shape 112"/>
        <p:cNvGrpSpPr/>
        <p:nvPr/>
      </p:nvGrpSpPr>
      <p:grpSpPr>
        <a:xfrm>
          <a:off x="0" y="0"/>
          <a:ext cx="0" cy="0"/>
          <a:chOff x="0" y="0"/>
          <a:chExt cx="0" cy="0"/>
        </a:xfrm>
      </p:grpSpPr>
      <p:pic>
        <p:nvPicPr>
          <p:cNvPr id="113" name="Google Shape;113;p20" descr="Une image contenant personne, intérieur, homme, table&#10;&#10;Description générée automatiquement"/>
          <p:cNvPicPr preferRelativeResize="0"/>
          <p:nvPr/>
        </p:nvPicPr>
        <p:blipFill rotWithShape="1">
          <a:blip r:embed="rId2">
            <a:alphaModFix/>
          </a:blip>
          <a:srcRect/>
          <a:stretch/>
        </p:blipFill>
        <p:spPr>
          <a:xfrm>
            <a:off x="-18208" y="-13947"/>
            <a:ext cx="9190183" cy="5171393"/>
          </a:xfrm>
          <a:prstGeom prst="rect">
            <a:avLst/>
          </a:prstGeom>
          <a:noFill/>
          <a:ln>
            <a:noFill/>
          </a:ln>
        </p:spPr>
      </p:pic>
      <p:pic>
        <p:nvPicPr>
          <p:cNvPr id="114" name="Google Shape;114;p20"/>
          <p:cNvPicPr preferRelativeResize="0"/>
          <p:nvPr/>
        </p:nvPicPr>
        <p:blipFill rotWithShape="1">
          <a:blip r:embed="rId3">
            <a:alphaModFix/>
          </a:blip>
          <a:srcRect/>
          <a:stretch/>
        </p:blipFill>
        <p:spPr>
          <a:xfrm>
            <a:off x="179512" y="189714"/>
            <a:ext cx="657373" cy="581836"/>
          </a:xfrm>
          <a:prstGeom prst="rect">
            <a:avLst/>
          </a:prstGeom>
          <a:noFill/>
          <a:ln>
            <a:noFill/>
          </a:ln>
        </p:spPr>
      </p:pic>
      <p:sp>
        <p:nvSpPr>
          <p:cNvPr id="115" name="Google Shape;115;p20"/>
          <p:cNvSpPr txBox="1">
            <a:spLocks noGrp="1"/>
          </p:cNvSpPr>
          <p:nvPr>
            <p:ph type="body" idx="1"/>
          </p:nvPr>
        </p:nvSpPr>
        <p:spPr>
          <a:xfrm>
            <a:off x="2124075" y="987425"/>
            <a:ext cx="2735957" cy="1871663"/>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1800"/>
              </a:spcBef>
              <a:spcAft>
                <a:spcPts val="0"/>
              </a:spcAft>
              <a:buClr>
                <a:schemeClr val="dk2"/>
              </a:buClr>
              <a:buSzPts val="2800"/>
              <a:buNone/>
              <a:defRPr sz="2800" cap="none"/>
            </a:lvl1pPr>
            <a:lvl2pPr marL="914400" lvl="1" indent="-228600" algn="l">
              <a:lnSpc>
                <a:spcPct val="100000"/>
              </a:lnSpc>
              <a:spcBef>
                <a:spcPts val="900"/>
              </a:spcBef>
              <a:spcAft>
                <a:spcPts val="0"/>
              </a:spcAft>
              <a:buSzPts val="3200"/>
              <a:buNone/>
              <a:defRPr sz="3200"/>
            </a:lvl2pPr>
            <a:lvl3pPr marL="1371600" lvl="2" indent="-342900" algn="l">
              <a:lnSpc>
                <a:spcPct val="100000"/>
              </a:lnSpc>
              <a:spcBef>
                <a:spcPts val="400"/>
              </a:spcBef>
              <a:spcAft>
                <a:spcPts val="0"/>
              </a:spcAft>
              <a:buClr>
                <a:srgbClr val="575757"/>
              </a:buClr>
              <a:buSzPts val="1800"/>
              <a:buChar char="&lt;"/>
              <a:defRPr/>
            </a:lvl3pPr>
            <a:lvl4pPr marL="1828800" lvl="3" indent="-377189" algn="l">
              <a:lnSpc>
                <a:spcPct val="100000"/>
              </a:lnSpc>
              <a:spcBef>
                <a:spcPts val="400"/>
              </a:spcBef>
              <a:spcAft>
                <a:spcPts val="0"/>
              </a:spcAft>
              <a:buClr>
                <a:srgbClr val="575757"/>
              </a:buClr>
              <a:buSzPts val="2340"/>
              <a:buChar char="•"/>
              <a:defRPr/>
            </a:lvl4pPr>
            <a:lvl5pPr marL="2286000" lvl="4" indent="-354329" algn="l">
              <a:lnSpc>
                <a:spcPct val="100000"/>
              </a:lnSpc>
              <a:spcBef>
                <a:spcPts val="200"/>
              </a:spcBef>
              <a:spcAft>
                <a:spcPts val="0"/>
              </a:spcAft>
              <a:buClr>
                <a:srgbClr val="575757"/>
              </a:buClr>
              <a:buSzPts val="198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16" name="Google Shape;116;p20"/>
          <p:cNvSpPr txBox="1">
            <a:spLocks noGrp="1"/>
          </p:cNvSpPr>
          <p:nvPr>
            <p:ph type="body" idx="2"/>
          </p:nvPr>
        </p:nvSpPr>
        <p:spPr>
          <a:xfrm>
            <a:off x="5004048" y="987425"/>
            <a:ext cx="3457575" cy="1871663"/>
          </a:xfrm>
          <a:prstGeom prst="rect">
            <a:avLst/>
          </a:prstGeom>
          <a:noFill/>
          <a:ln>
            <a:noFill/>
          </a:ln>
        </p:spPr>
        <p:txBody>
          <a:bodyPr spcFirstLastPara="1" wrap="square" lIns="0" tIns="0" rIns="0" bIns="0" anchor="t" anchorCtr="0">
            <a:normAutofit/>
          </a:bodyPr>
          <a:lstStyle>
            <a:lvl1pPr marL="457200" lvl="0" indent="-228600" algn="l">
              <a:lnSpc>
                <a:spcPct val="80000"/>
              </a:lnSpc>
              <a:spcBef>
                <a:spcPts val="0"/>
              </a:spcBef>
              <a:spcAft>
                <a:spcPts val="0"/>
              </a:spcAft>
              <a:buClr>
                <a:schemeClr val="dk2"/>
              </a:buClr>
              <a:buSzPts val="1400"/>
              <a:buNone/>
              <a:defRPr sz="1400" b="0"/>
            </a:lvl1pPr>
            <a:lvl2pPr marL="914400" lvl="1" indent="-342900" algn="l">
              <a:lnSpc>
                <a:spcPct val="100000"/>
              </a:lnSpc>
              <a:spcBef>
                <a:spcPts val="900"/>
              </a:spcBef>
              <a:spcAft>
                <a:spcPts val="0"/>
              </a:spcAft>
              <a:buSzPts val="1800"/>
              <a:buChar char="►"/>
              <a:defRPr/>
            </a:lvl2pPr>
            <a:lvl3pPr marL="1371600" lvl="2" indent="-342900" algn="l">
              <a:lnSpc>
                <a:spcPct val="100000"/>
              </a:lnSpc>
              <a:spcBef>
                <a:spcPts val="400"/>
              </a:spcBef>
              <a:spcAft>
                <a:spcPts val="0"/>
              </a:spcAft>
              <a:buClr>
                <a:srgbClr val="575757"/>
              </a:buClr>
              <a:buSzPts val="1800"/>
              <a:buChar char="&lt;"/>
              <a:defRPr/>
            </a:lvl3pPr>
            <a:lvl4pPr marL="1828800" lvl="3" indent="-377189" algn="l">
              <a:lnSpc>
                <a:spcPct val="100000"/>
              </a:lnSpc>
              <a:spcBef>
                <a:spcPts val="400"/>
              </a:spcBef>
              <a:spcAft>
                <a:spcPts val="0"/>
              </a:spcAft>
              <a:buClr>
                <a:srgbClr val="575757"/>
              </a:buClr>
              <a:buSzPts val="2340"/>
              <a:buChar char="•"/>
              <a:defRPr/>
            </a:lvl4pPr>
            <a:lvl5pPr marL="2286000" lvl="4" indent="-354329" algn="l">
              <a:lnSpc>
                <a:spcPct val="100000"/>
              </a:lnSpc>
              <a:spcBef>
                <a:spcPts val="200"/>
              </a:spcBef>
              <a:spcAft>
                <a:spcPts val="0"/>
              </a:spcAft>
              <a:buClr>
                <a:srgbClr val="575757"/>
              </a:buClr>
              <a:buSzPts val="198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pic>
        <p:nvPicPr>
          <p:cNvPr id="117" name="Google Shape;117;p20" descr="Une image contenant personne, intérieur, homme, table&#10;&#10;Description générée automatiquement"/>
          <p:cNvPicPr preferRelativeResize="0"/>
          <p:nvPr/>
        </p:nvPicPr>
        <p:blipFill rotWithShape="1">
          <a:blip r:embed="rId2">
            <a:alphaModFix/>
          </a:blip>
          <a:srcRect/>
          <a:stretch/>
        </p:blipFill>
        <p:spPr>
          <a:xfrm>
            <a:off x="-18208" y="-13947"/>
            <a:ext cx="9190183" cy="5171393"/>
          </a:xfrm>
          <a:prstGeom prst="rect">
            <a:avLst/>
          </a:prstGeom>
          <a:noFill/>
          <a:ln>
            <a:noFill/>
          </a:ln>
        </p:spPr>
      </p:pic>
      <p:pic>
        <p:nvPicPr>
          <p:cNvPr id="118" name="Google Shape;118;p20"/>
          <p:cNvPicPr preferRelativeResize="0"/>
          <p:nvPr/>
        </p:nvPicPr>
        <p:blipFill rotWithShape="1">
          <a:blip r:embed="rId3">
            <a:alphaModFix/>
          </a:blip>
          <a:srcRect/>
          <a:stretch/>
        </p:blipFill>
        <p:spPr>
          <a:xfrm>
            <a:off x="179512" y="189714"/>
            <a:ext cx="657373" cy="581836"/>
          </a:xfrm>
          <a:prstGeom prst="rect">
            <a:avLst/>
          </a:prstGeom>
          <a:noFill/>
          <a:ln>
            <a:noFill/>
          </a:ln>
        </p:spPr>
      </p:pic>
    </p:spTree>
    <p:extLst>
      <p:ext uri="{BB962C8B-B14F-4D97-AF65-F5344CB8AC3E}">
        <p14:creationId xmlns:p14="http://schemas.microsoft.com/office/powerpoint/2010/main" val="2183279277"/>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Texte_1 COL">
    <p:spTree>
      <p:nvGrpSpPr>
        <p:cNvPr id="1" name=""/>
        <p:cNvGrpSpPr/>
        <p:nvPr/>
      </p:nvGrpSpPr>
      <p:grpSpPr>
        <a:xfrm>
          <a:off x="0" y="0"/>
          <a:ext cx="0" cy="0"/>
          <a:chOff x="0" y="0"/>
          <a:chExt cx="0" cy="0"/>
        </a:xfrm>
      </p:grpSpPr>
      <p:sp>
        <p:nvSpPr>
          <p:cNvPr id="9" name="Espace réservé du texte 9">
            <a:extLst>
              <a:ext uri="{FF2B5EF4-FFF2-40B4-BE49-F238E27FC236}">
                <a16:creationId xmlns:a16="http://schemas.microsoft.com/office/drawing/2014/main" id="{D48D3109-4619-5246-B41A-A2751CAC6E76}"/>
              </a:ext>
            </a:extLst>
          </p:cNvPr>
          <p:cNvSpPr>
            <a:spLocks noGrp="1"/>
          </p:cNvSpPr>
          <p:nvPr>
            <p:ph type="body" sz="quarter" idx="15"/>
          </p:nvPr>
        </p:nvSpPr>
        <p:spPr>
          <a:xfrm>
            <a:off x="343909" y="999859"/>
            <a:ext cx="8459572" cy="3666146"/>
          </a:xfrm>
          <a:prstGeom prst="rect">
            <a:avLst/>
          </a:prstGeom>
        </p:spPr>
        <p:txBody>
          <a:bodyPr/>
          <a:lstStyle>
            <a:lvl1pPr>
              <a:buClr>
                <a:srgbClr val="E7366F"/>
              </a:buClr>
              <a:buFont typeface="Wingdings" pitchFamily="2" charset="2"/>
              <a:buChar char="ü"/>
              <a:defRPr sz="1500"/>
            </a:lvl1pPr>
            <a:lvl2pPr>
              <a:defRPr sz="1350"/>
            </a:lvl2pPr>
            <a:lvl3pPr marL="857250" indent="-171450">
              <a:buFont typeface="Wingdings" panose="05000000000000000000" pitchFamily="2" charset="2"/>
              <a:buChar char="§"/>
              <a:defRPr sz="1200"/>
            </a:lvl3pPr>
            <a:lvl4pPr marL="1200150" indent="-171450">
              <a:buFont typeface="Courier New" panose="02070309020205020404" pitchFamily="49" charset="0"/>
              <a:buChar char="o"/>
              <a:defRPr sz="1050"/>
            </a:lvl4pPr>
            <a:lvl5pPr marL="1543050" indent="-171450">
              <a:buFont typeface="Wingdings" panose="05000000000000000000" pitchFamily="2" charset="2"/>
              <a:buChar char="ü"/>
              <a:defRPr sz="900"/>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12" name="Espace réservé de la date 11">
            <a:extLst>
              <a:ext uri="{FF2B5EF4-FFF2-40B4-BE49-F238E27FC236}">
                <a16:creationId xmlns:a16="http://schemas.microsoft.com/office/drawing/2014/main" id="{F14A3866-598C-4B4D-8CEF-8E8EB9E653CC}"/>
              </a:ext>
            </a:extLst>
          </p:cNvPr>
          <p:cNvSpPr>
            <a:spLocks noGrp="1"/>
          </p:cNvSpPr>
          <p:nvPr>
            <p:ph type="dt" sz="half" idx="16"/>
          </p:nvPr>
        </p:nvSpPr>
        <p:spPr/>
        <p:txBody>
          <a:bodyPr/>
          <a:lstStyle/>
          <a:p>
            <a:r>
              <a:rPr lang="fr-FR"/>
              <a:t>30/05/2023</a:t>
            </a:r>
          </a:p>
        </p:txBody>
      </p:sp>
      <p:sp>
        <p:nvSpPr>
          <p:cNvPr id="13" name="Espace réservé du pied de page 12">
            <a:extLst>
              <a:ext uri="{FF2B5EF4-FFF2-40B4-BE49-F238E27FC236}">
                <a16:creationId xmlns:a16="http://schemas.microsoft.com/office/drawing/2014/main" id="{7AFFAEDD-8DC4-014F-A5FD-A6927A4E648C}"/>
              </a:ext>
            </a:extLst>
          </p:cNvPr>
          <p:cNvSpPr>
            <a:spLocks noGrp="1"/>
          </p:cNvSpPr>
          <p:nvPr>
            <p:ph type="ftr" sz="quarter" idx="17"/>
          </p:nvPr>
        </p:nvSpPr>
        <p:spPr/>
        <p:txBody>
          <a:bodyPr/>
          <a:lstStyle/>
          <a:p>
            <a:r>
              <a:rPr lang="fr-FR"/>
              <a:t>Atelier fédérations hospitalières #8</a:t>
            </a:r>
          </a:p>
        </p:txBody>
      </p:sp>
      <p:sp>
        <p:nvSpPr>
          <p:cNvPr id="14" name="Espace réservé du numéro de diapositive 13">
            <a:extLst>
              <a:ext uri="{FF2B5EF4-FFF2-40B4-BE49-F238E27FC236}">
                <a16:creationId xmlns:a16="http://schemas.microsoft.com/office/drawing/2014/main" id="{0A7DF736-A6EE-A649-AE58-4F2779BE5ECD}"/>
              </a:ext>
            </a:extLst>
          </p:cNvPr>
          <p:cNvSpPr>
            <a:spLocks noGrp="1"/>
          </p:cNvSpPr>
          <p:nvPr>
            <p:ph type="sldNum" sz="quarter" idx="18"/>
          </p:nvPr>
        </p:nvSpPr>
        <p:spPr/>
        <p:txBody>
          <a:bodyPr/>
          <a:lstStyle/>
          <a:p>
            <a:fld id="{4A897389-FDC9-4B4F-9058-9FB9E4529928}" type="slidenum">
              <a:rPr lang="fr-FR" smtClean="0"/>
              <a:t>‹N°›</a:t>
            </a:fld>
            <a:endParaRPr lang="fr-FR"/>
          </a:p>
        </p:txBody>
      </p:sp>
      <p:sp>
        <p:nvSpPr>
          <p:cNvPr id="15" name="Titre 14">
            <a:extLst>
              <a:ext uri="{FF2B5EF4-FFF2-40B4-BE49-F238E27FC236}">
                <a16:creationId xmlns:a16="http://schemas.microsoft.com/office/drawing/2014/main" id="{2FAD034F-BA59-5B42-843D-90BA2B19C171}"/>
              </a:ext>
            </a:extLst>
          </p:cNvPr>
          <p:cNvSpPr>
            <a:spLocks noGrp="1"/>
          </p:cNvSpPr>
          <p:nvPr>
            <p:ph type="title"/>
          </p:nvPr>
        </p:nvSpPr>
        <p:spPr>
          <a:xfrm>
            <a:off x="1326735" y="299325"/>
            <a:ext cx="5928644" cy="462322"/>
          </a:xfrm>
        </p:spPr>
        <p:txBody>
          <a:bodyPr/>
          <a:lstStyle/>
          <a:p>
            <a:r>
              <a:rPr lang="fr-FR"/>
              <a:t>Modifiez le style du titre</a:t>
            </a:r>
          </a:p>
        </p:txBody>
      </p:sp>
    </p:spTree>
    <p:extLst>
      <p:ext uri="{BB962C8B-B14F-4D97-AF65-F5344CB8AC3E}">
        <p14:creationId xmlns:p14="http://schemas.microsoft.com/office/powerpoint/2010/main" val="32006572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_Titre et contenu">
  <p:cSld name="1_Titre et contenu">
    <p:spTree>
      <p:nvGrpSpPr>
        <p:cNvPr id="1" name="Shape 66"/>
        <p:cNvGrpSpPr/>
        <p:nvPr/>
      </p:nvGrpSpPr>
      <p:grpSpPr>
        <a:xfrm>
          <a:off x="0" y="0"/>
          <a:ext cx="0" cy="0"/>
          <a:chOff x="0" y="0"/>
          <a:chExt cx="0" cy="0"/>
        </a:xfrm>
      </p:grpSpPr>
      <p:sp>
        <p:nvSpPr>
          <p:cNvPr id="67" name="Google Shape;67;p20"/>
          <p:cNvSpPr/>
          <p:nvPr/>
        </p:nvSpPr>
        <p:spPr>
          <a:xfrm>
            <a:off x="0" y="627534"/>
            <a:ext cx="9144000" cy="14401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Arial"/>
              <a:ea typeface="Arial"/>
              <a:cs typeface="Arial"/>
              <a:sym typeface="Arial"/>
            </a:endParaRPr>
          </a:p>
        </p:txBody>
      </p:sp>
      <p:pic>
        <p:nvPicPr>
          <p:cNvPr id="68" name="Google Shape;68;p20" descr="Une image contenant personne, intérieur, tenant, alimentation&#10;&#10;Description générée automatiquement"/>
          <p:cNvPicPr preferRelativeResize="0"/>
          <p:nvPr/>
        </p:nvPicPr>
        <p:blipFill rotWithShape="1">
          <a:blip r:embed="rId2">
            <a:alphaModFix/>
          </a:blip>
          <a:srcRect/>
          <a:stretch/>
        </p:blipFill>
        <p:spPr>
          <a:xfrm>
            <a:off x="1621889" y="2255"/>
            <a:ext cx="7522111" cy="5141246"/>
          </a:xfrm>
          <a:prstGeom prst="rect">
            <a:avLst/>
          </a:prstGeom>
          <a:noFill/>
          <a:ln>
            <a:noFill/>
          </a:ln>
        </p:spPr>
      </p:pic>
      <p:sp>
        <p:nvSpPr>
          <p:cNvPr id="69" name="Google Shape;69;p20"/>
          <p:cNvSpPr txBox="1">
            <a:spLocks noGrp="1"/>
          </p:cNvSpPr>
          <p:nvPr>
            <p:ph type="body" idx="1"/>
          </p:nvPr>
        </p:nvSpPr>
        <p:spPr>
          <a:xfrm>
            <a:off x="2268538" y="915988"/>
            <a:ext cx="2735510" cy="1511300"/>
          </a:xfrm>
          <a:prstGeom prst="rect">
            <a:avLst/>
          </a:prstGeom>
          <a:noFill/>
          <a:ln>
            <a:noFill/>
          </a:ln>
        </p:spPr>
        <p:txBody>
          <a:bodyPr spcFirstLastPara="1" wrap="square" lIns="0" tIns="0" rIns="0" bIns="0" anchor="t" anchorCtr="0">
            <a:normAutofit/>
          </a:bodyPr>
          <a:lstStyle>
            <a:lvl1pPr marL="457200" lvl="0" indent="-228600" algn="l">
              <a:lnSpc>
                <a:spcPct val="80000"/>
              </a:lnSpc>
              <a:spcBef>
                <a:spcPts val="1800"/>
              </a:spcBef>
              <a:spcAft>
                <a:spcPts val="0"/>
              </a:spcAft>
              <a:buClr>
                <a:schemeClr val="lt1"/>
              </a:buClr>
              <a:buSzPts val="3200"/>
              <a:buNone/>
              <a:defRPr sz="3200" cap="none">
                <a:solidFill>
                  <a:schemeClr val="lt1"/>
                </a:solidFill>
              </a:defRPr>
            </a:lvl1pPr>
            <a:lvl2pPr marL="914400" lvl="1" indent="-228600" algn="l">
              <a:lnSpc>
                <a:spcPct val="80000"/>
              </a:lnSpc>
              <a:spcBef>
                <a:spcPts val="900"/>
              </a:spcBef>
              <a:spcAft>
                <a:spcPts val="0"/>
              </a:spcAft>
              <a:buSzPts val="3200"/>
              <a:buNone/>
              <a:defRPr sz="3200">
                <a:solidFill>
                  <a:schemeClr val="lt1"/>
                </a:solidFill>
              </a:defRPr>
            </a:lvl2pPr>
            <a:lvl3pPr marL="1371600" lvl="2" indent="-342900" algn="l">
              <a:lnSpc>
                <a:spcPct val="100000"/>
              </a:lnSpc>
              <a:spcBef>
                <a:spcPts val="400"/>
              </a:spcBef>
              <a:spcAft>
                <a:spcPts val="0"/>
              </a:spcAft>
              <a:buClr>
                <a:srgbClr val="575757"/>
              </a:buClr>
              <a:buSzPts val="1800"/>
              <a:buChar char="&lt;"/>
              <a:defRPr/>
            </a:lvl3pPr>
            <a:lvl4pPr marL="1828800" lvl="3" indent="-377189" algn="l">
              <a:lnSpc>
                <a:spcPct val="100000"/>
              </a:lnSpc>
              <a:spcBef>
                <a:spcPts val="400"/>
              </a:spcBef>
              <a:spcAft>
                <a:spcPts val="0"/>
              </a:spcAft>
              <a:buClr>
                <a:srgbClr val="575757"/>
              </a:buClr>
              <a:buSzPts val="2340"/>
              <a:buChar char="•"/>
              <a:defRPr/>
            </a:lvl4pPr>
            <a:lvl5pPr marL="2286000" lvl="4" indent="-354329" algn="l">
              <a:lnSpc>
                <a:spcPct val="100000"/>
              </a:lnSpc>
              <a:spcBef>
                <a:spcPts val="200"/>
              </a:spcBef>
              <a:spcAft>
                <a:spcPts val="0"/>
              </a:spcAft>
              <a:buClr>
                <a:srgbClr val="575757"/>
              </a:buClr>
              <a:buSzPts val="198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0" name="Google Shape;70;p20"/>
          <p:cNvSpPr txBox="1">
            <a:spLocks noGrp="1"/>
          </p:cNvSpPr>
          <p:nvPr>
            <p:ph type="body" idx="2"/>
          </p:nvPr>
        </p:nvSpPr>
        <p:spPr>
          <a:xfrm>
            <a:off x="2268538" y="2427288"/>
            <a:ext cx="2951534" cy="1873250"/>
          </a:xfrm>
          <a:prstGeom prst="rect">
            <a:avLst/>
          </a:prstGeom>
          <a:noFill/>
          <a:ln>
            <a:noFill/>
          </a:ln>
        </p:spPr>
        <p:txBody>
          <a:bodyPr spcFirstLastPara="1" wrap="square" lIns="0" tIns="0" rIns="0" bIns="0" anchor="t" anchorCtr="0">
            <a:normAutofit/>
          </a:bodyPr>
          <a:lstStyle>
            <a:lvl1pPr marL="457200" lvl="0" indent="-228600" algn="l">
              <a:lnSpc>
                <a:spcPct val="80000"/>
              </a:lnSpc>
              <a:spcBef>
                <a:spcPts val="0"/>
              </a:spcBef>
              <a:spcAft>
                <a:spcPts val="0"/>
              </a:spcAft>
              <a:buClr>
                <a:schemeClr val="lt1"/>
              </a:buClr>
              <a:buSzPts val="1400"/>
              <a:buNone/>
              <a:defRPr sz="1400" b="0">
                <a:solidFill>
                  <a:schemeClr val="lt1"/>
                </a:solidFill>
              </a:defRPr>
            </a:lvl1pPr>
            <a:lvl2pPr marL="914400" lvl="1" indent="-342900" algn="l">
              <a:lnSpc>
                <a:spcPct val="100000"/>
              </a:lnSpc>
              <a:spcBef>
                <a:spcPts val="900"/>
              </a:spcBef>
              <a:spcAft>
                <a:spcPts val="0"/>
              </a:spcAft>
              <a:buSzPts val="1800"/>
              <a:buChar char="►"/>
              <a:defRPr/>
            </a:lvl2pPr>
            <a:lvl3pPr marL="1371600" lvl="2" indent="-342900" algn="l">
              <a:lnSpc>
                <a:spcPct val="100000"/>
              </a:lnSpc>
              <a:spcBef>
                <a:spcPts val="400"/>
              </a:spcBef>
              <a:spcAft>
                <a:spcPts val="0"/>
              </a:spcAft>
              <a:buClr>
                <a:srgbClr val="575757"/>
              </a:buClr>
              <a:buSzPts val="1800"/>
              <a:buChar char="&lt;"/>
              <a:defRPr/>
            </a:lvl3pPr>
            <a:lvl4pPr marL="1828800" lvl="3" indent="-377189" algn="l">
              <a:lnSpc>
                <a:spcPct val="100000"/>
              </a:lnSpc>
              <a:spcBef>
                <a:spcPts val="400"/>
              </a:spcBef>
              <a:spcAft>
                <a:spcPts val="0"/>
              </a:spcAft>
              <a:buClr>
                <a:srgbClr val="575757"/>
              </a:buClr>
              <a:buSzPts val="2340"/>
              <a:buChar char="•"/>
              <a:defRPr/>
            </a:lvl4pPr>
            <a:lvl5pPr marL="2286000" lvl="4" indent="-354329" algn="l">
              <a:lnSpc>
                <a:spcPct val="100000"/>
              </a:lnSpc>
              <a:spcBef>
                <a:spcPts val="200"/>
              </a:spcBef>
              <a:spcAft>
                <a:spcPts val="0"/>
              </a:spcAft>
              <a:buClr>
                <a:srgbClr val="575757"/>
              </a:buClr>
              <a:buSzPts val="198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1" name="Google Shape;71;p20"/>
          <p:cNvSpPr txBox="1">
            <a:spLocks noGrp="1"/>
          </p:cNvSpPr>
          <p:nvPr>
            <p:ph type="sldNum" idx="12"/>
          </p:nvPr>
        </p:nvSpPr>
        <p:spPr>
          <a:xfrm>
            <a:off x="107504" y="4749992"/>
            <a:ext cx="287338" cy="273844"/>
          </a:xfrm>
          <a:prstGeom prst="rect">
            <a:avLst/>
          </a:prstGeom>
          <a:noFill/>
          <a:ln>
            <a:noFill/>
          </a:ln>
        </p:spPr>
        <p:txBody>
          <a:bodyPr spcFirstLastPara="1" wrap="square" lIns="0" tIns="0" rIns="0" bIns="0" anchor="ctr" anchorCtr="0">
            <a:noAutofit/>
          </a:bodyPr>
          <a:lstStyle>
            <a:lvl1pPr marL="0" lvl="0" indent="0" algn="ctr">
              <a:spcBef>
                <a:spcPts val="0"/>
              </a:spcBef>
              <a:spcAft>
                <a:spcPts val="0"/>
              </a:spcAft>
              <a:buNone/>
              <a:defRPr/>
            </a:lvl1pPr>
            <a:lvl2pPr marL="0" lvl="1" indent="0" algn="ctr">
              <a:spcBef>
                <a:spcPts val="0"/>
              </a:spcBef>
              <a:spcAft>
                <a:spcPts val="0"/>
              </a:spcAft>
              <a:buNone/>
              <a:defRPr/>
            </a:lvl2pPr>
            <a:lvl3pPr marL="0" lvl="2" indent="0" algn="ctr">
              <a:spcBef>
                <a:spcPts val="0"/>
              </a:spcBef>
              <a:spcAft>
                <a:spcPts val="0"/>
              </a:spcAft>
              <a:buNone/>
              <a:defRPr/>
            </a:lvl3pPr>
            <a:lvl4pPr marL="0" lvl="3" indent="0" algn="ctr">
              <a:spcBef>
                <a:spcPts val="0"/>
              </a:spcBef>
              <a:spcAft>
                <a:spcPts val="0"/>
              </a:spcAft>
              <a:buNone/>
              <a:defRPr/>
            </a:lvl4pPr>
            <a:lvl5pPr marL="0" lvl="4" indent="0" algn="ctr">
              <a:spcBef>
                <a:spcPts val="0"/>
              </a:spcBef>
              <a:spcAft>
                <a:spcPts val="0"/>
              </a:spcAft>
              <a:buNone/>
              <a:defRPr/>
            </a:lvl5pPr>
            <a:lvl6pPr marL="0" lvl="5" indent="0" algn="ctr">
              <a:spcBef>
                <a:spcPts val="0"/>
              </a:spcBef>
              <a:spcAft>
                <a:spcPts val="0"/>
              </a:spcAft>
              <a:buNone/>
              <a:defRPr/>
            </a:lvl6pPr>
            <a:lvl7pPr marL="0" lvl="6" indent="0" algn="ctr">
              <a:spcBef>
                <a:spcPts val="0"/>
              </a:spcBef>
              <a:spcAft>
                <a:spcPts val="0"/>
              </a:spcAft>
              <a:buNone/>
              <a:defRPr/>
            </a:lvl7pPr>
            <a:lvl8pPr marL="0" lvl="7" indent="0" algn="ctr">
              <a:spcBef>
                <a:spcPts val="0"/>
              </a:spcBef>
              <a:spcAft>
                <a:spcPts val="0"/>
              </a:spcAft>
              <a:buNone/>
              <a:defRPr/>
            </a:lvl8pPr>
            <a:lvl9pPr marL="0" lvl="8" indent="0" algn="ctr">
              <a:spcBef>
                <a:spcPts val="0"/>
              </a:spcBef>
              <a:spcAft>
                <a:spcPts val="0"/>
              </a:spcAft>
              <a:buNone/>
              <a:defRPr/>
            </a:lvl9pPr>
          </a:lstStyle>
          <a:p>
            <a:pPr marL="0" lvl="0" indent="0" algn="ctr" rtl="0">
              <a:spcBef>
                <a:spcPts val="0"/>
              </a:spcBef>
              <a:spcAft>
                <a:spcPts val="0"/>
              </a:spcAft>
              <a:buNone/>
            </a:pPr>
            <a:fld id="{00000000-1234-1234-1234-123412341234}" type="slidenum">
              <a:rPr lang="fr-FR"/>
              <a:t>‹N°›</a:t>
            </a:fld>
            <a:endParaRPr/>
          </a:p>
        </p:txBody>
      </p:sp>
      <p:sp>
        <p:nvSpPr>
          <p:cNvPr id="72" name="Google Shape;72;p20"/>
          <p:cNvSpPr/>
          <p:nvPr/>
        </p:nvSpPr>
        <p:spPr>
          <a:xfrm>
            <a:off x="0" y="627534"/>
            <a:ext cx="9144000" cy="14401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Arial"/>
              <a:ea typeface="Arial"/>
              <a:cs typeface="Arial"/>
              <a:sym typeface="Arial"/>
            </a:endParaRPr>
          </a:p>
        </p:txBody>
      </p:sp>
      <p:pic>
        <p:nvPicPr>
          <p:cNvPr id="73" name="Google Shape;73;p20" descr="Une image contenant personne, intérieur, tenant, alimentation&#10;&#10;Description générée automatiquement"/>
          <p:cNvPicPr preferRelativeResize="0"/>
          <p:nvPr/>
        </p:nvPicPr>
        <p:blipFill rotWithShape="1">
          <a:blip r:embed="rId2">
            <a:alphaModFix/>
          </a:blip>
          <a:srcRect/>
          <a:stretch/>
        </p:blipFill>
        <p:spPr>
          <a:xfrm>
            <a:off x="1621889" y="2255"/>
            <a:ext cx="7522111" cy="5141246"/>
          </a:xfrm>
          <a:prstGeom prst="rect">
            <a:avLst/>
          </a:prstGeom>
          <a:noFill/>
          <a:ln>
            <a:noFill/>
          </a:ln>
        </p:spPr>
      </p:pic>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Disposition personnalisée">
  <p:cSld name="Disposition personnalisée">
    <p:spTree>
      <p:nvGrpSpPr>
        <p:cNvPr id="1" name="Shape 74"/>
        <p:cNvGrpSpPr/>
        <p:nvPr/>
      </p:nvGrpSpPr>
      <p:grpSpPr>
        <a:xfrm>
          <a:off x="0" y="0"/>
          <a:ext cx="0" cy="0"/>
          <a:chOff x="0" y="0"/>
          <a:chExt cx="0" cy="0"/>
        </a:xfrm>
      </p:grpSpPr>
      <p:pic>
        <p:nvPicPr>
          <p:cNvPr id="75" name="Google Shape;75;p21" descr="Une image contenant personne, intérieur, homme, table&#10;&#10;Description générée automatiquement"/>
          <p:cNvPicPr preferRelativeResize="0"/>
          <p:nvPr/>
        </p:nvPicPr>
        <p:blipFill rotWithShape="1">
          <a:blip r:embed="rId2">
            <a:alphaModFix/>
          </a:blip>
          <a:srcRect/>
          <a:stretch/>
        </p:blipFill>
        <p:spPr>
          <a:xfrm>
            <a:off x="-18208" y="-13947"/>
            <a:ext cx="9190183" cy="5171393"/>
          </a:xfrm>
          <a:prstGeom prst="rect">
            <a:avLst/>
          </a:prstGeom>
          <a:noFill/>
          <a:ln>
            <a:noFill/>
          </a:ln>
        </p:spPr>
      </p:pic>
      <p:pic>
        <p:nvPicPr>
          <p:cNvPr id="76" name="Google Shape;76;p21"/>
          <p:cNvPicPr preferRelativeResize="0"/>
          <p:nvPr/>
        </p:nvPicPr>
        <p:blipFill rotWithShape="1">
          <a:blip r:embed="rId3">
            <a:alphaModFix/>
          </a:blip>
          <a:srcRect/>
          <a:stretch/>
        </p:blipFill>
        <p:spPr>
          <a:xfrm>
            <a:off x="179512" y="189714"/>
            <a:ext cx="657373" cy="581836"/>
          </a:xfrm>
          <a:prstGeom prst="rect">
            <a:avLst/>
          </a:prstGeom>
          <a:noFill/>
          <a:ln>
            <a:noFill/>
          </a:ln>
        </p:spPr>
      </p:pic>
      <p:sp>
        <p:nvSpPr>
          <p:cNvPr id="77" name="Google Shape;77;p21"/>
          <p:cNvSpPr txBox="1">
            <a:spLocks noGrp="1"/>
          </p:cNvSpPr>
          <p:nvPr>
            <p:ph type="body" idx="1"/>
          </p:nvPr>
        </p:nvSpPr>
        <p:spPr>
          <a:xfrm>
            <a:off x="2124075" y="987425"/>
            <a:ext cx="2735957" cy="1871663"/>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1800"/>
              </a:spcBef>
              <a:spcAft>
                <a:spcPts val="0"/>
              </a:spcAft>
              <a:buClr>
                <a:schemeClr val="dk2"/>
              </a:buClr>
              <a:buSzPts val="2800"/>
              <a:buNone/>
              <a:defRPr sz="2800" cap="none"/>
            </a:lvl1pPr>
            <a:lvl2pPr marL="914400" lvl="1" indent="-228600" algn="l">
              <a:lnSpc>
                <a:spcPct val="100000"/>
              </a:lnSpc>
              <a:spcBef>
                <a:spcPts val="900"/>
              </a:spcBef>
              <a:spcAft>
                <a:spcPts val="0"/>
              </a:spcAft>
              <a:buSzPts val="3200"/>
              <a:buNone/>
              <a:defRPr sz="3200"/>
            </a:lvl2pPr>
            <a:lvl3pPr marL="1371600" lvl="2" indent="-342900" algn="l">
              <a:lnSpc>
                <a:spcPct val="100000"/>
              </a:lnSpc>
              <a:spcBef>
                <a:spcPts val="400"/>
              </a:spcBef>
              <a:spcAft>
                <a:spcPts val="0"/>
              </a:spcAft>
              <a:buClr>
                <a:srgbClr val="575757"/>
              </a:buClr>
              <a:buSzPts val="1800"/>
              <a:buChar char="&lt;"/>
              <a:defRPr/>
            </a:lvl3pPr>
            <a:lvl4pPr marL="1828800" lvl="3" indent="-377189" algn="l">
              <a:lnSpc>
                <a:spcPct val="100000"/>
              </a:lnSpc>
              <a:spcBef>
                <a:spcPts val="400"/>
              </a:spcBef>
              <a:spcAft>
                <a:spcPts val="0"/>
              </a:spcAft>
              <a:buClr>
                <a:srgbClr val="575757"/>
              </a:buClr>
              <a:buSzPts val="2340"/>
              <a:buChar char="•"/>
              <a:defRPr/>
            </a:lvl4pPr>
            <a:lvl5pPr marL="2286000" lvl="4" indent="-354329" algn="l">
              <a:lnSpc>
                <a:spcPct val="100000"/>
              </a:lnSpc>
              <a:spcBef>
                <a:spcPts val="200"/>
              </a:spcBef>
              <a:spcAft>
                <a:spcPts val="0"/>
              </a:spcAft>
              <a:buClr>
                <a:srgbClr val="575757"/>
              </a:buClr>
              <a:buSzPts val="198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8" name="Google Shape;78;p21"/>
          <p:cNvSpPr txBox="1">
            <a:spLocks noGrp="1"/>
          </p:cNvSpPr>
          <p:nvPr>
            <p:ph type="body" idx="2"/>
          </p:nvPr>
        </p:nvSpPr>
        <p:spPr>
          <a:xfrm>
            <a:off x="5004048" y="987425"/>
            <a:ext cx="3457575" cy="1871663"/>
          </a:xfrm>
          <a:prstGeom prst="rect">
            <a:avLst/>
          </a:prstGeom>
          <a:noFill/>
          <a:ln>
            <a:noFill/>
          </a:ln>
        </p:spPr>
        <p:txBody>
          <a:bodyPr spcFirstLastPara="1" wrap="square" lIns="0" tIns="0" rIns="0" bIns="0" anchor="t" anchorCtr="0">
            <a:normAutofit/>
          </a:bodyPr>
          <a:lstStyle>
            <a:lvl1pPr marL="457200" lvl="0" indent="-228600" algn="l">
              <a:lnSpc>
                <a:spcPct val="80000"/>
              </a:lnSpc>
              <a:spcBef>
                <a:spcPts val="0"/>
              </a:spcBef>
              <a:spcAft>
                <a:spcPts val="0"/>
              </a:spcAft>
              <a:buClr>
                <a:schemeClr val="dk2"/>
              </a:buClr>
              <a:buSzPts val="1400"/>
              <a:buNone/>
              <a:defRPr sz="1400" b="0"/>
            </a:lvl1pPr>
            <a:lvl2pPr marL="914400" lvl="1" indent="-342900" algn="l">
              <a:lnSpc>
                <a:spcPct val="100000"/>
              </a:lnSpc>
              <a:spcBef>
                <a:spcPts val="900"/>
              </a:spcBef>
              <a:spcAft>
                <a:spcPts val="0"/>
              </a:spcAft>
              <a:buSzPts val="1800"/>
              <a:buChar char="►"/>
              <a:defRPr/>
            </a:lvl2pPr>
            <a:lvl3pPr marL="1371600" lvl="2" indent="-342900" algn="l">
              <a:lnSpc>
                <a:spcPct val="100000"/>
              </a:lnSpc>
              <a:spcBef>
                <a:spcPts val="400"/>
              </a:spcBef>
              <a:spcAft>
                <a:spcPts val="0"/>
              </a:spcAft>
              <a:buClr>
                <a:srgbClr val="575757"/>
              </a:buClr>
              <a:buSzPts val="1800"/>
              <a:buChar char="&lt;"/>
              <a:defRPr/>
            </a:lvl3pPr>
            <a:lvl4pPr marL="1828800" lvl="3" indent="-377189" algn="l">
              <a:lnSpc>
                <a:spcPct val="100000"/>
              </a:lnSpc>
              <a:spcBef>
                <a:spcPts val="400"/>
              </a:spcBef>
              <a:spcAft>
                <a:spcPts val="0"/>
              </a:spcAft>
              <a:buClr>
                <a:srgbClr val="575757"/>
              </a:buClr>
              <a:buSzPts val="2340"/>
              <a:buChar char="•"/>
              <a:defRPr/>
            </a:lvl4pPr>
            <a:lvl5pPr marL="2286000" lvl="4" indent="-354329" algn="l">
              <a:lnSpc>
                <a:spcPct val="100000"/>
              </a:lnSpc>
              <a:spcBef>
                <a:spcPts val="200"/>
              </a:spcBef>
              <a:spcAft>
                <a:spcPts val="0"/>
              </a:spcAft>
              <a:buClr>
                <a:srgbClr val="575757"/>
              </a:buClr>
              <a:buSzPts val="198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pic>
        <p:nvPicPr>
          <p:cNvPr id="79" name="Google Shape;79;p21" descr="Une image contenant personne, intérieur, homme, table&#10;&#10;Description générée automatiquement"/>
          <p:cNvPicPr preferRelativeResize="0"/>
          <p:nvPr/>
        </p:nvPicPr>
        <p:blipFill rotWithShape="1">
          <a:blip r:embed="rId2">
            <a:alphaModFix/>
          </a:blip>
          <a:srcRect/>
          <a:stretch/>
        </p:blipFill>
        <p:spPr>
          <a:xfrm>
            <a:off x="-18208" y="-13947"/>
            <a:ext cx="9190183" cy="5171393"/>
          </a:xfrm>
          <a:prstGeom prst="rect">
            <a:avLst/>
          </a:prstGeom>
          <a:noFill/>
          <a:ln>
            <a:noFill/>
          </a:ln>
        </p:spPr>
      </p:pic>
      <p:pic>
        <p:nvPicPr>
          <p:cNvPr id="80" name="Google Shape;80;p21"/>
          <p:cNvPicPr preferRelativeResize="0"/>
          <p:nvPr/>
        </p:nvPicPr>
        <p:blipFill rotWithShape="1">
          <a:blip r:embed="rId3">
            <a:alphaModFix/>
          </a:blip>
          <a:srcRect/>
          <a:stretch/>
        </p:blipFill>
        <p:spPr>
          <a:xfrm>
            <a:off x="179512" y="189714"/>
            <a:ext cx="657373" cy="581836"/>
          </a:xfrm>
          <a:prstGeom prst="rect">
            <a:avLst/>
          </a:prstGeom>
          <a:noFill/>
          <a:ln>
            <a:noFill/>
          </a:ln>
        </p:spPr>
      </p:pic>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re seul">
  <p:cSld name="Titre seul">
    <p:spTree>
      <p:nvGrpSpPr>
        <p:cNvPr id="1" name="Shape 81"/>
        <p:cNvGrpSpPr/>
        <p:nvPr/>
      </p:nvGrpSpPr>
      <p:grpSpPr>
        <a:xfrm>
          <a:off x="0" y="0"/>
          <a:ext cx="0" cy="0"/>
          <a:chOff x="0" y="0"/>
          <a:chExt cx="0" cy="0"/>
        </a:xfrm>
      </p:grpSpPr>
      <p:sp>
        <p:nvSpPr>
          <p:cNvPr id="82" name="Google Shape;82;p22"/>
          <p:cNvSpPr txBox="1">
            <a:spLocks noGrp="1"/>
          </p:cNvSpPr>
          <p:nvPr>
            <p:ph type="title"/>
          </p:nvPr>
        </p:nvSpPr>
        <p:spPr>
          <a:xfrm>
            <a:off x="827584" y="87474"/>
            <a:ext cx="8064092" cy="540006"/>
          </a:xfrm>
          <a:prstGeom prst="rect">
            <a:avLst/>
          </a:prstGeom>
          <a:noFill/>
          <a:ln>
            <a:noFill/>
          </a:ln>
        </p:spPr>
        <p:txBody>
          <a:bodyPr spcFirstLastPara="1" wrap="square" lIns="0" tIns="0" rIns="0" bIns="0" anchor="b" anchorCtr="0">
            <a:normAutofit/>
          </a:bodyPr>
          <a:lstStyle>
            <a:lvl1pPr lvl="0" algn="l">
              <a:lnSpc>
                <a:spcPct val="110000"/>
              </a:lnSpc>
              <a:spcBef>
                <a:spcPts val="0"/>
              </a:spcBef>
              <a:spcAft>
                <a:spcPts val="0"/>
              </a:spcAft>
              <a:buClr>
                <a:srgbClr val="006AB2"/>
              </a:buClr>
              <a:buSzPts val="20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3" name="Google Shape;83;p22"/>
          <p:cNvSpPr txBox="1">
            <a:spLocks noGrp="1"/>
          </p:cNvSpPr>
          <p:nvPr>
            <p:ph type="sldNum" idx="12"/>
          </p:nvPr>
        </p:nvSpPr>
        <p:spPr>
          <a:xfrm>
            <a:off x="107504" y="4749992"/>
            <a:ext cx="287338" cy="273844"/>
          </a:xfrm>
          <a:prstGeom prst="rect">
            <a:avLst/>
          </a:prstGeom>
          <a:noFill/>
          <a:ln>
            <a:noFill/>
          </a:ln>
        </p:spPr>
        <p:txBody>
          <a:bodyPr spcFirstLastPara="1" wrap="square" lIns="0" tIns="0" rIns="0" bIns="0" anchor="ctr" anchorCtr="0">
            <a:noAutofit/>
          </a:bodyPr>
          <a:lstStyle>
            <a:lvl1pPr marL="0" lvl="0" indent="0" algn="ctr">
              <a:spcBef>
                <a:spcPts val="0"/>
              </a:spcBef>
              <a:spcAft>
                <a:spcPts val="0"/>
              </a:spcAft>
              <a:buNone/>
              <a:defRPr sz="800" i="1">
                <a:solidFill>
                  <a:srgbClr val="575757"/>
                </a:solidFill>
                <a:latin typeface="Arial"/>
                <a:ea typeface="Arial"/>
                <a:cs typeface="Arial"/>
                <a:sym typeface="Arial"/>
              </a:defRPr>
            </a:lvl1pPr>
            <a:lvl2pPr marL="0" lvl="1" indent="0" algn="ctr">
              <a:spcBef>
                <a:spcPts val="0"/>
              </a:spcBef>
              <a:spcAft>
                <a:spcPts val="0"/>
              </a:spcAft>
              <a:buNone/>
              <a:defRPr sz="800" i="1">
                <a:solidFill>
                  <a:srgbClr val="575757"/>
                </a:solidFill>
                <a:latin typeface="Arial"/>
                <a:ea typeface="Arial"/>
                <a:cs typeface="Arial"/>
                <a:sym typeface="Arial"/>
              </a:defRPr>
            </a:lvl2pPr>
            <a:lvl3pPr marL="0" lvl="2" indent="0" algn="ctr">
              <a:spcBef>
                <a:spcPts val="0"/>
              </a:spcBef>
              <a:spcAft>
                <a:spcPts val="0"/>
              </a:spcAft>
              <a:buNone/>
              <a:defRPr sz="800" i="1">
                <a:solidFill>
                  <a:srgbClr val="575757"/>
                </a:solidFill>
                <a:latin typeface="Arial"/>
                <a:ea typeface="Arial"/>
                <a:cs typeface="Arial"/>
                <a:sym typeface="Arial"/>
              </a:defRPr>
            </a:lvl3pPr>
            <a:lvl4pPr marL="0" lvl="3" indent="0" algn="ctr">
              <a:spcBef>
                <a:spcPts val="0"/>
              </a:spcBef>
              <a:spcAft>
                <a:spcPts val="0"/>
              </a:spcAft>
              <a:buNone/>
              <a:defRPr sz="800" i="1">
                <a:solidFill>
                  <a:srgbClr val="575757"/>
                </a:solidFill>
                <a:latin typeface="Arial"/>
                <a:ea typeface="Arial"/>
                <a:cs typeface="Arial"/>
                <a:sym typeface="Arial"/>
              </a:defRPr>
            </a:lvl4pPr>
            <a:lvl5pPr marL="0" lvl="4" indent="0" algn="ctr">
              <a:spcBef>
                <a:spcPts val="0"/>
              </a:spcBef>
              <a:spcAft>
                <a:spcPts val="0"/>
              </a:spcAft>
              <a:buNone/>
              <a:defRPr sz="800" i="1">
                <a:solidFill>
                  <a:srgbClr val="575757"/>
                </a:solidFill>
                <a:latin typeface="Arial"/>
                <a:ea typeface="Arial"/>
                <a:cs typeface="Arial"/>
                <a:sym typeface="Arial"/>
              </a:defRPr>
            </a:lvl5pPr>
            <a:lvl6pPr marL="0" lvl="5" indent="0" algn="ctr">
              <a:spcBef>
                <a:spcPts val="0"/>
              </a:spcBef>
              <a:spcAft>
                <a:spcPts val="0"/>
              </a:spcAft>
              <a:buNone/>
              <a:defRPr sz="800" i="1">
                <a:solidFill>
                  <a:srgbClr val="575757"/>
                </a:solidFill>
                <a:latin typeface="Arial"/>
                <a:ea typeface="Arial"/>
                <a:cs typeface="Arial"/>
                <a:sym typeface="Arial"/>
              </a:defRPr>
            </a:lvl6pPr>
            <a:lvl7pPr marL="0" lvl="6" indent="0" algn="ctr">
              <a:spcBef>
                <a:spcPts val="0"/>
              </a:spcBef>
              <a:spcAft>
                <a:spcPts val="0"/>
              </a:spcAft>
              <a:buNone/>
              <a:defRPr sz="800" i="1">
                <a:solidFill>
                  <a:srgbClr val="575757"/>
                </a:solidFill>
                <a:latin typeface="Arial"/>
                <a:ea typeface="Arial"/>
                <a:cs typeface="Arial"/>
                <a:sym typeface="Arial"/>
              </a:defRPr>
            </a:lvl7pPr>
            <a:lvl8pPr marL="0" lvl="7" indent="0" algn="ctr">
              <a:spcBef>
                <a:spcPts val="0"/>
              </a:spcBef>
              <a:spcAft>
                <a:spcPts val="0"/>
              </a:spcAft>
              <a:buNone/>
              <a:defRPr sz="800" i="1">
                <a:solidFill>
                  <a:srgbClr val="575757"/>
                </a:solidFill>
                <a:latin typeface="Arial"/>
                <a:ea typeface="Arial"/>
                <a:cs typeface="Arial"/>
                <a:sym typeface="Arial"/>
              </a:defRPr>
            </a:lvl8pPr>
            <a:lvl9pPr marL="0" lvl="8" indent="0" algn="ctr">
              <a:spcBef>
                <a:spcPts val="0"/>
              </a:spcBef>
              <a:spcAft>
                <a:spcPts val="0"/>
              </a:spcAft>
              <a:buNone/>
              <a:defRPr sz="800" i="1">
                <a:solidFill>
                  <a:srgbClr val="575757"/>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fr-FR"/>
              <a:t>‹N°›</a:t>
            </a:fld>
            <a:endParaRPr/>
          </a:p>
        </p:txBody>
      </p:sp>
      <p:sp>
        <p:nvSpPr>
          <p:cNvPr id="84" name="Google Shape;84;p22"/>
          <p:cNvSpPr txBox="1">
            <a:spLocks noGrp="1"/>
          </p:cNvSpPr>
          <p:nvPr>
            <p:ph type="ftr" idx="11"/>
          </p:nvPr>
        </p:nvSpPr>
        <p:spPr>
          <a:xfrm>
            <a:off x="408753" y="4749992"/>
            <a:ext cx="6926486" cy="273844"/>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rgbClr val="575757"/>
              </a:buClr>
              <a:buSzPts val="800"/>
              <a:buFont typeface="Arial"/>
              <a:buNone/>
              <a:defRPr sz="8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Deux contenus">
  <p:cSld name="Deux contenus">
    <p:spTree>
      <p:nvGrpSpPr>
        <p:cNvPr id="1" name="Shape 85"/>
        <p:cNvGrpSpPr/>
        <p:nvPr/>
      </p:nvGrpSpPr>
      <p:grpSpPr>
        <a:xfrm>
          <a:off x="0" y="0"/>
          <a:ext cx="0" cy="0"/>
          <a:chOff x="0" y="0"/>
          <a:chExt cx="0" cy="0"/>
        </a:xfrm>
      </p:grpSpPr>
      <p:sp>
        <p:nvSpPr>
          <p:cNvPr id="86" name="Google Shape;86;p23"/>
          <p:cNvSpPr txBox="1">
            <a:spLocks noGrp="1"/>
          </p:cNvSpPr>
          <p:nvPr>
            <p:ph type="title"/>
          </p:nvPr>
        </p:nvSpPr>
        <p:spPr>
          <a:xfrm>
            <a:off x="827584" y="87474"/>
            <a:ext cx="8064092" cy="540006"/>
          </a:xfrm>
          <a:prstGeom prst="rect">
            <a:avLst/>
          </a:prstGeom>
          <a:noFill/>
          <a:ln>
            <a:noFill/>
          </a:ln>
        </p:spPr>
        <p:txBody>
          <a:bodyPr spcFirstLastPara="1" wrap="square" lIns="0" tIns="0" rIns="0" bIns="0" anchor="b" anchorCtr="0">
            <a:normAutofit/>
          </a:bodyPr>
          <a:lstStyle>
            <a:lvl1pPr lvl="0" algn="l">
              <a:lnSpc>
                <a:spcPct val="110000"/>
              </a:lnSpc>
              <a:spcBef>
                <a:spcPts val="0"/>
              </a:spcBef>
              <a:spcAft>
                <a:spcPts val="0"/>
              </a:spcAft>
              <a:buClr>
                <a:srgbClr val="006AB2"/>
              </a:buClr>
              <a:buSzPts val="20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7" name="Google Shape;87;p23"/>
          <p:cNvSpPr txBox="1">
            <a:spLocks noGrp="1"/>
          </p:cNvSpPr>
          <p:nvPr>
            <p:ph type="sldNum" idx="12"/>
          </p:nvPr>
        </p:nvSpPr>
        <p:spPr>
          <a:xfrm>
            <a:off x="107504" y="4749992"/>
            <a:ext cx="287338" cy="273844"/>
          </a:xfrm>
          <a:prstGeom prst="rect">
            <a:avLst/>
          </a:prstGeom>
          <a:noFill/>
          <a:ln>
            <a:noFill/>
          </a:ln>
        </p:spPr>
        <p:txBody>
          <a:bodyPr spcFirstLastPara="1" wrap="square" lIns="0" tIns="0" rIns="0" bIns="0" anchor="ctr" anchorCtr="0">
            <a:noAutofit/>
          </a:bodyPr>
          <a:lstStyle>
            <a:lvl1pPr marL="0" lvl="0" indent="0" algn="ctr">
              <a:spcBef>
                <a:spcPts val="0"/>
              </a:spcBef>
              <a:spcAft>
                <a:spcPts val="0"/>
              </a:spcAft>
              <a:buNone/>
              <a:defRPr/>
            </a:lvl1pPr>
            <a:lvl2pPr marL="0" lvl="1" indent="0" algn="ctr">
              <a:spcBef>
                <a:spcPts val="0"/>
              </a:spcBef>
              <a:spcAft>
                <a:spcPts val="0"/>
              </a:spcAft>
              <a:buNone/>
              <a:defRPr/>
            </a:lvl2pPr>
            <a:lvl3pPr marL="0" lvl="2" indent="0" algn="ctr">
              <a:spcBef>
                <a:spcPts val="0"/>
              </a:spcBef>
              <a:spcAft>
                <a:spcPts val="0"/>
              </a:spcAft>
              <a:buNone/>
              <a:defRPr/>
            </a:lvl3pPr>
            <a:lvl4pPr marL="0" lvl="3" indent="0" algn="ctr">
              <a:spcBef>
                <a:spcPts val="0"/>
              </a:spcBef>
              <a:spcAft>
                <a:spcPts val="0"/>
              </a:spcAft>
              <a:buNone/>
              <a:defRPr/>
            </a:lvl4pPr>
            <a:lvl5pPr marL="0" lvl="4" indent="0" algn="ctr">
              <a:spcBef>
                <a:spcPts val="0"/>
              </a:spcBef>
              <a:spcAft>
                <a:spcPts val="0"/>
              </a:spcAft>
              <a:buNone/>
              <a:defRPr/>
            </a:lvl5pPr>
            <a:lvl6pPr marL="0" lvl="5" indent="0" algn="ctr">
              <a:spcBef>
                <a:spcPts val="0"/>
              </a:spcBef>
              <a:spcAft>
                <a:spcPts val="0"/>
              </a:spcAft>
              <a:buNone/>
              <a:defRPr/>
            </a:lvl6pPr>
            <a:lvl7pPr marL="0" lvl="6" indent="0" algn="ctr">
              <a:spcBef>
                <a:spcPts val="0"/>
              </a:spcBef>
              <a:spcAft>
                <a:spcPts val="0"/>
              </a:spcAft>
              <a:buNone/>
              <a:defRPr/>
            </a:lvl7pPr>
            <a:lvl8pPr marL="0" lvl="7" indent="0" algn="ctr">
              <a:spcBef>
                <a:spcPts val="0"/>
              </a:spcBef>
              <a:spcAft>
                <a:spcPts val="0"/>
              </a:spcAft>
              <a:buNone/>
              <a:defRPr/>
            </a:lvl8pPr>
            <a:lvl9pPr marL="0" lvl="8" indent="0" algn="ctr">
              <a:spcBef>
                <a:spcPts val="0"/>
              </a:spcBef>
              <a:spcAft>
                <a:spcPts val="0"/>
              </a:spcAft>
              <a:buNone/>
              <a:defRPr/>
            </a:lvl9pPr>
          </a:lstStyle>
          <a:p>
            <a:pPr marL="0" lvl="0" indent="0" algn="ctr" rtl="0">
              <a:spcBef>
                <a:spcPts val="0"/>
              </a:spcBef>
              <a:spcAft>
                <a:spcPts val="0"/>
              </a:spcAft>
              <a:buNone/>
            </a:pPr>
            <a:fld id="{00000000-1234-1234-1234-123412341234}" type="slidenum">
              <a:rPr lang="fr-FR"/>
              <a:t>‹N°›</a:t>
            </a:fld>
            <a:endParaRPr/>
          </a:p>
        </p:txBody>
      </p:sp>
      <p:sp>
        <p:nvSpPr>
          <p:cNvPr id="88" name="Google Shape;88;p23"/>
          <p:cNvSpPr txBox="1">
            <a:spLocks noGrp="1"/>
          </p:cNvSpPr>
          <p:nvPr>
            <p:ph type="body" idx="1"/>
          </p:nvPr>
        </p:nvSpPr>
        <p:spPr>
          <a:xfrm>
            <a:off x="827584" y="843558"/>
            <a:ext cx="3889375" cy="374441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1800"/>
              </a:spcBef>
              <a:spcAft>
                <a:spcPts val="0"/>
              </a:spcAft>
              <a:buClr>
                <a:schemeClr val="dk2"/>
              </a:buClr>
              <a:buSzPts val="2400"/>
              <a:buNone/>
              <a:defRPr/>
            </a:lvl1pPr>
            <a:lvl2pPr marL="914400" lvl="1" indent="-342900" algn="l">
              <a:lnSpc>
                <a:spcPct val="100000"/>
              </a:lnSpc>
              <a:spcBef>
                <a:spcPts val="900"/>
              </a:spcBef>
              <a:spcAft>
                <a:spcPts val="0"/>
              </a:spcAft>
              <a:buSzPts val="1800"/>
              <a:buChar char="►"/>
              <a:defRPr>
                <a:solidFill>
                  <a:schemeClr val="dk2"/>
                </a:solidFill>
              </a:defRPr>
            </a:lvl2pPr>
            <a:lvl3pPr marL="1371600" lvl="2" indent="-330200" algn="l">
              <a:lnSpc>
                <a:spcPct val="100000"/>
              </a:lnSpc>
              <a:spcBef>
                <a:spcPts val="400"/>
              </a:spcBef>
              <a:spcAft>
                <a:spcPts val="0"/>
              </a:spcAft>
              <a:buClr>
                <a:srgbClr val="575757"/>
              </a:buClr>
              <a:buSzPts val="1600"/>
              <a:buChar char="&lt;"/>
              <a:defRPr>
                <a:solidFill>
                  <a:srgbClr val="575757"/>
                </a:solidFill>
              </a:defRPr>
            </a:lvl3pPr>
            <a:lvl4pPr marL="1828800" lvl="3" indent="-344169" algn="l">
              <a:lnSpc>
                <a:spcPct val="100000"/>
              </a:lnSpc>
              <a:spcBef>
                <a:spcPts val="400"/>
              </a:spcBef>
              <a:spcAft>
                <a:spcPts val="0"/>
              </a:spcAft>
              <a:buClr>
                <a:srgbClr val="575757"/>
              </a:buClr>
              <a:buSzPts val="1820"/>
              <a:buChar char="•"/>
              <a:defRPr sz="1400">
                <a:solidFill>
                  <a:srgbClr val="575757"/>
                </a:solidFill>
              </a:defRPr>
            </a:lvl4pPr>
            <a:lvl5pPr marL="2286000" lvl="4" indent="-312420" algn="l">
              <a:lnSpc>
                <a:spcPct val="100000"/>
              </a:lnSpc>
              <a:spcBef>
                <a:spcPts val="200"/>
              </a:spcBef>
              <a:spcAft>
                <a:spcPts val="0"/>
              </a:spcAft>
              <a:buClr>
                <a:srgbClr val="575757"/>
              </a:buClr>
              <a:buSzPts val="1320"/>
              <a:buChar char="•"/>
              <a:defRPr sz="1200">
                <a:solidFill>
                  <a:srgbClr val="575757"/>
                </a:solidFil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89" name="Google Shape;89;p23"/>
          <p:cNvSpPr txBox="1">
            <a:spLocks noGrp="1"/>
          </p:cNvSpPr>
          <p:nvPr>
            <p:ph type="body" idx="2"/>
          </p:nvPr>
        </p:nvSpPr>
        <p:spPr>
          <a:xfrm>
            <a:off x="5002301" y="843558"/>
            <a:ext cx="3889375" cy="3744416"/>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1800"/>
              </a:spcBef>
              <a:spcAft>
                <a:spcPts val="0"/>
              </a:spcAft>
              <a:buClr>
                <a:schemeClr val="dk2"/>
              </a:buClr>
              <a:buSzPts val="2400"/>
              <a:buNone/>
              <a:defRPr/>
            </a:lvl1pPr>
            <a:lvl2pPr marL="914400" lvl="1" indent="-342900" algn="l">
              <a:lnSpc>
                <a:spcPct val="100000"/>
              </a:lnSpc>
              <a:spcBef>
                <a:spcPts val="900"/>
              </a:spcBef>
              <a:spcAft>
                <a:spcPts val="0"/>
              </a:spcAft>
              <a:buSzPts val="1800"/>
              <a:buChar char="►"/>
              <a:defRPr>
                <a:solidFill>
                  <a:schemeClr val="dk2"/>
                </a:solidFill>
              </a:defRPr>
            </a:lvl2pPr>
            <a:lvl3pPr marL="1371600" lvl="2" indent="-330200" algn="l">
              <a:lnSpc>
                <a:spcPct val="100000"/>
              </a:lnSpc>
              <a:spcBef>
                <a:spcPts val="400"/>
              </a:spcBef>
              <a:spcAft>
                <a:spcPts val="0"/>
              </a:spcAft>
              <a:buClr>
                <a:srgbClr val="575757"/>
              </a:buClr>
              <a:buSzPts val="1600"/>
              <a:buChar char="&lt;"/>
              <a:defRPr>
                <a:solidFill>
                  <a:srgbClr val="575757"/>
                </a:solidFill>
              </a:defRPr>
            </a:lvl3pPr>
            <a:lvl4pPr marL="1828800" lvl="3" indent="-344169" algn="l">
              <a:lnSpc>
                <a:spcPct val="100000"/>
              </a:lnSpc>
              <a:spcBef>
                <a:spcPts val="400"/>
              </a:spcBef>
              <a:spcAft>
                <a:spcPts val="0"/>
              </a:spcAft>
              <a:buClr>
                <a:srgbClr val="575757"/>
              </a:buClr>
              <a:buSzPts val="1820"/>
              <a:buChar char="•"/>
              <a:defRPr sz="1400">
                <a:solidFill>
                  <a:srgbClr val="575757"/>
                </a:solidFill>
              </a:defRPr>
            </a:lvl4pPr>
            <a:lvl5pPr marL="2286000" lvl="4" indent="-312420" algn="l">
              <a:lnSpc>
                <a:spcPct val="100000"/>
              </a:lnSpc>
              <a:spcBef>
                <a:spcPts val="200"/>
              </a:spcBef>
              <a:spcAft>
                <a:spcPts val="0"/>
              </a:spcAft>
              <a:buClr>
                <a:srgbClr val="575757"/>
              </a:buClr>
              <a:buSzPts val="1320"/>
              <a:buChar char="•"/>
              <a:defRPr sz="1200">
                <a:solidFill>
                  <a:srgbClr val="575757"/>
                </a:solidFil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90" name="Google Shape;90;p23"/>
          <p:cNvSpPr txBox="1">
            <a:spLocks noGrp="1"/>
          </p:cNvSpPr>
          <p:nvPr>
            <p:ph type="ftr" idx="11"/>
          </p:nvPr>
        </p:nvSpPr>
        <p:spPr>
          <a:xfrm>
            <a:off x="408753" y="4749992"/>
            <a:ext cx="6926486" cy="273844"/>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rgbClr val="575757"/>
              </a:buClr>
              <a:buSzPts val="800"/>
              <a:buFont typeface="Arial"/>
              <a:buNone/>
              <a:defRPr sz="8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exte_1 COL">
    <p:spTree>
      <p:nvGrpSpPr>
        <p:cNvPr id="1" name=""/>
        <p:cNvGrpSpPr/>
        <p:nvPr/>
      </p:nvGrpSpPr>
      <p:grpSpPr>
        <a:xfrm>
          <a:off x="0" y="0"/>
          <a:ext cx="0" cy="0"/>
          <a:chOff x="0" y="0"/>
          <a:chExt cx="0" cy="0"/>
        </a:xfrm>
      </p:grpSpPr>
      <p:sp>
        <p:nvSpPr>
          <p:cNvPr id="9" name="Espace réservé du texte 9">
            <a:extLst>
              <a:ext uri="{FF2B5EF4-FFF2-40B4-BE49-F238E27FC236}">
                <a16:creationId xmlns:a16="http://schemas.microsoft.com/office/drawing/2014/main" id="{D48D3109-4619-5246-B41A-A2751CAC6E76}"/>
              </a:ext>
            </a:extLst>
          </p:cNvPr>
          <p:cNvSpPr>
            <a:spLocks noGrp="1"/>
          </p:cNvSpPr>
          <p:nvPr>
            <p:ph type="body" sz="quarter" idx="15"/>
          </p:nvPr>
        </p:nvSpPr>
        <p:spPr>
          <a:xfrm>
            <a:off x="343909" y="999859"/>
            <a:ext cx="8459572" cy="3666146"/>
          </a:xfrm>
          <a:prstGeom prst="rect">
            <a:avLst/>
          </a:prstGeom>
        </p:spPr>
        <p:txBody>
          <a:bodyPr/>
          <a:lstStyle>
            <a:lvl1pPr>
              <a:buClr>
                <a:srgbClr val="E7366F"/>
              </a:buClr>
              <a:buFont typeface="Wingdings" pitchFamily="2" charset="2"/>
              <a:buChar char="ü"/>
              <a:defRPr sz="1500"/>
            </a:lvl1pPr>
            <a:lvl2pPr>
              <a:defRPr sz="1350"/>
            </a:lvl2pPr>
            <a:lvl3pPr marL="857250" indent="-171450">
              <a:buFont typeface="Wingdings" panose="05000000000000000000" pitchFamily="2" charset="2"/>
              <a:buChar char="§"/>
              <a:defRPr sz="1200"/>
            </a:lvl3pPr>
            <a:lvl4pPr marL="1200150" indent="-171450">
              <a:buFont typeface="Courier New" panose="02070309020205020404" pitchFamily="49" charset="0"/>
              <a:buChar char="o"/>
              <a:defRPr sz="1050"/>
            </a:lvl4pPr>
            <a:lvl5pPr marL="1543050" indent="-171450">
              <a:buFont typeface="Wingdings" panose="05000000000000000000" pitchFamily="2" charset="2"/>
              <a:buChar char="ü"/>
              <a:defRPr sz="900"/>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12" name="Espace réservé de la date 11">
            <a:extLst>
              <a:ext uri="{FF2B5EF4-FFF2-40B4-BE49-F238E27FC236}">
                <a16:creationId xmlns:a16="http://schemas.microsoft.com/office/drawing/2014/main" id="{F14A3866-598C-4B4D-8CEF-8E8EB9E653CC}"/>
              </a:ext>
            </a:extLst>
          </p:cNvPr>
          <p:cNvSpPr>
            <a:spLocks noGrp="1"/>
          </p:cNvSpPr>
          <p:nvPr>
            <p:ph type="dt" sz="half" idx="16"/>
          </p:nvPr>
        </p:nvSpPr>
        <p:spPr/>
        <p:txBody>
          <a:bodyPr/>
          <a:lstStyle/>
          <a:p>
            <a:r>
              <a:rPr lang="fr-FR"/>
              <a:t>30/05/2023</a:t>
            </a:r>
          </a:p>
        </p:txBody>
      </p:sp>
      <p:sp>
        <p:nvSpPr>
          <p:cNvPr id="13" name="Espace réservé du pied de page 12">
            <a:extLst>
              <a:ext uri="{FF2B5EF4-FFF2-40B4-BE49-F238E27FC236}">
                <a16:creationId xmlns:a16="http://schemas.microsoft.com/office/drawing/2014/main" id="{7AFFAEDD-8DC4-014F-A5FD-A6927A4E648C}"/>
              </a:ext>
            </a:extLst>
          </p:cNvPr>
          <p:cNvSpPr>
            <a:spLocks noGrp="1"/>
          </p:cNvSpPr>
          <p:nvPr>
            <p:ph type="ftr" sz="quarter" idx="17"/>
          </p:nvPr>
        </p:nvSpPr>
        <p:spPr/>
        <p:txBody>
          <a:bodyPr/>
          <a:lstStyle/>
          <a:p>
            <a:r>
              <a:rPr lang="fr-FR"/>
              <a:t>Atelier fédérations hospitalières #8</a:t>
            </a:r>
          </a:p>
        </p:txBody>
      </p:sp>
      <p:sp>
        <p:nvSpPr>
          <p:cNvPr id="14" name="Espace réservé du numéro de diapositive 13">
            <a:extLst>
              <a:ext uri="{FF2B5EF4-FFF2-40B4-BE49-F238E27FC236}">
                <a16:creationId xmlns:a16="http://schemas.microsoft.com/office/drawing/2014/main" id="{0A7DF736-A6EE-A649-AE58-4F2779BE5ECD}"/>
              </a:ext>
            </a:extLst>
          </p:cNvPr>
          <p:cNvSpPr>
            <a:spLocks noGrp="1"/>
          </p:cNvSpPr>
          <p:nvPr>
            <p:ph type="sldNum" sz="quarter" idx="18"/>
          </p:nvPr>
        </p:nvSpPr>
        <p:spPr/>
        <p:txBody>
          <a:bodyPr/>
          <a:lstStyle/>
          <a:p>
            <a:fld id="{4A897389-FDC9-4B4F-9058-9FB9E4529928}" type="slidenum">
              <a:rPr lang="fr-FR" smtClean="0"/>
              <a:t>‹N°›</a:t>
            </a:fld>
            <a:endParaRPr lang="fr-FR"/>
          </a:p>
        </p:txBody>
      </p:sp>
      <p:sp>
        <p:nvSpPr>
          <p:cNvPr id="15" name="Titre 14">
            <a:extLst>
              <a:ext uri="{FF2B5EF4-FFF2-40B4-BE49-F238E27FC236}">
                <a16:creationId xmlns:a16="http://schemas.microsoft.com/office/drawing/2014/main" id="{2FAD034F-BA59-5B42-843D-90BA2B19C171}"/>
              </a:ext>
            </a:extLst>
          </p:cNvPr>
          <p:cNvSpPr>
            <a:spLocks noGrp="1"/>
          </p:cNvSpPr>
          <p:nvPr>
            <p:ph type="title"/>
          </p:nvPr>
        </p:nvSpPr>
        <p:spPr>
          <a:xfrm>
            <a:off x="1326735" y="299325"/>
            <a:ext cx="5928644" cy="462322"/>
          </a:xfrm>
        </p:spPr>
        <p:txBody>
          <a:bodyPr/>
          <a:lstStyle/>
          <a:p>
            <a:r>
              <a:rPr lang="fr-FR"/>
              <a:t>Modifiez le style du titre</a:t>
            </a:r>
          </a:p>
        </p:txBody>
      </p:sp>
    </p:spTree>
    <p:extLst>
      <p:ext uri="{BB962C8B-B14F-4D97-AF65-F5344CB8AC3E}">
        <p14:creationId xmlns:p14="http://schemas.microsoft.com/office/powerpoint/2010/main" val="15930615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efault">
    <p:spTree>
      <p:nvGrpSpPr>
        <p:cNvPr id="1" name=""/>
        <p:cNvGrpSpPr/>
        <p:nvPr/>
      </p:nvGrpSpPr>
      <p:grpSpPr>
        <a:xfrm>
          <a:off x="0" y="0"/>
          <a:ext cx="0" cy="0"/>
          <a:chOff x="0" y="0"/>
          <a:chExt cx="0" cy="0"/>
        </a:xfrm>
      </p:grpSpPr>
      <p:graphicFrame>
        <p:nvGraphicFramePr>
          <p:cNvPr id="3" name="Object 6" hidden="1">
            <a:extLst>
              <a:ext uri="{FF2B5EF4-FFF2-40B4-BE49-F238E27FC236}">
                <a16:creationId xmlns:a16="http://schemas.microsoft.com/office/drawing/2014/main" id="{D8EFF8A2-0FB9-4B25-8B8D-492353274983}"/>
              </a:ext>
            </a:extLst>
          </p:cNvPr>
          <p:cNvGraphicFramePr>
            <a:graphicFrameLocks noChangeAspect="1"/>
          </p:cNvGraphicFramePr>
          <p:nvPr userDrawn="1">
            <p:custDataLst>
              <p:tags r:id="rId1"/>
            </p:custDataLst>
          </p:nvPr>
        </p:nvGraphicFramePr>
        <p:xfrm>
          <a:off x="1191" y="1191"/>
          <a:ext cx="1191" cy="1191"/>
        </p:xfrm>
        <a:graphic>
          <a:graphicData uri="http://schemas.openxmlformats.org/presentationml/2006/ole">
            <mc:AlternateContent xmlns:mc="http://schemas.openxmlformats.org/markup-compatibility/2006">
              <mc:Choice xmlns:v="urn:schemas-microsoft-com:vml" Requires="v">
                <p:oleObj name="Diapositive think-cell" r:id="rId8" imgW="413" imgH="416" progId="TCLayout.ActiveDocument.1">
                  <p:embed/>
                </p:oleObj>
              </mc:Choice>
              <mc:Fallback>
                <p:oleObj name="Diapositive think-cell" r:id="rId8" imgW="413" imgH="416" progId="TCLayout.ActiveDocument.1">
                  <p:embed/>
                  <p:pic>
                    <p:nvPicPr>
                      <p:cNvPr id="3" name="Object 6" hidden="1">
                        <a:extLst>
                          <a:ext uri="{FF2B5EF4-FFF2-40B4-BE49-F238E27FC236}">
                            <a16:creationId xmlns:a16="http://schemas.microsoft.com/office/drawing/2014/main" id="{D8EFF8A2-0FB9-4B25-8B8D-492353274983}"/>
                          </a:ext>
                        </a:extLst>
                      </p:cNvPr>
                      <p:cNvPicPr/>
                      <p:nvPr/>
                    </p:nvPicPr>
                    <p:blipFill>
                      <a:blip r:embed="rId9"/>
                      <a:stretch>
                        <a:fillRect/>
                      </a:stretch>
                    </p:blipFill>
                    <p:spPr>
                      <a:xfrm>
                        <a:off x="1191" y="1191"/>
                        <a:ext cx="1191" cy="1191"/>
                      </a:xfrm>
                      <a:prstGeom prst="rect">
                        <a:avLst/>
                      </a:prstGeom>
                    </p:spPr>
                  </p:pic>
                </p:oleObj>
              </mc:Fallback>
            </mc:AlternateContent>
          </a:graphicData>
        </a:graphic>
      </p:graphicFrame>
      <p:sp>
        <p:nvSpPr>
          <p:cNvPr id="5" name="Rectangle 1" hidden="1">
            <a:extLst>
              <a:ext uri="{FF2B5EF4-FFF2-40B4-BE49-F238E27FC236}">
                <a16:creationId xmlns:a16="http://schemas.microsoft.com/office/drawing/2014/main" id="{FCC3A0E6-E630-4C26-B008-93BA0B5B1109}"/>
              </a:ext>
            </a:extLst>
          </p:cNvPr>
          <p:cNvSpPr/>
          <p:nvPr userDrawn="1">
            <p:custDataLst>
              <p:tags r:id="rId2"/>
            </p:custDataLst>
          </p:nvPr>
        </p:nvSpPr>
        <p:spPr>
          <a:xfrm>
            <a:off x="0" y="0"/>
            <a:ext cx="119063" cy="119063"/>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spcBef>
                <a:spcPts val="225"/>
              </a:spcBef>
              <a:spcAft>
                <a:spcPts val="225"/>
              </a:spcAft>
            </a:pPr>
            <a:endParaRPr lang="fr-FR" sz="1875" b="1" i="0" baseline="0">
              <a:solidFill>
                <a:schemeClr val="bg1"/>
              </a:solidFill>
              <a:latin typeface="Arial" panose="020B0604020202020204" pitchFamily="34" charset="0"/>
              <a:ea typeface="+mj-ea"/>
              <a:cs typeface="+mj-cs"/>
              <a:sym typeface="Arial" panose="020B0604020202020204" pitchFamily="34" charset="0"/>
            </a:endParaRPr>
          </a:p>
        </p:txBody>
      </p:sp>
      <p:sp>
        <p:nvSpPr>
          <p:cNvPr id="15" name="2. Slide Title">
            <a:extLst>
              <a:ext uri="{FF2B5EF4-FFF2-40B4-BE49-F238E27FC236}">
                <a16:creationId xmlns:a16="http://schemas.microsoft.com/office/drawing/2014/main" id="{699FD2C4-82B5-475E-9235-DB128978B618}"/>
              </a:ext>
            </a:extLst>
          </p:cNvPr>
          <p:cNvSpPr>
            <a:spLocks noGrp="1"/>
          </p:cNvSpPr>
          <p:nvPr>
            <p:ph type="title"/>
            <p:custDataLst>
              <p:tags r:id="rId3"/>
            </p:custDataLst>
          </p:nvPr>
        </p:nvSpPr>
        <p:spPr>
          <a:xfrm>
            <a:off x="416053" y="374971"/>
            <a:ext cx="7273004" cy="288541"/>
          </a:xfrm>
        </p:spPr>
        <p:txBody>
          <a:bodyPr vert="horz" wrap="square" lIns="0" tIns="0" rIns="0" bIns="0" rtlCol="0" anchor="b" anchorCtr="0">
            <a:noAutofit/>
          </a:bodyPr>
          <a:lstStyle>
            <a:lvl1pPr>
              <a:defRPr lang="fr-FR" dirty="0">
                <a:solidFill>
                  <a:schemeClr val="accent3"/>
                </a:solidFill>
              </a:defRPr>
            </a:lvl1pPr>
          </a:lstStyle>
          <a:p>
            <a:pPr lvl="0"/>
            <a:r>
              <a:rPr lang="en-US"/>
              <a:t>Click to edit Master title style</a:t>
            </a:r>
            <a:endParaRPr lang="fr-FR"/>
          </a:p>
        </p:txBody>
      </p:sp>
      <p:sp>
        <p:nvSpPr>
          <p:cNvPr id="14" name="3. Subtitle">
            <a:extLst>
              <a:ext uri="{FF2B5EF4-FFF2-40B4-BE49-F238E27FC236}">
                <a16:creationId xmlns:a16="http://schemas.microsoft.com/office/drawing/2014/main" id="{D4D36123-678D-4B6C-A648-186F85BE34AE}"/>
              </a:ext>
            </a:extLst>
          </p:cNvPr>
          <p:cNvSpPr>
            <a:spLocks noGrp="1"/>
          </p:cNvSpPr>
          <p:nvPr>
            <p:ph type="subTitle" idx="1"/>
            <p:custDataLst>
              <p:tags r:id="rId4"/>
            </p:custDataLst>
          </p:nvPr>
        </p:nvSpPr>
        <p:spPr>
          <a:xfrm>
            <a:off x="416053" y="718349"/>
            <a:ext cx="7273004" cy="207749"/>
          </a:xfrm>
          <a:prstGeom prst="rect">
            <a:avLst/>
          </a:prstGeom>
        </p:spPr>
        <p:txBody>
          <a:bodyPr vert="horz" wrap="square" lIns="0" tIns="0" rIns="0" bIns="0" rtlCol="0">
            <a:noAutofit/>
          </a:bodyPr>
          <a:lstStyle>
            <a:lvl1pPr>
              <a:defRPr lang="fr-FR" sz="1350" b="0" dirty="0"/>
            </a:lvl1pPr>
          </a:lstStyle>
          <a:p>
            <a:pPr lvl="0">
              <a:buNone/>
            </a:pPr>
            <a:r>
              <a:rPr lang="en-US"/>
              <a:t>Click to edit Master subtitle style</a:t>
            </a:r>
            <a:endParaRPr lang="fr-FR"/>
          </a:p>
        </p:txBody>
      </p:sp>
      <p:sp>
        <p:nvSpPr>
          <p:cNvPr id="9" name="Slide Number">
            <a:extLst>
              <a:ext uri="{FF2B5EF4-FFF2-40B4-BE49-F238E27FC236}">
                <a16:creationId xmlns:a16="http://schemas.microsoft.com/office/drawing/2014/main" id="{66686DBA-90DA-4033-B950-94CBD0D7A425}"/>
              </a:ext>
            </a:extLst>
          </p:cNvPr>
          <p:cNvSpPr>
            <a:spLocks noChangeArrowheads="1"/>
          </p:cNvSpPr>
          <p:nvPr userDrawn="1">
            <p:custDataLst>
              <p:tags r:id="rId5"/>
            </p:custDataLst>
          </p:nvPr>
        </p:nvSpPr>
        <p:spPr bwMode="black">
          <a:xfrm>
            <a:off x="8484394" y="4885496"/>
            <a:ext cx="316706" cy="151862"/>
          </a:xfrm>
          <a:prstGeom prst="rect">
            <a:avLst/>
          </a:prstGeom>
          <a:noFill/>
          <a:ln w="9525" algn="ctr">
            <a:noFill/>
            <a:miter lim="800000"/>
            <a:headEnd/>
            <a:tailEnd/>
          </a:ln>
          <a:effectLst/>
        </p:spPr>
        <p:txBody>
          <a:bodyPr wrap="square" lIns="0" tIns="0" rIns="0" bIns="0" anchor="b">
            <a:noAutofit/>
          </a:bodyPr>
          <a:lstStyle/>
          <a:p>
            <a:pPr algn="r" defTabSz="458058" fontAlgn="auto">
              <a:spcBef>
                <a:spcPts val="0"/>
              </a:spcBef>
              <a:spcAft>
                <a:spcPts val="0"/>
              </a:spcAft>
              <a:defRPr/>
            </a:pPr>
            <a:fld id="{4ABDCABE-3F10-B64C-92F1-862014417034}" type="slidenum">
              <a:rPr lang="fr-FR" sz="675" b="0" smtClean="0">
                <a:solidFill>
                  <a:schemeClr val="accent1"/>
                </a:solidFill>
                <a:latin typeface="+mn-lt"/>
                <a:ea typeface="+mn-ea"/>
                <a:cs typeface="Arial" panose="020B0604020202020204" pitchFamily="34" charset="0"/>
              </a:rPr>
              <a:pPr algn="r" defTabSz="458058" fontAlgn="auto">
                <a:spcBef>
                  <a:spcPts val="0"/>
                </a:spcBef>
                <a:spcAft>
                  <a:spcPts val="0"/>
                </a:spcAft>
                <a:defRPr/>
              </a:pPr>
              <a:t>‹N°›</a:t>
            </a:fld>
            <a:endParaRPr lang="fr-FR" sz="675" b="0">
              <a:solidFill>
                <a:schemeClr val="accent1"/>
              </a:solidFill>
              <a:latin typeface="+mn-lt"/>
              <a:ea typeface="+mn-ea"/>
              <a:cs typeface="Arial" panose="020B0604020202020204" pitchFamily="34" charset="0"/>
            </a:endParaRPr>
          </a:p>
        </p:txBody>
      </p:sp>
      <p:sp>
        <p:nvSpPr>
          <p:cNvPr id="8" name="5. Source" hidden="1">
            <a:extLst>
              <a:ext uri="{FF2B5EF4-FFF2-40B4-BE49-F238E27FC236}">
                <a16:creationId xmlns:a16="http://schemas.microsoft.com/office/drawing/2014/main" id="{9238B1D6-2095-4826-AA45-9A4E6F7D1A16}"/>
              </a:ext>
            </a:extLst>
          </p:cNvPr>
          <p:cNvSpPr txBox="1"/>
          <p:nvPr userDrawn="1">
            <p:custDataLst>
              <p:tags r:id="rId6"/>
            </p:custDataLst>
          </p:nvPr>
        </p:nvSpPr>
        <p:spPr>
          <a:xfrm>
            <a:off x="416052" y="4885496"/>
            <a:ext cx="5458396" cy="92333"/>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defPPr>
              <a:defRPr lang="en-US"/>
            </a:defPPr>
            <a:lvl1pPr indent="0">
              <a:lnSpc>
                <a:spcPct val="100000"/>
              </a:lnSpc>
              <a:spcBef>
                <a:spcPts val="300"/>
              </a:spcBef>
              <a:spcAft>
                <a:spcPts val="300"/>
              </a:spcAft>
              <a:buFont typeface="Segoe UI" panose="020B0502040204020203" pitchFamily="34" charset="0"/>
              <a:buChar char="​"/>
              <a:defRPr sz="80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fr-FR" sz="600"/>
              <a:t>Source: …</a:t>
            </a:r>
          </a:p>
        </p:txBody>
      </p:sp>
      <p:pic>
        <p:nvPicPr>
          <p:cNvPr id="12" name="Image 1">
            <a:extLst>
              <a:ext uri="{FF2B5EF4-FFF2-40B4-BE49-F238E27FC236}">
                <a16:creationId xmlns:a16="http://schemas.microsoft.com/office/drawing/2014/main" id="{1623B120-D01B-481E-9985-DDA6BBB1B8A6}"/>
              </a:ext>
            </a:extLst>
          </p:cNvPr>
          <p:cNvPicPr>
            <a:picLocks/>
          </p:cNvPicPr>
          <p:nvPr userDrawn="1"/>
        </p:nvPicPr>
        <p:blipFill>
          <a:blip r:embed="rId10"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772401" y="236922"/>
            <a:ext cx="955548" cy="744014"/>
          </a:xfrm>
          <a:prstGeom prst="rect">
            <a:avLst/>
          </a:prstGeom>
        </p:spPr>
      </p:pic>
      <p:cxnSp>
        <p:nvCxnSpPr>
          <p:cNvPr id="20" name="Straight Connector 19">
            <a:extLst>
              <a:ext uri="{FF2B5EF4-FFF2-40B4-BE49-F238E27FC236}">
                <a16:creationId xmlns:a16="http://schemas.microsoft.com/office/drawing/2014/main" id="{931ABE18-8991-4C13-ABAD-85B9E971F533}"/>
              </a:ext>
            </a:extLst>
          </p:cNvPr>
          <p:cNvCxnSpPr>
            <a:cxnSpLocks/>
          </p:cNvCxnSpPr>
          <p:nvPr userDrawn="1"/>
        </p:nvCxnSpPr>
        <p:spPr>
          <a:xfrm flipH="1">
            <a:off x="8484394" y="4878353"/>
            <a:ext cx="244126" cy="0"/>
          </a:xfrm>
          <a:prstGeom prst="line">
            <a:avLst/>
          </a:prstGeom>
          <a:ln w="6350"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252433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ags" Target="../tags/tag7.xml"/><Relationship Id="rId13" Type="http://schemas.openxmlformats.org/officeDocument/2006/relationships/tags" Target="../tags/tag12.xml"/><Relationship Id="rId18" Type="http://schemas.openxmlformats.org/officeDocument/2006/relationships/tags" Target="../tags/tag17.xml"/><Relationship Id="rId3" Type="http://schemas.openxmlformats.org/officeDocument/2006/relationships/tags" Target="../tags/tag2.xml"/><Relationship Id="rId21" Type="http://schemas.openxmlformats.org/officeDocument/2006/relationships/tags" Target="../tags/tag20.xml"/><Relationship Id="rId7" Type="http://schemas.openxmlformats.org/officeDocument/2006/relationships/tags" Target="../tags/tag6.xml"/><Relationship Id="rId12" Type="http://schemas.openxmlformats.org/officeDocument/2006/relationships/tags" Target="../tags/tag11.xml"/><Relationship Id="rId17" Type="http://schemas.openxmlformats.org/officeDocument/2006/relationships/tags" Target="../tags/tag16.xml"/><Relationship Id="rId2" Type="http://schemas.openxmlformats.org/officeDocument/2006/relationships/theme" Target="../theme/theme2.xml"/><Relationship Id="rId16" Type="http://schemas.openxmlformats.org/officeDocument/2006/relationships/tags" Target="../tags/tag15.xml"/><Relationship Id="rId20" Type="http://schemas.openxmlformats.org/officeDocument/2006/relationships/tags" Target="../tags/tag19.xml"/><Relationship Id="rId1" Type="http://schemas.openxmlformats.org/officeDocument/2006/relationships/slideLayout" Target="../slideLayouts/slideLayout9.xml"/><Relationship Id="rId6" Type="http://schemas.openxmlformats.org/officeDocument/2006/relationships/tags" Target="../tags/tag5.xml"/><Relationship Id="rId11" Type="http://schemas.openxmlformats.org/officeDocument/2006/relationships/tags" Target="../tags/tag10.xml"/><Relationship Id="rId24" Type="http://schemas.openxmlformats.org/officeDocument/2006/relationships/image" Target="../media/image7.emf"/><Relationship Id="rId5" Type="http://schemas.openxmlformats.org/officeDocument/2006/relationships/tags" Target="../tags/tag4.xml"/><Relationship Id="rId15" Type="http://schemas.openxmlformats.org/officeDocument/2006/relationships/tags" Target="../tags/tag14.xml"/><Relationship Id="rId23" Type="http://schemas.openxmlformats.org/officeDocument/2006/relationships/oleObject" Target="../embeddings/oleObject1.bin"/><Relationship Id="rId10" Type="http://schemas.openxmlformats.org/officeDocument/2006/relationships/tags" Target="../tags/tag9.xml"/><Relationship Id="rId19" Type="http://schemas.openxmlformats.org/officeDocument/2006/relationships/tags" Target="../tags/tag18.xml"/><Relationship Id="rId4" Type="http://schemas.openxmlformats.org/officeDocument/2006/relationships/tags" Target="../tags/tag3.xml"/><Relationship Id="rId9" Type="http://schemas.openxmlformats.org/officeDocument/2006/relationships/tags" Target="../tags/tag8.xml"/><Relationship Id="rId14" Type="http://schemas.openxmlformats.org/officeDocument/2006/relationships/tags" Target="../tags/tag13.xml"/><Relationship Id="rId22" Type="http://schemas.openxmlformats.org/officeDocument/2006/relationships/tags" Target="../tags/tag21.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theme" Target="../theme/theme3.xml"/><Relationship Id="rId1" Type="http://schemas.openxmlformats.org/officeDocument/2006/relationships/slideLayout" Target="../slideLayouts/slideLayout1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image" Target="../media/image10.png"/><Relationship Id="rId4" Type="http://schemas.openxmlformats.org/officeDocument/2006/relationships/slideLayout" Target="../slideLayouts/slideLayout14.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5" Type="http://schemas.openxmlformats.org/officeDocument/2006/relationships/slideLayout" Target="../slideLayouts/slideLayout23.xml"/><Relationship Id="rId10" Type="http://schemas.openxmlformats.org/officeDocument/2006/relationships/image" Target="../media/image10.png"/><Relationship Id="rId4" Type="http://schemas.openxmlformats.org/officeDocument/2006/relationships/slideLayout" Target="../slideLayouts/slideLayout22.xml"/><Relationship Id="rId9"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29.xml"/><Relationship Id="rId7" Type="http://schemas.openxmlformats.org/officeDocument/2006/relationships/slideLayout" Target="../slideLayouts/slideLayout33.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5" Type="http://schemas.openxmlformats.org/officeDocument/2006/relationships/slideLayout" Target="../slideLayouts/slideLayout31.xml"/><Relationship Id="rId4" Type="http://schemas.openxmlformats.org/officeDocument/2006/relationships/slideLayout" Target="../slideLayouts/slideLayout30.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4"/>
          <p:cNvSpPr txBox="1">
            <a:spLocks noGrp="1"/>
          </p:cNvSpPr>
          <p:nvPr>
            <p:ph type="body" idx="1"/>
          </p:nvPr>
        </p:nvSpPr>
        <p:spPr>
          <a:xfrm>
            <a:off x="827584" y="843558"/>
            <a:ext cx="8064896" cy="3744416"/>
          </a:xfrm>
          <a:prstGeom prst="rect">
            <a:avLst/>
          </a:prstGeom>
          <a:noFill/>
          <a:ln>
            <a:noFill/>
          </a:ln>
        </p:spPr>
        <p:txBody>
          <a:bodyPr spcFirstLastPara="1" wrap="square" lIns="0" tIns="0" rIns="0" bIns="0" anchor="t" anchorCtr="0">
            <a:normAutofit/>
          </a:bodyPr>
          <a:lstStyle>
            <a:lvl1pPr marL="457200" marR="0" lvl="0" indent="-228600" algn="l" rtl="0">
              <a:lnSpc>
                <a:spcPct val="100000"/>
              </a:lnSpc>
              <a:spcBef>
                <a:spcPts val="1800"/>
              </a:spcBef>
              <a:spcAft>
                <a:spcPts val="0"/>
              </a:spcAft>
              <a:buClr>
                <a:schemeClr val="dk2"/>
              </a:buClr>
              <a:buSzPts val="2400"/>
              <a:buFont typeface="Noto Sans Symbols"/>
              <a:buNone/>
              <a:defRPr sz="2400" b="1" i="0" u="none" strike="noStrike" cap="none">
                <a:solidFill>
                  <a:schemeClr val="dk2"/>
                </a:solidFill>
                <a:latin typeface="Arial"/>
                <a:ea typeface="Arial"/>
                <a:cs typeface="Arial"/>
                <a:sym typeface="Arial"/>
              </a:defRPr>
            </a:lvl1pPr>
            <a:lvl2pPr marL="914400" marR="0" lvl="1" indent="-342900" algn="l" rtl="0">
              <a:lnSpc>
                <a:spcPct val="100000"/>
              </a:lnSpc>
              <a:spcBef>
                <a:spcPts val="900"/>
              </a:spcBef>
              <a:spcAft>
                <a:spcPts val="0"/>
              </a:spcAft>
              <a:buClr>
                <a:srgbClr val="006AB2"/>
              </a:buClr>
              <a:buSzPts val="1800"/>
              <a:buFont typeface="Noto Sans Symbols"/>
              <a:buChar char="►"/>
              <a:defRPr sz="1800" b="1" i="0" u="none" strike="noStrike" cap="none">
                <a:solidFill>
                  <a:schemeClr val="dk2"/>
                </a:solidFill>
                <a:latin typeface="Arial"/>
                <a:ea typeface="Arial"/>
                <a:cs typeface="Arial"/>
                <a:sym typeface="Arial"/>
              </a:defRPr>
            </a:lvl2pPr>
            <a:lvl3pPr marL="1371600" marR="0" lvl="2" indent="-330200" algn="l" rtl="0">
              <a:lnSpc>
                <a:spcPct val="100000"/>
              </a:lnSpc>
              <a:spcBef>
                <a:spcPts val="400"/>
              </a:spcBef>
              <a:spcAft>
                <a:spcPts val="0"/>
              </a:spcAft>
              <a:buClr>
                <a:srgbClr val="575757"/>
              </a:buClr>
              <a:buSzPts val="1600"/>
              <a:buFont typeface="Arimo"/>
              <a:buChar char="&lt;"/>
              <a:defRPr sz="1600" b="0" i="0" u="none" strike="noStrike" cap="none">
                <a:solidFill>
                  <a:srgbClr val="575757"/>
                </a:solidFill>
                <a:latin typeface="Arial"/>
                <a:ea typeface="Arial"/>
                <a:cs typeface="Arial"/>
                <a:sym typeface="Arial"/>
              </a:defRPr>
            </a:lvl3pPr>
            <a:lvl4pPr marL="1828800" marR="0" lvl="3" indent="-344169" algn="l" rtl="0">
              <a:lnSpc>
                <a:spcPct val="100000"/>
              </a:lnSpc>
              <a:spcBef>
                <a:spcPts val="400"/>
              </a:spcBef>
              <a:spcAft>
                <a:spcPts val="0"/>
              </a:spcAft>
              <a:buClr>
                <a:srgbClr val="575757"/>
              </a:buClr>
              <a:buSzPts val="1820"/>
              <a:buFont typeface="Arial"/>
              <a:buChar char="•"/>
              <a:defRPr sz="1400" b="0" i="0" u="none" strike="noStrike" cap="none">
                <a:solidFill>
                  <a:srgbClr val="575757"/>
                </a:solidFill>
                <a:latin typeface="Arial"/>
                <a:ea typeface="Arial"/>
                <a:cs typeface="Arial"/>
                <a:sym typeface="Arial"/>
              </a:defRPr>
            </a:lvl4pPr>
            <a:lvl5pPr marL="2286000" marR="0" lvl="4" indent="-312420" algn="l" rtl="0">
              <a:lnSpc>
                <a:spcPct val="100000"/>
              </a:lnSpc>
              <a:spcBef>
                <a:spcPts val="200"/>
              </a:spcBef>
              <a:spcAft>
                <a:spcPts val="0"/>
              </a:spcAft>
              <a:buClr>
                <a:srgbClr val="575757"/>
              </a:buClr>
              <a:buSzPts val="1320"/>
              <a:buFont typeface="Arial"/>
              <a:buChar char="•"/>
              <a:defRPr sz="1200" b="0" i="0" u="none" strike="noStrike" cap="none">
                <a:solidFill>
                  <a:srgbClr val="575757"/>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1" name="Google Shape;11;p14"/>
          <p:cNvSpPr txBox="1">
            <a:spLocks noGrp="1"/>
          </p:cNvSpPr>
          <p:nvPr>
            <p:ph type="sldNum" idx="12"/>
          </p:nvPr>
        </p:nvSpPr>
        <p:spPr>
          <a:xfrm>
            <a:off x="107504" y="4749992"/>
            <a:ext cx="287338" cy="273844"/>
          </a:xfrm>
          <a:prstGeom prst="rect">
            <a:avLst/>
          </a:prstGeom>
          <a:noFill/>
          <a:ln>
            <a:noFill/>
          </a:ln>
        </p:spPr>
        <p:txBody>
          <a:bodyPr spcFirstLastPara="1" wrap="square" lIns="0" tIns="0" rIns="0" bIns="0" anchor="ctr" anchorCtr="0">
            <a:noAutofit/>
          </a:bodyPr>
          <a:lstStyle>
            <a:lvl1pPr marL="0" marR="0" lvl="0" indent="0" algn="ctr" rtl="0">
              <a:spcBef>
                <a:spcPts val="0"/>
              </a:spcBef>
              <a:spcAft>
                <a:spcPts val="0"/>
              </a:spcAft>
              <a:buNone/>
              <a:defRPr sz="800" b="0" i="1" u="none" strike="noStrike" cap="none">
                <a:solidFill>
                  <a:srgbClr val="575757"/>
                </a:solidFill>
                <a:latin typeface="Arial"/>
                <a:ea typeface="Arial"/>
                <a:cs typeface="Arial"/>
                <a:sym typeface="Arial"/>
              </a:defRPr>
            </a:lvl1pPr>
            <a:lvl2pPr marL="0" marR="0" lvl="1" indent="0" algn="ctr" rtl="0">
              <a:spcBef>
                <a:spcPts val="0"/>
              </a:spcBef>
              <a:spcAft>
                <a:spcPts val="0"/>
              </a:spcAft>
              <a:buNone/>
              <a:defRPr sz="800" b="0" i="1" u="none" strike="noStrike" cap="none">
                <a:solidFill>
                  <a:srgbClr val="575757"/>
                </a:solidFill>
                <a:latin typeface="Arial"/>
                <a:ea typeface="Arial"/>
                <a:cs typeface="Arial"/>
                <a:sym typeface="Arial"/>
              </a:defRPr>
            </a:lvl2pPr>
            <a:lvl3pPr marL="0" marR="0" lvl="2" indent="0" algn="ctr" rtl="0">
              <a:spcBef>
                <a:spcPts val="0"/>
              </a:spcBef>
              <a:spcAft>
                <a:spcPts val="0"/>
              </a:spcAft>
              <a:buNone/>
              <a:defRPr sz="800" b="0" i="1" u="none" strike="noStrike" cap="none">
                <a:solidFill>
                  <a:srgbClr val="575757"/>
                </a:solidFill>
                <a:latin typeface="Arial"/>
                <a:ea typeface="Arial"/>
                <a:cs typeface="Arial"/>
                <a:sym typeface="Arial"/>
              </a:defRPr>
            </a:lvl3pPr>
            <a:lvl4pPr marL="0" marR="0" lvl="3" indent="0" algn="ctr" rtl="0">
              <a:spcBef>
                <a:spcPts val="0"/>
              </a:spcBef>
              <a:spcAft>
                <a:spcPts val="0"/>
              </a:spcAft>
              <a:buNone/>
              <a:defRPr sz="800" b="0" i="1" u="none" strike="noStrike" cap="none">
                <a:solidFill>
                  <a:srgbClr val="575757"/>
                </a:solidFill>
                <a:latin typeface="Arial"/>
                <a:ea typeface="Arial"/>
                <a:cs typeface="Arial"/>
                <a:sym typeface="Arial"/>
              </a:defRPr>
            </a:lvl4pPr>
            <a:lvl5pPr marL="0" marR="0" lvl="4" indent="0" algn="ctr" rtl="0">
              <a:spcBef>
                <a:spcPts val="0"/>
              </a:spcBef>
              <a:spcAft>
                <a:spcPts val="0"/>
              </a:spcAft>
              <a:buNone/>
              <a:defRPr sz="800" b="0" i="1" u="none" strike="noStrike" cap="none">
                <a:solidFill>
                  <a:srgbClr val="575757"/>
                </a:solidFill>
                <a:latin typeface="Arial"/>
                <a:ea typeface="Arial"/>
                <a:cs typeface="Arial"/>
                <a:sym typeface="Arial"/>
              </a:defRPr>
            </a:lvl5pPr>
            <a:lvl6pPr marL="0" marR="0" lvl="5" indent="0" algn="ctr" rtl="0">
              <a:spcBef>
                <a:spcPts val="0"/>
              </a:spcBef>
              <a:spcAft>
                <a:spcPts val="0"/>
              </a:spcAft>
              <a:buNone/>
              <a:defRPr sz="800" b="0" i="1" u="none" strike="noStrike" cap="none">
                <a:solidFill>
                  <a:srgbClr val="575757"/>
                </a:solidFill>
                <a:latin typeface="Arial"/>
                <a:ea typeface="Arial"/>
                <a:cs typeface="Arial"/>
                <a:sym typeface="Arial"/>
              </a:defRPr>
            </a:lvl6pPr>
            <a:lvl7pPr marL="0" marR="0" lvl="6" indent="0" algn="ctr" rtl="0">
              <a:spcBef>
                <a:spcPts val="0"/>
              </a:spcBef>
              <a:spcAft>
                <a:spcPts val="0"/>
              </a:spcAft>
              <a:buNone/>
              <a:defRPr sz="800" b="0" i="1" u="none" strike="noStrike" cap="none">
                <a:solidFill>
                  <a:srgbClr val="575757"/>
                </a:solidFill>
                <a:latin typeface="Arial"/>
                <a:ea typeface="Arial"/>
                <a:cs typeface="Arial"/>
                <a:sym typeface="Arial"/>
              </a:defRPr>
            </a:lvl7pPr>
            <a:lvl8pPr marL="0" marR="0" lvl="7" indent="0" algn="ctr" rtl="0">
              <a:spcBef>
                <a:spcPts val="0"/>
              </a:spcBef>
              <a:spcAft>
                <a:spcPts val="0"/>
              </a:spcAft>
              <a:buNone/>
              <a:defRPr sz="800" b="0" i="1" u="none" strike="noStrike" cap="none">
                <a:solidFill>
                  <a:srgbClr val="575757"/>
                </a:solidFill>
                <a:latin typeface="Arial"/>
                <a:ea typeface="Arial"/>
                <a:cs typeface="Arial"/>
                <a:sym typeface="Arial"/>
              </a:defRPr>
            </a:lvl8pPr>
            <a:lvl9pPr marL="0" marR="0" lvl="8" indent="0" algn="ctr" rtl="0">
              <a:spcBef>
                <a:spcPts val="0"/>
              </a:spcBef>
              <a:spcAft>
                <a:spcPts val="0"/>
              </a:spcAft>
              <a:buNone/>
              <a:defRPr sz="800" b="0" i="1" u="none" strike="noStrike" cap="none">
                <a:solidFill>
                  <a:srgbClr val="575757"/>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fr-FR"/>
              <a:t>‹N°›</a:t>
            </a:fld>
            <a:endParaRPr/>
          </a:p>
        </p:txBody>
      </p:sp>
      <p:sp>
        <p:nvSpPr>
          <p:cNvPr id="12" name="Google Shape;12;p14"/>
          <p:cNvSpPr txBox="1">
            <a:spLocks noGrp="1"/>
          </p:cNvSpPr>
          <p:nvPr>
            <p:ph type="ftr" idx="11"/>
          </p:nvPr>
        </p:nvSpPr>
        <p:spPr>
          <a:xfrm>
            <a:off x="408753" y="4749992"/>
            <a:ext cx="6926486" cy="273844"/>
          </a:xfrm>
          <a:prstGeom prst="rect">
            <a:avLst/>
          </a:prstGeom>
          <a:noFill/>
          <a:ln>
            <a:noFill/>
          </a:ln>
        </p:spPr>
        <p:txBody>
          <a:bodyPr spcFirstLastPara="1" wrap="square" lIns="0" tIns="0" rIns="0" bIns="0" anchor="ctr" anchorCtr="0">
            <a:noAutofit/>
          </a:bodyPr>
          <a:lstStyle>
            <a:lvl1pPr marR="0" lvl="0" algn="l" rtl="0">
              <a:lnSpc>
                <a:spcPct val="100000"/>
              </a:lnSpc>
              <a:spcBef>
                <a:spcPts val="0"/>
              </a:spcBef>
              <a:spcAft>
                <a:spcPts val="0"/>
              </a:spcAft>
              <a:buClr>
                <a:srgbClr val="575757"/>
              </a:buClr>
              <a:buSzPts val="800"/>
              <a:buFont typeface="Arial"/>
              <a:buNone/>
              <a:defRPr sz="800" b="0" i="1" u="none" strike="noStrike" cap="none">
                <a:solidFill>
                  <a:srgbClr val="575757"/>
                </a:solidFill>
                <a:latin typeface="Arial"/>
                <a:ea typeface="Arial"/>
                <a:cs typeface="Arial"/>
                <a:sym typeface="Arial"/>
              </a:defRPr>
            </a:lvl1pPr>
            <a:lvl2pPr marR="0" lvl="1" algn="l" rtl="0">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13" name="Google Shape;13;p14"/>
          <p:cNvSpPr txBox="1">
            <a:spLocks noGrp="1"/>
          </p:cNvSpPr>
          <p:nvPr>
            <p:ph type="title"/>
          </p:nvPr>
        </p:nvSpPr>
        <p:spPr>
          <a:xfrm>
            <a:off x="827584" y="87474"/>
            <a:ext cx="8064092" cy="540006"/>
          </a:xfrm>
          <a:prstGeom prst="rect">
            <a:avLst/>
          </a:prstGeom>
          <a:noFill/>
          <a:ln>
            <a:noFill/>
          </a:ln>
        </p:spPr>
        <p:txBody>
          <a:bodyPr spcFirstLastPara="1" wrap="square" lIns="0" tIns="0" rIns="0" bIns="0" anchor="b" anchorCtr="0">
            <a:normAutofit/>
          </a:bodyPr>
          <a:lstStyle>
            <a:lvl1pPr marR="0" lvl="0" algn="l" rtl="0">
              <a:lnSpc>
                <a:spcPct val="110000"/>
              </a:lnSpc>
              <a:spcBef>
                <a:spcPts val="0"/>
              </a:spcBef>
              <a:spcAft>
                <a:spcPts val="0"/>
              </a:spcAft>
              <a:buClr>
                <a:srgbClr val="006AB2"/>
              </a:buClr>
              <a:buSzPts val="2000"/>
              <a:buFont typeface="Arial"/>
              <a:buNone/>
              <a:defRPr sz="2000" b="1" i="0" u="none" strike="noStrike" cap="none">
                <a:solidFill>
                  <a:srgbClr val="006AB2"/>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cxnSp>
        <p:nvCxnSpPr>
          <p:cNvPr id="14" name="Google Shape;14;p14"/>
          <p:cNvCxnSpPr/>
          <p:nvPr/>
        </p:nvCxnSpPr>
        <p:spPr>
          <a:xfrm>
            <a:off x="146140" y="699542"/>
            <a:ext cx="8853302" cy="0"/>
          </a:xfrm>
          <a:prstGeom prst="straightConnector1">
            <a:avLst/>
          </a:prstGeom>
          <a:noFill/>
          <a:ln w="9525" cap="flat" cmpd="sng">
            <a:solidFill>
              <a:srgbClr val="575757"/>
            </a:solidFill>
            <a:prstDash val="solid"/>
            <a:round/>
            <a:headEnd type="none" w="sm" len="sm"/>
            <a:tailEnd type="none" w="sm" len="sm"/>
          </a:ln>
        </p:spPr>
      </p:cxnSp>
      <p:cxnSp>
        <p:nvCxnSpPr>
          <p:cNvPr id="15" name="Google Shape;15;p14"/>
          <p:cNvCxnSpPr/>
          <p:nvPr/>
        </p:nvCxnSpPr>
        <p:spPr>
          <a:xfrm>
            <a:off x="146140" y="699542"/>
            <a:ext cx="8853302" cy="0"/>
          </a:xfrm>
          <a:prstGeom prst="straightConnector1">
            <a:avLst/>
          </a:prstGeom>
          <a:noFill/>
          <a:ln w="9525" cap="flat" cmpd="sng">
            <a:solidFill>
              <a:srgbClr val="A5A5A5"/>
            </a:solidFill>
            <a:prstDash val="solid"/>
            <a:round/>
            <a:headEnd type="none" w="sm" len="sm"/>
            <a:tailEnd type="none" w="sm" len="sm"/>
          </a:ln>
        </p:spPr>
      </p:cxnSp>
      <p:pic>
        <p:nvPicPr>
          <p:cNvPr id="16" name="Google Shape;16;p14"/>
          <p:cNvPicPr preferRelativeResize="0"/>
          <p:nvPr/>
        </p:nvPicPr>
        <p:blipFill rotWithShape="1">
          <a:blip r:embed="rId10">
            <a:alphaModFix/>
          </a:blip>
          <a:srcRect/>
          <a:stretch/>
        </p:blipFill>
        <p:spPr>
          <a:xfrm>
            <a:off x="146140" y="87474"/>
            <a:ext cx="536800" cy="4752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4629" r:id="rId1"/>
    <p:sldLayoutId id="2147484537" r:id="rId2"/>
    <p:sldLayoutId id="2147484640" r:id="rId3"/>
    <p:sldLayoutId id="2147484641" r:id="rId4"/>
    <p:sldLayoutId id="2147484642" r:id="rId5"/>
    <p:sldLayoutId id="2147484643" r:id="rId6"/>
    <p:sldLayoutId id="2147484644" r:id="rId7"/>
    <p:sldLayoutId id="2147484660" r:id="rId8"/>
  </p:sldLayoutIdLst>
  <p:transition>
    <p:fade/>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3" name="Object 6" hidden="1">
            <a:extLst>
              <a:ext uri="{FF2B5EF4-FFF2-40B4-BE49-F238E27FC236}">
                <a16:creationId xmlns:a16="http://schemas.microsoft.com/office/drawing/2014/main" id="{4BC40847-AF8B-4097-9A07-2349A751A051}"/>
              </a:ext>
            </a:extLst>
          </p:cNvPr>
          <p:cNvGraphicFramePr>
            <a:graphicFrameLocks noChangeAspect="1"/>
          </p:cNvGraphicFramePr>
          <p:nvPr userDrawn="1">
            <p:custDataLst>
              <p:tags r:id="rId3"/>
            </p:custDataLst>
          </p:nvPr>
        </p:nvGraphicFramePr>
        <p:xfrm>
          <a:off x="1191" y="1191"/>
          <a:ext cx="1191" cy="1191"/>
        </p:xfrm>
        <a:graphic>
          <a:graphicData uri="http://schemas.openxmlformats.org/presentationml/2006/ole">
            <mc:AlternateContent xmlns:mc="http://schemas.openxmlformats.org/markup-compatibility/2006">
              <mc:Choice xmlns:v="urn:schemas-microsoft-com:vml" Requires="v">
                <p:oleObj name="Diapositive think-cell" r:id="rId23" imgW="413" imgH="416" progId="TCLayout.ActiveDocument.1">
                  <p:embed/>
                </p:oleObj>
              </mc:Choice>
              <mc:Fallback>
                <p:oleObj name="Diapositive think-cell" r:id="rId23" imgW="413" imgH="416" progId="TCLayout.ActiveDocument.1">
                  <p:embed/>
                  <p:pic>
                    <p:nvPicPr>
                      <p:cNvPr id="3" name="Object 6" hidden="1">
                        <a:extLst>
                          <a:ext uri="{FF2B5EF4-FFF2-40B4-BE49-F238E27FC236}">
                            <a16:creationId xmlns:a16="http://schemas.microsoft.com/office/drawing/2014/main" id="{4BC40847-AF8B-4097-9A07-2349A751A051}"/>
                          </a:ext>
                        </a:extLst>
                      </p:cNvPr>
                      <p:cNvPicPr/>
                      <p:nvPr/>
                    </p:nvPicPr>
                    <p:blipFill>
                      <a:blip r:embed="rId24"/>
                      <a:stretch>
                        <a:fillRect/>
                      </a:stretch>
                    </p:blipFill>
                    <p:spPr>
                      <a:xfrm>
                        <a:off x="1191" y="1191"/>
                        <a:ext cx="1191" cy="1191"/>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15B28737-798E-48D4-BBDB-8EB35CB9FFFB}"/>
              </a:ext>
            </a:extLst>
          </p:cNvPr>
          <p:cNvSpPr/>
          <p:nvPr userDrawn="1">
            <p:custDataLst>
              <p:tags r:id="rId4"/>
            </p:custDataLst>
          </p:nvPr>
        </p:nvSpPr>
        <p:spPr>
          <a:xfrm>
            <a:off x="0" y="0"/>
            <a:ext cx="119063" cy="119063"/>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spcBef>
                <a:spcPts val="225"/>
              </a:spcBef>
              <a:spcAft>
                <a:spcPts val="225"/>
              </a:spcAft>
            </a:pPr>
            <a:endParaRPr lang="fr-FR" sz="1875" b="1" i="0" baseline="0">
              <a:solidFill>
                <a:schemeClr val="bg1"/>
              </a:solidFill>
              <a:latin typeface="Arial" panose="020B0604020202020204" pitchFamily="34" charset="0"/>
              <a:ea typeface="+mj-ea"/>
              <a:cs typeface="+mj-cs"/>
              <a:sym typeface="Arial" panose="020B0604020202020204" pitchFamily="34" charset="0"/>
            </a:endParaRPr>
          </a:p>
        </p:txBody>
      </p:sp>
      <p:sp>
        <p:nvSpPr>
          <p:cNvPr id="16" name="4. Footnote" hidden="1">
            <a:extLst>
              <a:ext uri="{FF2B5EF4-FFF2-40B4-BE49-F238E27FC236}">
                <a16:creationId xmlns:a16="http://schemas.microsoft.com/office/drawing/2014/main" id="{772E4927-517C-4D61-9929-9FFDE5F31A03}"/>
              </a:ext>
            </a:extLst>
          </p:cNvPr>
          <p:cNvSpPr txBox="1"/>
          <p:nvPr userDrawn="1">
            <p:custDataLst>
              <p:tags r:id="rId5"/>
            </p:custDataLst>
          </p:nvPr>
        </p:nvSpPr>
        <p:spPr>
          <a:xfrm>
            <a:off x="415479" y="4708801"/>
            <a:ext cx="5458968" cy="92333"/>
          </a:xfrm>
          <a:prstGeom prst="rect">
            <a:avLst/>
          </a:prstGeom>
          <a:noFill/>
        </p:spPr>
        <p:txBody>
          <a:bodyPr wrap="square" lIns="0" tIns="0" rIns="0" bIns="0" rtlCol="0" anchor="b">
            <a:no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lvl="0"/>
            <a:r>
              <a:rPr lang="fr-FR" sz="600"/>
              <a:t>Note de bas de pages</a:t>
            </a:r>
          </a:p>
        </p:txBody>
      </p:sp>
      <p:sp>
        <p:nvSpPr>
          <p:cNvPr id="57" name="2. Slide Title">
            <a:extLst>
              <a:ext uri="{FF2B5EF4-FFF2-40B4-BE49-F238E27FC236}">
                <a16:creationId xmlns:a16="http://schemas.microsoft.com/office/drawing/2014/main" id="{98FF70AE-7EF6-4E5B-9FFE-B44C852C9FBA}"/>
              </a:ext>
            </a:extLst>
          </p:cNvPr>
          <p:cNvSpPr>
            <a:spLocks noGrp="1"/>
          </p:cNvSpPr>
          <p:nvPr>
            <p:ph type="title"/>
            <p:custDataLst>
              <p:tags r:id="rId6"/>
            </p:custDataLst>
          </p:nvPr>
        </p:nvSpPr>
        <p:spPr>
          <a:xfrm>
            <a:off x="416052" y="374971"/>
            <a:ext cx="8311896" cy="288541"/>
          </a:xfrm>
          <a:prstGeom prst="rect">
            <a:avLst/>
          </a:prstGeom>
        </p:spPr>
        <p:txBody>
          <a:bodyPr vert="horz" wrap="square" lIns="0" tIns="0" rIns="0" bIns="0" rtlCol="0" anchor="b" anchorCtr="0">
            <a:noAutofit/>
          </a:bodyPr>
          <a:lstStyle/>
          <a:p>
            <a:pPr lvl="0"/>
            <a:r>
              <a:rPr lang="en-US"/>
              <a:t>Click to edit Master title style</a:t>
            </a:r>
            <a:endParaRPr lang="fr-FR"/>
          </a:p>
        </p:txBody>
      </p:sp>
      <p:grpSp>
        <p:nvGrpSpPr>
          <p:cNvPr id="59" name="Grid" hidden="1">
            <a:extLst>
              <a:ext uri="{FF2B5EF4-FFF2-40B4-BE49-F238E27FC236}">
                <a16:creationId xmlns:a16="http://schemas.microsoft.com/office/drawing/2014/main" id="{D35250B8-D61E-4F1A-9ACD-6E1BB958B78E}"/>
              </a:ext>
            </a:extLst>
          </p:cNvPr>
          <p:cNvGrpSpPr/>
          <p:nvPr userDrawn="1"/>
        </p:nvGrpSpPr>
        <p:grpSpPr>
          <a:xfrm>
            <a:off x="0" y="0"/>
            <a:ext cx="9142857" cy="5143500"/>
            <a:chOff x="0" y="0"/>
            <a:chExt cx="12190476" cy="6858000"/>
          </a:xfrm>
        </p:grpSpPr>
        <p:sp>
          <p:nvSpPr>
            <p:cNvPr id="60" name="slide margin">
              <a:extLst>
                <a:ext uri="{FF2B5EF4-FFF2-40B4-BE49-F238E27FC236}">
                  <a16:creationId xmlns:a16="http://schemas.microsoft.com/office/drawing/2014/main" id="{B96EBE04-E01D-4922-8601-F1AD43DC4DA0}"/>
                </a:ext>
              </a:extLst>
            </p:cNvPr>
            <p:cNvSpPr/>
            <p:nvPr/>
          </p:nvSpPr>
          <p:spPr bwMode="invGray">
            <a:xfrm>
              <a:off x="1524" y="0"/>
              <a:ext cx="12188952" cy="6858000"/>
            </a:xfrm>
            <a:custGeom>
              <a:avLst/>
              <a:gdLst>
                <a:gd name="connsiteX0" fmla="*/ 551868 w 12188952"/>
                <a:gd name="connsiteY0" fmla="*/ 1709928 h 6858000"/>
                <a:gd name="connsiteX1" fmla="*/ 551868 w 12188952"/>
                <a:gd name="connsiteY1" fmla="*/ 6217920 h 6858000"/>
                <a:gd name="connsiteX2" fmla="*/ 11636196 w 12188952"/>
                <a:gd name="connsiteY2" fmla="*/ 6217920 h 6858000"/>
                <a:gd name="connsiteX3" fmla="*/ 11636196 w 12188952"/>
                <a:gd name="connsiteY3" fmla="*/ 1709928 h 6858000"/>
                <a:gd name="connsiteX4" fmla="*/ 0 w 12188952"/>
                <a:gd name="connsiteY4" fmla="*/ 0 h 6858000"/>
                <a:gd name="connsiteX5" fmla="*/ 12188952 w 12188952"/>
                <a:gd name="connsiteY5" fmla="*/ 0 h 6858000"/>
                <a:gd name="connsiteX6" fmla="*/ 12188952 w 12188952"/>
                <a:gd name="connsiteY6" fmla="*/ 6858000 h 6858000"/>
                <a:gd name="connsiteX7" fmla="*/ 0 w 12188952"/>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8952" h="6858000">
                  <a:moveTo>
                    <a:pt x="551868" y="1709928"/>
                  </a:moveTo>
                  <a:lnTo>
                    <a:pt x="551868" y="6217920"/>
                  </a:lnTo>
                  <a:lnTo>
                    <a:pt x="11636196" y="6217920"/>
                  </a:lnTo>
                  <a:lnTo>
                    <a:pt x="11636196" y="1709928"/>
                  </a:lnTo>
                  <a:close/>
                  <a:moveTo>
                    <a:pt x="0" y="0"/>
                  </a:moveTo>
                  <a:lnTo>
                    <a:pt x="12188952" y="0"/>
                  </a:lnTo>
                  <a:lnTo>
                    <a:pt x="12188952" y="6858000"/>
                  </a:lnTo>
                  <a:lnTo>
                    <a:pt x="0" y="6858000"/>
                  </a:lnTo>
                  <a:close/>
                </a:path>
              </a:pathLst>
            </a:custGeom>
            <a:solidFill>
              <a:srgbClr val="FF0000">
                <a:alpha val="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fr-FR" sz="1350">
                <a:solidFill>
                  <a:schemeClr val="tx1"/>
                </a:solidFill>
                <a:latin typeface="+mn-lt"/>
              </a:endParaRPr>
            </a:p>
          </p:txBody>
        </p:sp>
        <p:cxnSp>
          <p:nvCxnSpPr>
            <p:cNvPr id="61" name="Straight Connector 60">
              <a:extLst>
                <a:ext uri="{FF2B5EF4-FFF2-40B4-BE49-F238E27FC236}">
                  <a16:creationId xmlns:a16="http://schemas.microsoft.com/office/drawing/2014/main" id="{5CA037B0-2A91-4357-A969-80F65F949266}"/>
                </a:ext>
              </a:extLst>
            </p:cNvPr>
            <p:cNvCxnSpPr/>
            <p:nvPr/>
          </p:nvCxnSpPr>
          <p:spPr bwMode="invGray">
            <a:xfrm>
              <a:off x="859460"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E1BD7C67-EF90-4AA0-BA50-51299E7EEE4C}"/>
                </a:ext>
              </a:extLst>
            </p:cNvPr>
            <p:cNvCxnSpPr/>
            <p:nvPr/>
          </p:nvCxnSpPr>
          <p:spPr bwMode="invGray">
            <a:xfrm>
              <a:off x="11332545"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7719564A-5227-44A7-ABC0-4C6BBC1E2D6F}"/>
                </a:ext>
              </a:extLst>
            </p:cNvPr>
            <p:cNvCxnSpPr/>
            <p:nvPr/>
          </p:nvCxnSpPr>
          <p:spPr bwMode="invGray">
            <a:xfrm>
              <a:off x="1811559"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0FD85D0C-74E8-4603-86B8-FCC481122CE8}"/>
                </a:ext>
              </a:extLst>
            </p:cNvPr>
            <p:cNvCxnSpPr/>
            <p:nvPr/>
          </p:nvCxnSpPr>
          <p:spPr bwMode="invGray">
            <a:xfrm>
              <a:off x="2763658"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7F8BF8BD-68B4-4717-8162-382FFCC9BC9A}"/>
                </a:ext>
              </a:extLst>
            </p:cNvPr>
            <p:cNvCxnSpPr/>
            <p:nvPr/>
          </p:nvCxnSpPr>
          <p:spPr bwMode="invGray">
            <a:xfrm>
              <a:off x="3715757"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89DB0B65-FCD8-4DD7-833A-DEED6A420E2A}"/>
                </a:ext>
              </a:extLst>
            </p:cNvPr>
            <p:cNvCxnSpPr/>
            <p:nvPr/>
          </p:nvCxnSpPr>
          <p:spPr bwMode="invGray">
            <a:xfrm>
              <a:off x="4667856"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E18151F3-D51F-4302-95BF-AE8E806F628D}"/>
                </a:ext>
              </a:extLst>
            </p:cNvPr>
            <p:cNvCxnSpPr/>
            <p:nvPr/>
          </p:nvCxnSpPr>
          <p:spPr bwMode="invGray">
            <a:xfrm>
              <a:off x="5619955"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35A6B330-5ACC-486B-8131-B7F5407825B2}"/>
                </a:ext>
              </a:extLst>
            </p:cNvPr>
            <p:cNvCxnSpPr/>
            <p:nvPr/>
          </p:nvCxnSpPr>
          <p:spPr bwMode="invGray">
            <a:xfrm>
              <a:off x="6572054"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DA5DE7AD-CCFE-4A85-9421-C7CEA9F80DEC}"/>
                </a:ext>
              </a:extLst>
            </p:cNvPr>
            <p:cNvCxnSpPr/>
            <p:nvPr/>
          </p:nvCxnSpPr>
          <p:spPr bwMode="invGray">
            <a:xfrm>
              <a:off x="7524153"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6E2A9A81-75D1-41A9-9821-54FC36E753C1}"/>
                </a:ext>
              </a:extLst>
            </p:cNvPr>
            <p:cNvCxnSpPr/>
            <p:nvPr/>
          </p:nvCxnSpPr>
          <p:spPr bwMode="invGray">
            <a:xfrm>
              <a:off x="8476252"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86FE52AA-2DD1-4D00-A984-41CDC38B2D7F}"/>
                </a:ext>
              </a:extLst>
            </p:cNvPr>
            <p:cNvCxnSpPr/>
            <p:nvPr/>
          </p:nvCxnSpPr>
          <p:spPr bwMode="invGray">
            <a:xfrm>
              <a:off x="9428351"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85C9FC50-7177-43E6-9E56-DC9A2E6B7E6E}"/>
                </a:ext>
              </a:extLst>
            </p:cNvPr>
            <p:cNvCxnSpPr/>
            <p:nvPr/>
          </p:nvCxnSpPr>
          <p:spPr bwMode="invGray">
            <a:xfrm>
              <a:off x="10380450" y="0"/>
              <a:ext cx="0" cy="6858000"/>
            </a:xfrm>
            <a:prstGeom prst="line">
              <a:avLst/>
            </a:prstGeom>
            <a:ln>
              <a:solidFill>
                <a:srgbClr val="19D3C5">
                  <a:alpha val="40000"/>
                </a:srgbClr>
              </a:solidFill>
              <a:prstDash val="lgDash"/>
            </a:ln>
          </p:spPr>
          <p:style>
            <a:lnRef idx="1">
              <a:schemeClr val="accent1"/>
            </a:lnRef>
            <a:fillRef idx="0">
              <a:schemeClr val="accent1"/>
            </a:fillRef>
            <a:effectRef idx="0">
              <a:schemeClr val="accent1"/>
            </a:effectRef>
            <a:fontRef idx="minor">
              <a:schemeClr val="tx1"/>
            </a:fontRef>
          </p:style>
        </p:cxnSp>
        <p:sp>
          <p:nvSpPr>
            <p:cNvPr id="73" name="Freeform: Shape 72">
              <a:extLst>
                <a:ext uri="{FF2B5EF4-FFF2-40B4-BE49-F238E27FC236}">
                  <a16:creationId xmlns:a16="http://schemas.microsoft.com/office/drawing/2014/main" id="{BC97F85A-62E2-4591-B8D0-4F068B177B5D}"/>
                </a:ext>
              </a:extLst>
            </p:cNvPr>
            <p:cNvSpPr/>
            <p:nvPr/>
          </p:nvSpPr>
          <p:spPr bwMode="invGray">
            <a:xfrm>
              <a:off x="1524" y="0"/>
              <a:ext cx="553212" cy="6858000"/>
            </a:xfrm>
            <a:custGeom>
              <a:avLst/>
              <a:gdLst>
                <a:gd name="connsiteX0" fmla="*/ 0 w 553212"/>
                <a:gd name="connsiteY0" fmla="*/ 0 h 6858000"/>
                <a:gd name="connsiteX1" fmla="*/ 553212 w 553212"/>
                <a:gd name="connsiteY1" fmla="*/ 0 h 6858000"/>
                <a:gd name="connsiteX2" fmla="*/ 553212 w 553212"/>
                <a:gd name="connsiteY2" fmla="*/ 6858000 h 6858000"/>
                <a:gd name="connsiteX3" fmla="*/ 0 w 553212"/>
                <a:gd name="connsiteY3" fmla="*/ 6858000 h 6858000"/>
                <a:gd name="connsiteX4" fmla="*/ 0 w 55321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3212" h="6858000">
                  <a:moveTo>
                    <a:pt x="0" y="0"/>
                  </a:moveTo>
                  <a:lnTo>
                    <a:pt x="553212" y="0"/>
                  </a:lnTo>
                  <a:lnTo>
                    <a:pt x="553212"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992">
                <a:solidFill>
                  <a:schemeClr val="tx1"/>
                </a:solidFill>
                <a:latin typeface="+mn-lt"/>
              </a:endParaRPr>
            </a:p>
          </p:txBody>
        </p:sp>
        <p:sp>
          <p:nvSpPr>
            <p:cNvPr id="74" name="Freeform: Shape 73">
              <a:extLst>
                <a:ext uri="{FF2B5EF4-FFF2-40B4-BE49-F238E27FC236}">
                  <a16:creationId xmlns:a16="http://schemas.microsoft.com/office/drawing/2014/main" id="{7F4B967A-CF91-473D-8A35-2BE771F9F590}"/>
                </a:ext>
              </a:extLst>
            </p:cNvPr>
            <p:cNvSpPr/>
            <p:nvPr/>
          </p:nvSpPr>
          <p:spPr bwMode="invGray">
            <a:xfrm>
              <a:off x="1167385"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992">
                <a:solidFill>
                  <a:schemeClr val="tx1"/>
                </a:solidFill>
                <a:latin typeface="+mn-lt"/>
              </a:endParaRPr>
            </a:p>
          </p:txBody>
        </p:sp>
        <p:sp>
          <p:nvSpPr>
            <p:cNvPr id="75" name="Freeform: Shape 74">
              <a:extLst>
                <a:ext uri="{FF2B5EF4-FFF2-40B4-BE49-F238E27FC236}">
                  <a16:creationId xmlns:a16="http://schemas.microsoft.com/office/drawing/2014/main" id="{5AC41621-77EA-4492-8E68-0BE34108294A}"/>
                </a:ext>
              </a:extLst>
            </p:cNvPr>
            <p:cNvSpPr/>
            <p:nvPr/>
          </p:nvSpPr>
          <p:spPr bwMode="invGray">
            <a:xfrm>
              <a:off x="2119484"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992">
                <a:solidFill>
                  <a:schemeClr val="tx1"/>
                </a:solidFill>
                <a:latin typeface="+mn-lt"/>
              </a:endParaRPr>
            </a:p>
          </p:txBody>
        </p:sp>
        <p:sp>
          <p:nvSpPr>
            <p:cNvPr id="76" name="Freeform: Shape 75">
              <a:extLst>
                <a:ext uri="{FF2B5EF4-FFF2-40B4-BE49-F238E27FC236}">
                  <a16:creationId xmlns:a16="http://schemas.microsoft.com/office/drawing/2014/main" id="{31A06AD2-A9EA-45D9-B15C-089884A54107}"/>
                </a:ext>
              </a:extLst>
            </p:cNvPr>
            <p:cNvSpPr/>
            <p:nvPr/>
          </p:nvSpPr>
          <p:spPr bwMode="invGray">
            <a:xfrm>
              <a:off x="3071583"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992">
                <a:solidFill>
                  <a:schemeClr val="tx1"/>
                </a:solidFill>
                <a:latin typeface="+mn-lt"/>
              </a:endParaRPr>
            </a:p>
          </p:txBody>
        </p:sp>
        <p:sp>
          <p:nvSpPr>
            <p:cNvPr id="77" name="Freeform: Shape 76">
              <a:extLst>
                <a:ext uri="{FF2B5EF4-FFF2-40B4-BE49-F238E27FC236}">
                  <a16:creationId xmlns:a16="http://schemas.microsoft.com/office/drawing/2014/main" id="{3A7B39CC-379F-4224-9E59-81B1690088A0}"/>
                </a:ext>
              </a:extLst>
            </p:cNvPr>
            <p:cNvSpPr/>
            <p:nvPr/>
          </p:nvSpPr>
          <p:spPr bwMode="invGray">
            <a:xfrm>
              <a:off x="4023681" y="0"/>
              <a:ext cx="339450" cy="6858000"/>
            </a:xfrm>
            <a:custGeom>
              <a:avLst/>
              <a:gdLst>
                <a:gd name="connsiteX0" fmla="*/ 0 w 339450"/>
                <a:gd name="connsiteY0" fmla="*/ 0 h 6858000"/>
                <a:gd name="connsiteX1" fmla="*/ 339450 w 339450"/>
                <a:gd name="connsiteY1" fmla="*/ 0 h 6858000"/>
                <a:gd name="connsiteX2" fmla="*/ 339450 w 339450"/>
                <a:gd name="connsiteY2" fmla="*/ 6858000 h 6858000"/>
                <a:gd name="connsiteX3" fmla="*/ 0 w 339450"/>
                <a:gd name="connsiteY3" fmla="*/ 6858000 h 6858000"/>
                <a:gd name="connsiteX4" fmla="*/ 0 w 33945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0" h="6858000">
                  <a:moveTo>
                    <a:pt x="0" y="0"/>
                  </a:moveTo>
                  <a:lnTo>
                    <a:pt x="339450" y="0"/>
                  </a:lnTo>
                  <a:lnTo>
                    <a:pt x="339450"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992">
                <a:solidFill>
                  <a:schemeClr val="tx1"/>
                </a:solidFill>
                <a:latin typeface="+mn-lt"/>
              </a:endParaRPr>
            </a:p>
          </p:txBody>
        </p:sp>
        <p:sp>
          <p:nvSpPr>
            <p:cNvPr id="78" name="Freeform: Shape 77">
              <a:extLst>
                <a:ext uri="{FF2B5EF4-FFF2-40B4-BE49-F238E27FC236}">
                  <a16:creationId xmlns:a16="http://schemas.microsoft.com/office/drawing/2014/main" id="{F8002ACB-1459-4214-B28A-B38E8A1FF8A6}"/>
                </a:ext>
              </a:extLst>
            </p:cNvPr>
            <p:cNvSpPr/>
            <p:nvPr/>
          </p:nvSpPr>
          <p:spPr bwMode="invGray">
            <a:xfrm>
              <a:off x="4975780"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992">
                <a:solidFill>
                  <a:schemeClr val="tx1"/>
                </a:solidFill>
                <a:latin typeface="+mn-lt"/>
              </a:endParaRPr>
            </a:p>
          </p:txBody>
        </p:sp>
        <p:sp>
          <p:nvSpPr>
            <p:cNvPr id="79" name="Freeform: Shape 78">
              <a:extLst>
                <a:ext uri="{FF2B5EF4-FFF2-40B4-BE49-F238E27FC236}">
                  <a16:creationId xmlns:a16="http://schemas.microsoft.com/office/drawing/2014/main" id="{71D59E94-AA3C-4DE0-8345-20C71667A205}"/>
                </a:ext>
              </a:extLst>
            </p:cNvPr>
            <p:cNvSpPr/>
            <p:nvPr/>
          </p:nvSpPr>
          <p:spPr bwMode="invGray">
            <a:xfrm>
              <a:off x="5927879"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992">
                <a:solidFill>
                  <a:schemeClr val="tx1"/>
                </a:solidFill>
                <a:latin typeface="+mn-lt"/>
              </a:endParaRPr>
            </a:p>
          </p:txBody>
        </p:sp>
        <p:sp>
          <p:nvSpPr>
            <p:cNvPr id="80" name="Freeform: Shape 79">
              <a:extLst>
                <a:ext uri="{FF2B5EF4-FFF2-40B4-BE49-F238E27FC236}">
                  <a16:creationId xmlns:a16="http://schemas.microsoft.com/office/drawing/2014/main" id="{5805F09B-786C-43E4-8288-B1AAF94C8ADE}"/>
                </a:ext>
              </a:extLst>
            </p:cNvPr>
            <p:cNvSpPr/>
            <p:nvPr/>
          </p:nvSpPr>
          <p:spPr bwMode="invGray">
            <a:xfrm>
              <a:off x="6879978"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992">
                <a:solidFill>
                  <a:schemeClr val="tx1"/>
                </a:solidFill>
                <a:latin typeface="+mn-lt"/>
              </a:endParaRPr>
            </a:p>
          </p:txBody>
        </p:sp>
        <p:sp>
          <p:nvSpPr>
            <p:cNvPr id="81" name="Freeform: Shape 80">
              <a:extLst>
                <a:ext uri="{FF2B5EF4-FFF2-40B4-BE49-F238E27FC236}">
                  <a16:creationId xmlns:a16="http://schemas.microsoft.com/office/drawing/2014/main" id="{5FB23B6E-567C-4896-8B32-DA4C452B4AE7}"/>
                </a:ext>
              </a:extLst>
            </p:cNvPr>
            <p:cNvSpPr/>
            <p:nvPr/>
          </p:nvSpPr>
          <p:spPr bwMode="invGray">
            <a:xfrm>
              <a:off x="7832077"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992">
                <a:solidFill>
                  <a:schemeClr val="tx1"/>
                </a:solidFill>
                <a:latin typeface="+mn-lt"/>
              </a:endParaRPr>
            </a:p>
          </p:txBody>
        </p:sp>
        <p:sp>
          <p:nvSpPr>
            <p:cNvPr id="82" name="Freeform: Shape 81">
              <a:extLst>
                <a:ext uri="{FF2B5EF4-FFF2-40B4-BE49-F238E27FC236}">
                  <a16:creationId xmlns:a16="http://schemas.microsoft.com/office/drawing/2014/main" id="{9B792231-972E-4476-BAF2-761E10463BA8}"/>
                </a:ext>
              </a:extLst>
            </p:cNvPr>
            <p:cNvSpPr/>
            <p:nvPr/>
          </p:nvSpPr>
          <p:spPr bwMode="invGray">
            <a:xfrm>
              <a:off x="8784176" y="0"/>
              <a:ext cx="339451" cy="6858000"/>
            </a:xfrm>
            <a:custGeom>
              <a:avLst/>
              <a:gdLst>
                <a:gd name="connsiteX0" fmla="*/ 0 w 339451"/>
                <a:gd name="connsiteY0" fmla="*/ 0 h 6858000"/>
                <a:gd name="connsiteX1" fmla="*/ 339451 w 339451"/>
                <a:gd name="connsiteY1" fmla="*/ 0 h 6858000"/>
                <a:gd name="connsiteX2" fmla="*/ 339451 w 339451"/>
                <a:gd name="connsiteY2" fmla="*/ 6858000 h 6858000"/>
                <a:gd name="connsiteX3" fmla="*/ 0 w 339451"/>
                <a:gd name="connsiteY3" fmla="*/ 6858000 h 6858000"/>
                <a:gd name="connsiteX4" fmla="*/ 0 w 33945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1" h="6858000">
                  <a:moveTo>
                    <a:pt x="0" y="0"/>
                  </a:moveTo>
                  <a:lnTo>
                    <a:pt x="339451" y="0"/>
                  </a:lnTo>
                  <a:lnTo>
                    <a:pt x="339451"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992">
                <a:solidFill>
                  <a:schemeClr val="tx1"/>
                </a:solidFill>
                <a:latin typeface="+mn-lt"/>
              </a:endParaRPr>
            </a:p>
          </p:txBody>
        </p:sp>
        <p:sp>
          <p:nvSpPr>
            <p:cNvPr id="83" name="Freeform: Shape 82">
              <a:extLst>
                <a:ext uri="{FF2B5EF4-FFF2-40B4-BE49-F238E27FC236}">
                  <a16:creationId xmlns:a16="http://schemas.microsoft.com/office/drawing/2014/main" id="{908370B7-3D11-4F78-B977-D8F0DE2694ED}"/>
                </a:ext>
              </a:extLst>
            </p:cNvPr>
            <p:cNvSpPr/>
            <p:nvPr/>
          </p:nvSpPr>
          <p:spPr bwMode="invGray">
            <a:xfrm>
              <a:off x="9736274" y="0"/>
              <a:ext cx="339450" cy="6858000"/>
            </a:xfrm>
            <a:custGeom>
              <a:avLst/>
              <a:gdLst>
                <a:gd name="connsiteX0" fmla="*/ 0 w 339450"/>
                <a:gd name="connsiteY0" fmla="*/ 0 h 6858000"/>
                <a:gd name="connsiteX1" fmla="*/ 339450 w 339450"/>
                <a:gd name="connsiteY1" fmla="*/ 0 h 6858000"/>
                <a:gd name="connsiteX2" fmla="*/ 339450 w 339450"/>
                <a:gd name="connsiteY2" fmla="*/ 6858000 h 6858000"/>
                <a:gd name="connsiteX3" fmla="*/ 0 w 339450"/>
                <a:gd name="connsiteY3" fmla="*/ 6858000 h 6858000"/>
                <a:gd name="connsiteX4" fmla="*/ 0 w 33945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450" h="6858000">
                  <a:moveTo>
                    <a:pt x="0" y="0"/>
                  </a:moveTo>
                  <a:lnTo>
                    <a:pt x="339450" y="0"/>
                  </a:lnTo>
                  <a:lnTo>
                    <a:pt x="339450"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992">
                <a:solidFill>
                  <a:schemeClr val="tx1"/>
                </a:solidFill>
                <a:latin typeface="+mn-lt"/>
              </a:endParaRPr>
            </a:p>
          </p:txBody>
        </p:sp>
        <p:sp>
          <p:nvSpPr>
            <p:cNvPr id="84" name="Freeform: Shape 83">
              <a:extLst>
                <a:ext uri="{FF2B5EF4-FFF2-40B4-BE49-F238E27FC236}">
                  <a16:creationId xmlns:a16="http://schemas.microsoft.com/office/drawing/2014/main" id="{C11EA99D-D15D-43C2-BF4E-36554B346AB6}"/>
                </a:ext>
              </a:extLst>
            </p:cNvPr>
            <p:cNvSpPr/>
            <p:nvPr/>
          </p:nvSpPr>
          <p:spPr bwMode="invGray">
            <a:xfrm>
              <a:off x="10688372" y="0"/>
              <a:ext cx="336244" cy="6858000"/>
            </a:xfrm>
            <a:custGeom>
              <a:avLst/>
              <a:gdLst>
                <a:gd name="connsiteX0" fmla="*/ 0 w 336244"/>
                <a:gd name="connsiteY0" fmla="*/ 0 h 6858000"/>
                <a:gd name="connsiteX1" fmla="*/ 336244 w 336244"/>
                <a:gd name="connsiteY1" fmla="*/ 0 h 6858000"/>
                <a:gd name="connsiteX2" fmla="*/ 336244 w 336244"/>
                <a:gd name="connsiteY2" fmla="*/ 6858000 h 6858000"/>
                <a:gd name="connsiteX3" fmla="*/ 0 w 336244"/>
                <a:gd name="connsiteY3" fmla="*/ 6858000 h 6858000"/>
                <a:gd name="connsiteX4" fmla="*/ 0 w 336244"/>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6244" h="6858000">
                  <a:moveTo>
                    <a:pt x="0" y="0"/>
                  </a:moveTo>
                  <a:lnTo>
                    <a:pt x="336244" y="0"/>
                  </a:lnTo>
                  <a:lnTo>
                    <a:pt x="336244"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992">
                <a:solidFill>
                  <a:schemeClr val="tx1"/>
                </a:solidFill>
                <a:latin typeface="+mn-lt"/>
              </a:endParaRPr>
            </a:p>
          </p:txBody>
        </p:sp>
        <p:sp>
          <p:nvSpPr>
            <p:cNvPr id="85" name="Freeform: Shape 84">
              <a:extLst>
                <a:ext uri="{FF2B5EF4-FFF2-40B4-BE49-F238E27FC236}">
                  <a16:creationId xmlns:a16="http://schemas.microsoft.com/office/drawing/2014/main" id="{3A72B2F6-0AFF-4E6E-AFFF-60767DB3FA63}"/>
                </a:ext>
              </a:extLst>
            </p:cNvPr>
            <p:cNvSpPr/>
            <p:nvPr/>
          </p:nvSpPr>
          <p:spPr bwMode="invGray">
            <a:xfrm>
              <a:off x="11637264" y="0"/>
              <a:ext cx="553212" cy="6858000"/>
            </a:xfrm>
            <a:custGeom>
              <a:avLst/>
              <a:gdLst>
                <a:gd name="connsiteX0" fmla="*/ 0 w 553212"/>
                <a:gd name="connsiteY0" fmla="*/ 0 h 6858000"/>
                <a:gd name="connsiteX1" fmla="*/ 553212 w 553212"/>
                <a:gd name="connsiteY1" fmla="*/ 0 h 6858000"/>
                <a:gd name="connsiteX2" fmla="*/ 553212 w 553212"/>
                <a:gd name="connsiteY2" fmla="*/ 6858000 h 6858000"/>
                <a:gd name="connsiteX3" fmla="*/ 0 w 553212"/>
                <a:gd name="connsiteY3" fmla="*/ 6858000 h 6858000"/>
                <a:gd name="connsiteX4" fmla="*/ 0 w 55321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3212" h="6858000">
                  <a:moveTo>
                    <a:pt x="0" y="0"/>
                  </a:moveTo>
                  <a:lnTo>
                    <a:pt x="553212" y="0"/>
                  </a:lnTo>
                  <a:lnTo>
                    <a:pt x="553212" y="6858000"/>
                  </a:lnTo>
                  <a:lnTo>
                    <a:pt x="0" y="6858000"/>
                  </a:lnTo>
                  <a:lnTo>
                    <a:pt x="0"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992">
                <a:solidFill>
                  <a:schemeClr val="tx1"/>
                </a:solidFill>
                <a:latin typeface="+mn-lt"/>
              </a:endParaRPr>
            </a:p>
          </p:txBody>
        </p:sp>
        <p:sp>
          <p:nvSpPr>
            <p:cNvPr id="86" name="Freeform: Shape 85">
              <a:extLst>
                <a:ext uri="{FF2B5EF4-FFF2-40B4-BE49-F238E27FC236}">
                  <a16:creationId xmlns:a16="http://schemas.microsoft.com/office/drawing/2014/main" id="{A68F8E74-3AE4-4AF9-9F36-63344C9076D2}"/>
                </a:ext>
              </a:extLst>
            </p:cNvPr>
            <p:cNvSpPr/>
            <p:nvPr/>
          </p:nvSpPr>
          <p:spPr bwMode="invGray">
            <a:xfrm>
              <a:off x="7219428"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992">
                <a:solidFill>
                  <a:schemeClr val="tx1"/>
                </a:solidFill>
                <a:latin typeface="+mn-lt"/>
              </a:endParaRPr>
            </a:p>
          </p:txBody>
        </p:sp>
        <p:sp>
          <p:nvSpPr>
            <p:cNvPr id="87" name="Freeform: Shape 86">
              <a:extLst>
                <a:ext uri="{FF2B5EF4-FFF2-40B4-BE49-F238E27FC236}">
                  <a16:creationId xmlns:a16="http://schemas.microsoft.com/office/drawing/2014/main" id="{31D5F169-E1D4-48A3-AE5B-F5F1BEF2E7CF}"/>
                </a:ext>
              </a:extLst>
            </p:cNvPr>
            <p:cNvSpPr/>
            <p:nvPr userDrawn="1"/>
          </p:nvSpPr>
          <p:spPr bwMode="invGray">
            <a:xfrm>
              <a:off x="1506835"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992">
                <a:solidFill>
                  <a:schemeClr val="tx1"/>
                </a:solidFill>
                <a:latin typeface="+mn-lt"/>
              </a:endParaRPr>
            </a:p>
          </p:txBody>
        </p:sp>
        <p:sp>
          <p:nvSpPr>
            <p:cNvPr id="88" name="Freeform: Shape 87">
              <a:extLst>
                <a:ext uri="{FF2B5EF4-FFF2-40B4-BE49-F238E27FC236}">
                  <a16:creationId xmlns:a16="http://schemas.microsoft.com/office/drawing/2014/main" id="{4230F928-F9B2-4955-9800-74DE09DCE6F2}"/>
                </a:ext>
              </a:extLst>
            </p:cNvPr>
            <p:cNvSpPr/>
            <p:nvPr userDrawn="1"/>
          </p:nvSpPr>
          <p:spPr bwMode="invGray">
            <a:xfrm>
              <a:off x="2458934"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992">
                <a:solidFill>
                  <a:schemeClr val="tx1"/>
                </a:solidFill>
                <a:latin typeface="+mn-lt"/>
              </a:endParaRPr>
            </a:p>
          </p:txBody>
        </p:sp>
        <p:sp>
          <p:nvSpPr>
            <p:cNvPr id="89" name="Freeform: Shape 88">
              <a:extLst>
                <a:ext uri="{FF2B5EF4-FFF2-40B4-BE49-F238E27FC236}">
                  <a16:creationId xmlns:a16="http://schemas.microsoft.com/office/drawing/2014/main" id="{37C829A9-6808-4531-8C12-A84988E6DEE1}"/>
                </a:ext>
              </a:extLst>
            </p:cNvPr>
            <p:cNvSpPr/>
            <p:nvPr userDrawn="1"/>
          </p:nvSpPr>
          <p:spPr bwMode="invGray">
            <a:xfrm>
              <a:off x="3411033"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992">
                <a:solidFill>
                  <a:schemeClr val="tx1"/>
                </a:solidFill>
                <a:latin typeface="+mn-lt"/>
              </a:endParaRPr>
            </a:p>
          </p:txBody>
        </p:sp>
        <p:sp>
          <p:nvSpPr>
            <p:cNvPr id="90" name="Freeform: Shape 89">
              <a:extLst>
                <a:ext uri="{FF2B5EF4-FFF2-40B4-BE49-F238E27FC236}">
                  <a16:creationId xmlns:a16="http://schemas.microsoft.com/office/drawing/2014/main" id="{7FA5964C-E9C5-4C2F-BD6E-47BAFB5B6D17}"/>
                </a:ext>
              </a:extLst>
            </p:cNvPr>
            <p:cNvSpPr/>
            <p:nvPr userDrawn="1"/>
          </p:nvSpPr>
          <p:spPr bwMode="invGray">
            <a:xfrm>
              <a:off x="4363132" y="0"/>
              <a:ext cx="609447" cy="6858000"/>
            </a:xfrm>
            <a:custGeom>
              <a:avLst/>
              <a:gdLst>
                <a:gd name="connsiteX0" fmla="*/ 0 w 609447"/>
                <a:gd name="connsiteY0" fmla="*/ 0 h 6858000"/>
                <a:gd name="connsiteX1" fmla="*/ 609447 w 609447"/>
                <a:gd name="connsiteY1" fmla="*/ 0 h 6858000"/>
                <a:gd name="connsiteX2" fmla="*/ 609447 w 609447"/>
                <a:gd name="connsiteY2" fmla="*/ 6858000 h 6858000"/>
                <a:gd name="connsiteX3" fmla="*/ 0 w 609447"/>
                <a:gd name="connsiteY3" fmla="*/ 6858000 h 6858000"/>
                <a:gd name="connsiteX4" fmla="*/ 0 w 609447"/>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7" h="6858000">
                  <a:moveTo>
                    <a:pt x="0" y="0"/>
                  </a:moveTo>
                  <a:lnTo>
                    <a:pt x="609447" y="0"/>
                  </a:lnTo>
                  <a:lnTo>
                    <a:pt x="609447"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992">
                <a:solidFill>
                  <a:schemeClr val="tx1"/>
                </a:solidFill>
                <a:latin typeface="+mn-lt"/>
              </a:endParaRPr>
            </a:p>
          </p:txBody>
        </p:sp>
        <p:sp>
          <p:nvSpPr>
            <p:cNvPr id="91" name="Freeform: Shape 90">
              <a:extLst>
                <a:ext uri="{FF2B5EF4-FFF2-40B4-BE49-F238E27FC236}">
                  <a16:creationId xmlns:a16="http://schemas.microsoft.com/office/drawing/2014/main" id="{3C168D8D-76CE-4BE5-BE95-79B96300EA3F}"/>
                </a:ext>
              </a:extLst>
            </p:cNvPr>
            <p:cNvSpPr/>
            <p:nvPr userDrawn="1"/>
          </p:nvSpPr>
          <p:spPr bwMode="invGray">
            <a:xfrm>
              <a:off x="5315230"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992">
                <a:solidFill>
                  <a:schemeClr val="tx1"/>
                </a:solidFill>
                <a:latin typeface="+mn-lt"/>
              </a:endParaRPr>
            </a:p>
          </p:txBody>
        </p:sp>
        <p:sp>
          <p:nvSpPr>
            <p:cNvPr id="92" name="Freeform: Shape 91">
              <a:extLst>
                <a:ext uri="{FF2B5EF4-FFF2-40B4-BE49-F238E27FC236}">
                  <a16:creationId xmlns:a16="http://schemas.microsoft.com/office/drawing/2014/main" id="{6749465C-813A-45F9-8C3E-5D06C8584929}"/>
                </a:ext>
              </a:extLst>
            </p:cNvPr>
            <p:cNvSpPr/>
            <p:nvPr userDrawn="1"/>
          </p:nvSpPr>
          <p:spPr bwMode="invGray">
            <a:xfrm>
              <a:off x="6267329"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992">
                <a:solidFill>
                  <a:schemeClr val="tx1"/>
                </a:solidFill>
                <a:latin typeface="+mn-lt"/>
              </a:endParaRPr>
            </a:p>
          </p:txBody>
        </p:sp>
        <p:sp>
          <p:nvSpPr>
            <p:cNvPr id="93" name="Freeform: Shape 92">
              <a:extLst>
                <a:ext uri="{FF2B5EF4-FFF2-40B4-BE49-F238E27FC236}">
                  <a16:creationId xmlns:a16="http://schemas.microsoft.com/office/drawing/2014/main" id="{53894C26-2473-4C24-B082-48DD1E92241C}"/>
                </a:ext>
              </a:extLst>
            </p:cNvPr>
            <p:cNvSpPr/>
            <p:nvPr userDrawn="1"/>
          </p:nvSpPr>
          <p:spPr bwMode="invGray">
            <a:xfrm>
              <a:off x="8171527"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992">
                <a:solidFill>
                  <a:schemeClr val="tx1"/>
                </a:solidFill>
                <a:latin typeface="+mn-lt"/>
              </a:endParaRPr>
            </a:p>
          </p:txBody>
        </p:sp>
        <p:sp>
          <p:nvSpPr>
            <p:cNvPr id="94" name="Freeform: Shape 93">
              <a:extLst>
                <a:ext uri="{FF2B5EF4-FFF2-40B4-BE49-F238E27FC236}">
                  <a16:creationId xmlns:a16="http://schemas.microsoft.com/office/drawing/2014/main" id="{BFDA0320-8435-46CA-B1B3-5203F54A419F}"/>
                </a:ext>
              </a:extLst>
            </p:cNvPr>
            <p:cNvSpPr/>
            <p:nvPr userDrawn="1"/>
          </p:nvSpPr>
          <p:spPr bwMode="invGray">
            <a:xfrm>
              <a:off x="9123626"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992">
                <a:solidFill>
                  <a:schemeClr val="tx1"/>
                </a:solidFill>
                <a:latin typeface="+mn-lt"/>
              </a:endParaRPr>
            </a:p>
          </p:txBody>
        </p:sp>
        <p:sp>
          <p:nvSpPr>
            <p:cNvPr id="95" name="Freeform: Shape 94">
              <a:extLst>
                <a:ext uri="{FF2B5EF4-FFF2-40B4-BE49-F238E27FC236}">
                  <a16:creationId xmlns:a16="http://schemas.microsoft.com/office/drawing/2014/main" id="{A42721E4-5D12-459C-AC2E-7CE148AF9062}"/>
                </a:ext>
              </a:extLst>
            </p:cNvPr>
            <p:cNvSpPr/>
            <p:nvPr userDrawn="1"/>
          </p:nvSpPr>
          <p:spPr bwMode="invGray">
            <a:xfrm>
              <a:off x="10075725" y="0"/>
              <a:ext cx="609447" cy="6858000"/>
            </a:xfrm>
            <a:custGeom>
              <a:avLst/>
              <a:gdLst>
                <a:gd name="connsiteX0" fmla="*/ 0 w 609447"/>
                <a:gd name="connsiteY0" fmla="*/ 0 h 6858000"/>
                <a:gd name="connsiteX1" fmla="*/ 609447 w 609447"/>
                <a:gd name="connsiteY1" fmla="*/ 0 h 6858000"/>
                <a:gd name="connsiteX2" fmla="*/ 609447 w 609447"/>
                <a:gd name="connsiteY2" fmla="*/ 6858000 h 6858000"/>
                <a:gd name="connsiteX3" fmla="*/ 0 w 609447"/>
                <a:gd name="connsiteY3" fmla="*/ 6858000 h 6858000"/>
                <a:gd name="connsiteX4" fmla="*/ 0 w 609447"/>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7" h="6858000">
                  <a:moveTo>
                    <a:pt x="0" y="0"/>
                  </a:moveTo>
                  <a:lnTo>
                    <a:pt x="609447" y="0"/>
                  </a:lnTo>
                  <a:lnTo>
                    <a:pt x="609447"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992">
                <a:solidFill>
                  <a:schemeClr val="tx1"/>
                </a:solidFill>
                <a:latin typeface="+mn-lt"/>
              </a:endParaRPr>
            </a:p>
          </p:txBody>
        </p:sp>
        <p:sp>
          <p:nvSpPr>
            <p:cNvPr id="96" name="Freeform: Shape 95">
              <a:extLst>
                <a:ext uri="{FF2B5EF4-FFF2-40B4-BE49-F238E27FC236}">
                  <a16:creationId xmlns:a16="http://schemas.microsoft.com/office/drawing/2014/main" id="{8BF7D46B-3779-49D0-BCB4-F2DCE091958D}"/>
                </a:ext>
              </a:extLst>
            </p:cNvPr>
            <p:cNvSpPr/>
            <p:nvPr userDrawn="1"/>
          </p:nvSpPr>
          <p:spPr bwMode="invGray">
            <a:xfrm>
              <a:off x="11027826" y="0"/>
              <a:ext cx="609438" cy="6858000"/>
            </a:xfrm>
            <a:custGeom>
              <a:avLst/>
              <a:gdLst>
                <a:gd name="connsiteX0" fmla="*/ 0 w 609438"/>
                <a:gd name="connsiteY0" fmla="*/ 0 h 6858000"/>
                <a:gd name="connsiteX1" fmla="*/ 609438 w 609438"/>
                <a:gd name="connsiteY1" fmla="*/ 0 h 6858000"/>
                <a:gd name="connsiteX2" fmla="*/ 609438 w 609438"/>
                <a:gd name="connsiteY2" fmla="*/ 6858000 h 6858000"/>
                <a:gd name="connsiteX3" fmla="*/ 0 w 609438"/>
                <a:gd name="connsiteY3" fmla="*/ 6858000 h 6858000"/>
                <a:gd name="connsiteX4" fmla="*/ 0 w 60943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38" h="6858000">
                  <a:moveTo>
                    <a:pt x="0" y="0"/>
                  </a:moveTo>
                  <a:lnTo>
                    <a:pt x="609438" y="0"/>
                  </a:lnTo>
                  <a:lnTo>
                    <a:pt x="60943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992">
                <a:solidFill>
                  <a:schemeClr val="tx1"/>
                </a:solidFill>
                <a:latin typeface="+mn-lt"/>
              </a:endParaRPr>
            </a:p>
          </p:txBody>
        </p:sp>
        <p:sp>
          <p:nvSpPr>
            <p:cNvPr id="97" name="Freeform: Shape 96">
              <a:extLst>
                <a:ext uri="{FF2B5EF4-FFF2-40B4-BE49-F238E27FC236}">
                  <a16:creationId xmlns:a16="http://schemas.microsoft.com/office/drawing/2014/main" id="{634464F0-BD7F-4488-85F0-EC20C24BECAA}"/>
                </a:ext>
              </a:extLst>
            </p:cNvPr>
            <p:cNvSpPr/>
            <p:nvPr userDrawn="1"/>
          </p:nvSpPr>
          <p:spPr bwMode="invGray">
            <a:xfrm>
              <a:off x="554736" y="0"/>
              <a:ext cx="609448" cy="6858000"/>
            </a:xfrm>
            <a:custGeom>
              <a:avLst/>
              <a:gdLst>
                <a:gd name="connsiteX0" fmla="*/ 0 w 609448"/>
                <a:gd name="connsiteY0" fmla="*/ 0 h 6858000"/>
                <a:gd name="connsiteX1" fmla="*/ 609448 w 609448"/>
                <a:gd name="connsiteY1" fmla="*/ 0 h 6858000"/>
                <a:gd name="connsiteX2" fmla="*/ 609448 w 609448"/>
                <a:gd name="connsiteY2" fmla="*/ 6858000 h 6858000"/>
                <a:gd name="connsiteX3" fmla="*/ 0 w 609448"/>
                <a:gd name="connsiteY3" fmla="*/ 6858000 h 6858000"/>
                <a:gd name="connsiteX4" fmla="*/ 0 w 60944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8" h="6858000">
                  <a:moveTo>
                    <a:pt x="0" y="0"/>
                  </a:moveTo>
                  <a:lnTo>
                    <a:pt x="609448" y="0"/>
                  </a:lnTo>
                  <a:lnTo>
                    <a:pt x="609448" y="6858000"/>
                  </a:lnTo>
                  <a:lnTo>
                    <a:pt x="0" y="6858000"/>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68572" tIns="34286" rIns="68572" bIns="34286" numCol="1" spcCol="0" rtlCol="0" fromWordArt="0" anchor="ctr" anchorCtr="0" forceAA="0" compatLnSpc="1">
              <a:prstTxWarp prst="textNoShape">
                <a:avLst/>
              </a:prstTxWarp>
              <a:noAutofit/>
            </a:bodyPr>
            <a:lstStyle/>
            <a:p>
              <a:pPr lvl="0" algn="ctr"/>
              <a:endParaRPr lang="fr-FR" sz="992">
                <a:solidFill>
                  <a:schemeClr val="tx1"/>
                </a:solidFill>
                <a:latin typeface="+mn-lt"/>
              </a:endParaRPr>
            </a:p>
          </p:txBody>
        </p:sp>
        <p:cxnSp>
          <p:nvCxnSpPr>
            <p:cNvPr id="98" name="Straight Connector 97">
              <a:extLst>
                <a:ext uri="{FF2B5EF4-FFF2-40B4-BE49-F238E27FC236}">
                  <a16:creationId xmlns:a16="http://schemas.microsoft.com/office/drawing/2014/main" id="{82B54541-0CDD-4724-8101-AABFF1207033}"/>
                </a:ext>
              </a:extLst>
            </p:cNvPr>
            <p:cNvCxnSpPr/>
            <p:nvPr userDrawn="1"/>
          </p:nvCxnSpPr>
          <p:spPr bwMode="invGray">
            <a:xfrm>
              <a:off x="0" y="62179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45070398-8D55-4EE2-8CA4-47428E2AF03F}"/>
                </a:ext>
              </a:extLst>
            </p:cNvPr>
            <p:cNvCxnSpPr/>
            <p:nvPr userDrawn="1"/>
          </p:nvCxnSpPr>
          <p:spPr bwMode="invGray">
            <a:xfrm>
              <a:off x="0" y="31089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42166891-56D0-4EBC-B681-501401DEF9D4}"/>
                </a:ext>
              </a:extLst>
            </p:cNvPr>
            <p:cNvCxnSpPr/>
            <p:nvPr userDrawn="1"/>
          </p:nvCxnSpPr>
          <p:spPr bwMode="invGray">
            <a:xfrm>
              <a:off x="0" y="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C13A87E3-D106-41FF-A8CD-C27DABF0103D}"/>
                </a:ext>
              </a:extLst>
            </p:cNvPr>
            <p:cNvCxnSpPr/>
            <p:nvPr userDrawn="1"/>
          </p:nvCxnSpPr>
          <p:spPr bwMode="invGray">
            <a:xfrm>
              <a:off x="0" y="124358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2164477D-838D-4C70-ADD7-37AD79A844AA}"/>
                </a:ext>
              </a:extLst>
            </p:cNvPr>
            <p:cNvCxnSpPr/>
            <p:nvPr userDrawn="1"/>
          </p:nvCxnSpPr>
          <p:spPr bwMode="invGray">
            <a:xfrm>
              <a:off x="0" y="93268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72B193C0-8980-4BB2-8E91-7A1C9ABE0B6C}"/>
                </a:ext>
              </a:extLst>
            </p:cNvPr>
            <p:cNvCxnSpPr/>
            <p:nvPr userDrawn="1"/>
          </p:nvCxnSpPr>
          <p:spPr bwMode="invGray">
            <a:xfrm>
              <a:off x="0" y="186537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C1A94AAA-1D98-4233-842E-2A2F52812358}"/>
                </a:ext>
              </a:extLst>
            </p:cNvPr>
            <p:cNvCxnSpPr/>
            <p:nvPr userDrawn="1"/>
          </p:nvCxnSpPr>
          <p:spPr bwMode="invGray">
            <a:xfrm>
              <a:off x="0" y="155448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E21F2B43-A2DC-42F4-8EA4-A8A4DA6D6FA7}"/>
                </a:ext>
              </a:extLst>
            </p:cNvPr>
            <p:cNvCxnSpPr/>
            <p:nvPr userDrawn="1"/>
          </p:nvCxnSpPr>
          <p:spPr bwMode="invGray">
            <a:xfrm>
              <a:off x="0" y="248716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A60F0923-6896-405D-AD16-F097448F3E3D}"/>
                </a:ext>
              </a:extLst>
            </p:cNvPr>
            <p:cNvCxnSpPr/>
            <p:nvPr userDrawn="1"/>
          </p:nvCxnSpPr>
          <p:spPr bwMode="invGray">
            <a:xfrm>
              <a:off x="0" y="217627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BC70D5B1-47D7-451F-B83A-973A26731A22}"/>
                </a:ext>
              </a:extLst>
            </p:cNvPr>
            <p:cNvCxnSpPr/>
            <p:nvPr userDrawn="1"/>
          </p:nvCxnSpPr>
          <p:spPr bwMode="invGray">
            <a:xfrm>
              <a:off x="0" y="310896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3FD9A464-81FE-4829-A1C5-5CCEE42448B3}"/>
                </a:ext>
              </a:extLst>
            </p:cNvPr>
            <p:cNvCxnSpPr/>
            <p:nvPr userDrawn="1"/>
          </p:nvCxnSpPr>
          <p:spPr bwMode="invGray">
            <a:xfrm>
              <a:off x="0" y="279806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8F55CAB0-53A2-417F-9F66-C0437933E98B}"/>
                </a:ext>
              </a:extLst>
            </p:cNvPr>
            <p:cNvCxnSpPr/>
            <p:nvPr userDrawn="1"/>
          </p:nvCxnSpPr>
          <p:spPr bwMode="invGray">
            <a:xfrm>
              <a:off x="0" y="373075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1547EE77-7495-47CB-BEC9-D5C742DF2B2C}"/>
                </a:ext>
              </a:extLst>
            </p:cNvPr>
            <p:cNvCxnSpPr/>
            <p:nvPr userDrawn="1"/>
          </p:nvCxnSpPr>
          <p:spPr bwMode="invGray">
            <a:xfrm>
              <a:off x="0" y="341985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CA942184-696A-4A78-BB9D-3D619B990987}"/>
                </a:ext>
              </a:extLst>
            </p:cNvPr>
            <p:cNvCxnSpPr/>
            <p:nvPr userDrawn="1"/>
          </p:nvCxnSpPr>
          <p:spPr bwMode="invGray">
            <a:xfrm>
              <a:off x="0" y="435254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id="{1B5F4EE6-4D4C-4488-80DE-36C83D540765}"/>
                </a:ext>
              </a:extLst>
            </p:cNvPr>
            <p:cNvCxnSpPr/>
            <p:nvPr userDrawn="1"/>
          </p:nvCxnSpPr>
          <p:spPr bwMode="invGray">
            <a:xfrm>
              <a:off x="0" y="404164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CD3A42E3-1ED2-4BBE-8B0B-CEA491522F0A}"/>
                </a:ext>
              </a:extLst>
            </p:cNvPr>
            <p:cNvCxnSpPr/>
            <p:nvPr userDrawn="1"/>
          </p:nvCxnSpPr>
          <p:spPr bwMode="invGray">
            <a:xfrm>
              <a:off x="0" y="497433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94162AD8-9037-4220-B19F-7B3A0F44E941}"/>
                </a:ext>
              </a:extLst>
            </p:cNvPr>
            <p:cNvCxnSpPr/>
            <p:nvPr userDrawn="1"/>
          </p:nvCxnSpPr>
          <p:spPr bwMode="invGray">
            <a:xfrm>
              <a:off x="0" y="466344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8" name="Straight Connector 117">
              <a:extLst>
                <a:ext uri="{FF2B5EF4-FFF2-40B4-BE49-F238E27FC236}">
                  <a16:creationId xmlns:a16="http://schemas.microsoft.com/office/drawing/2014/main" id="{4C20FB70-03E4-4D7E-BA41-546EAAB33089}"/>
                </a:ext>
              </a:extLst>
            </p:cNvPr>
            <p:cNvCxnSpPr/>
            <p:nvPr userDrawn="1"/>
          </p:nvCxnSpPr>
          <p:spPr bwMode="invGray">
            <a:xfrm>
              <a:off x="0" y="559612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19" name="Straight Connector 118">
              <a:extLst>
                <a:ext uri="{FF2B5EF4-FFF2-40B4-BE49-F238E27FC236}">
                  <a16:creationId xmlns:a16="http://schemas.microsoft.com/office/drawing/2014/main" id="{A84D3C92-FDAE-47DB-9457-A9B216922E98}"/>
                </a:ext>
              </a:extLst>
            </p:cNvPr>
            <p:cNvCxnSpPr/>
            <p:nvPr userDrawn="1"/>
          </p:nvCxnSpPr>
          <p:spPr bwMode="invGray">
            <a:xfrm>
              <a:off x="0" y="528523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0" name="Straight Connector 119">
              <a:extLst>
                <a:ext uri="{FF2B5EF4-FFF2-40B4-BE49-F238E27FC236}">
                  <a16:creationId xmlns:a16="http://schemas.microsoft.com/office/drawing/2014/main" id="{B5DF0860-265F-4ABC-9F65-0C1D385DAA19}"/>
                </a:ext>
              </a:extLst>
            </p:cNvPr>
            <p:cNvCxnSpPr/>
            <p:nvPr userDrawn="1"/>
          </p:nvCxnSpPr>
          <p:spPr bwMode="invGray">
            <a:xfrm>
              <a:off x="0" y="621792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1" name="Straight Connector 120">
              <a:extLst>
                <a:ext uri="{FF2B5EF4-FFF2-40B4-BE49-F238E27FC236}">
                  <a16:creationId xmlns:a16="http://schemas.microsoft.com/office/drawing/2014/main" id="{D878D1D5-E6E5-4FA6-AF6E-95E8AF796777}"/>
                </a:ext>
              </a:extLst>
            </p:cNvPr>
            <p:cNvCxnSpPr/>
            <p:nvPr userDrawn="1"/>
          </p:nvCxnSpPr>
          <p:spPr bwMode="invGray">
            <a:xfrm>
              <a:off x="0" y="590702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2" name="Straight Connector 121">
              <a:extLst>
                <a:ext uri="{FF2B5EF4-FFF2-40B4-BE49-F238E27FC236}">
                  <a16:creationId xmlns:a16="http://schemas.microsoft.com/office/drawing/2014/main" id="{E11FF29A-4B39-4335-9BD5-ED902309BF79}"/>
                </a:ext>
              </a:extLst>
            </p:cNvPr>
            <p:cNvCxnSpPr/>
            <p:nvPr userDrawn="1"/>
          </p:nvCxnSpPr>
          <p:spPr bwMode="invGray">
            <a:xfrm>
              <a:off x="0" y="652881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a16="http://schemas.microsoft.com/office/drawing/2014/main" id="{3A82A803-5E70-4523-9F20-67F308765C7E}"/>
                </a:ext>
              </a:extLst>
            </p:cNvPr>
            <p:cNvCxnSpPr/>
            <p:nvPr userDrawn="1"/>
          </p:nvCxnSpPr>
          <p:spPr bwMode="invGray">
            <a:xfrm>
              <a:off x="0" y="77724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4" name="Straight Connector 123">
              <a:extLst>
                <a:ext uri="{FF2B5EF4-FFF2-40B4-BE49-F238E27FC236}">
                  <a16:creationId xmlns:a16="http://schemas.microsoft.com/office/drawing/2014/main" id="{B4208CB2-5882-4416-87C9-284BDAF3367A}"/>
                </a:ext>
              </a:extLst>
            </p:cNvPr>
            <p:cNvCxnSpPr/>
            <p:nvPr userDrawn="1"/>
          </p:nvCxnSpPr>
          <p:spPr bwMode="invGray">
            <a:xfrm>
              <a:off x="0" y="46634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5" name="Straight Connector 124">
              <a:extLst>
                <a:ext uri="{FF2B5EF4-FFF2-40B4-BE49-F238E27FC236}">
                  <a16:creationId xmlns:a16="http://schemas.microsoft.com/office/drawing/2014/main" id="{BD4116CD-6422-4E26-9703-D3F7C10FCD56}"/>
                </a:ext>
              </a:extLst>
            </p:cNvPr>
            <p:cNvCxnSpPr/>
            <p:nvPr userDrawn="1"/>
          </p:nvCxnSpPr>
          <p:spPr bwMode="invGray">
            <a:xfrm>
              <a:off x="0" y="15544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6" name="Straight Connector 125">
              <a:extLst>
                <a:ext uri="{FF2B5EF4-FFF2-40B4-BE49-F238E27FC236}">
                  <a16:creationId xmlns:a16="http://schemas.microsoft.com/office/drawing/2014/main" id="{31AB3A35-E2FF-4178-896B-F08E77092825}"/>
                </a:ext>
              </a:extLst>
            </p:cNvPr>
            <p:cNvCxnSpPr/>
            <p:nvPr userDrawn="1"/>
          </p:nvCxnSpPr>
          <p:spPr bwMode="invGray">
            <a:xfrm>
              <a:off x="0" y="139903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2179C539-DD6F-48AA-8F80-27BC682014AF}"/>
                </a:ext>
              </a:extLst>
            </p:cNvPr>
            <p:cNvCxnSpPr/>
            <p:nvPr userDrawn="1"/>
          </p:nvCxnSpPr>
          <p:spPr bwMode="invGray">
            <a:xfrm>
              <a:off x="0" y="108813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a16="http://schemas.microsoft.com/office/drawing/2014/main" id="{2784004E-3271-4D1C-B1EA-CA1E334E0D03}"/>
                </a:ext>
              </a:extLst>
            </p:cNvPr>
            <p:cNvCxnSpPr/>
            <p:nvPr userDrawn="1"/>
          </p:nvCxnSpPr>
          <p:spPr bwMode="invGray">
            <a:xfrm>
              <a:off x="0" y="202082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29" name="Straight Connector 128">
              <a:extLst>
                <a:ext uri="{FF2B5EF4-FFF2-40B4-BE49-F238E27FC236}">
                  <a16:creationId xmlns:a16="http://schemas.microsoft.com/office/drawing/2014/main" id="{3657725E-FBF6-491D-9BA1-E6A9727F4F2D}"/>
                </a:ext>
              </a:extLst>
            </p:cNvPr>
            <p:cNvCxnSpPr/>
            <p:nvPr userDrawn="1"/>
          </p:nvCxnSpPr>
          <p:spPr bwMode="invGray">
            <a:xfrm>
              <a:off x="0" y="170992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0" name="Straight Connector 129">
              <a:extLst>
                <a:ext uri="{FF2B5EF4-FFF2-40B4-BE49-F238E27FC236}">
                  <a16:creationId xmlns:a16="http://schemas.microsoft.com/office/drawing/2014/main" id="{31244567-76A7-47AF-9353-403D05D533F0}"/>
                </a:ext>
              </a:extLst>
            </p:cNvPr>
            <p:cNvCxnSpPr/>
            <p:nvPr userDrawn="1"/>
          </p:nvCxnSpPr>
          <p:spPr bwMode="invGray">
            <a:xfrm>
              <a:off x="0" y="264261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1" name="Straight Connector 130">
              <a:extLst>
                <a:ext uri="{FF2B5EF4-FFF2-40B4-BE49-F238E27FC236}">
                  <a16:creationId xmlns:a16="http://schemas.microsoft.com/office/drawing/2014/main" id="{EEC47A2A-ED3B-4AD0-ACD5-F8ED92644229}"/>
                </a:ext>
              </a:extLst>
            </p:cNvPr>
            <p:cNvCxnSpPr/>
            <p:nvPr userDrawn="1"/>
          </p:nvCxnSpPr>
          <p:spPr bwMode="invGray">
            <a:xfrm>
              <a:off x="0" y="233172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id="{0F3E01E5-F569-4020-BCB0-083537701AB0}"/>
                </a:ext>
              </a:extLst>
            </p:cNvPr>
            <p:cNvCxnSpPr/>
            <p:nvPr userDrawn="1"/>
          </p:nvCxnSpPr>
          <p:spPr bwMode="invGray">
            <a:xfrm>
              <a:off x="0" y="326440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3" name="Straight Connector 132">
              <a:extLst>
                <a:ext uri="{FF2B5EF4-FFF2-40B4-BE49-F238E27FC236}">
                  <a16:creationId xmlns:a16="http://schemas.microsoft.com/office/drawing/2014/main" id="{71121A42-5912-44C8-B9A3-FDEC8EA70284}"/>
                </a:ext>
              </a:extLst>
            </p:cNvPr>
            <p:cNvCxnSpPr/>
            <p:nvPr userDrawn="1"/>
          </p:nvCxnSpPr>
          <p:spPr bwMode="invGray">
            <a:xfrm>
              <a:off x="0" y="295351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a16="http://schemas.microsoft.com/office/drawing/2014/main" id="{659B1DE7-25C8-4743-8284-FA656D339F55}"/>
                </a:ext>
              </a:extLst>
            </p:cNvPr>
            <p:cNvCxnSpPr/>
            <p:nvPr userDrawn="1"/>
          </p:nvCxnSpPr>
          <p:spPr bwMode="invGray">
            <a:xfrm>
              <a:off x="0" y="388620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a16="http://schemas.microsoft.com/office/drawing/2014/main" id="{526249F1-59FB-44FC-8AF9-D7F90AFBEE2C}"/>
                </a:ext>
              </a:extLst>
            </p:cNvPr>
            <p:cNvCxnSpPr/>
            <p:nvPr userDrawn="1"/>
          </p:nvCxnSpPr>
          <p:spPr bwMode="invGray">
            <a:xfrm>
              <a:off x="0" y="357530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a16="http://schemas.microsoft.com/office/drawing/2014/main" id="{E6D42779-D977-4405-A149-D8DE5B52134A}"/>
                </a:ext>
              </a:extLst>
            </p:cNvPr>
            <p:cNvCxnSpPr/>
            <p:nvPr userDrawn="1"/>
          </p:nvCxnSpPr>
          <p:spPr bwMode="invGray">
            <a:xfrm>
              <a:off x="0" y="450799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a16="http://schemas.microsoft.com/office/drawing/2014/main" id="{27EE8A2F-6AD9-4AE7-B04B-7892891F84AC}"/>
                </a:ext>
              </a:extLst>
            </p:cNvPr>
            <p:cNvCxnSpPr/>
            <p:nvPr userDrawn="1"/>
          </p:nvCxnSpPr>
          <p:spPr bwMode="invGray">
            <a:xfrm>
              <a:off x="0" y="419709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8" name="Straight Connector 137">
              <a:extLst>
                <a:ext uri="{FF2B5EF4-FFF2-40B4-BE49-F238E27FC236}">
                  <a16:creationId xmlns:a16="http://schemas.microsoft.com/office/drawing/2014/main" id="{B8F4A59A-16C3-4C3A-AB79-FE22721EA641}"/>
                </a:ext>
              </a:extLst>
            </p:cNvPr>
            <p:cNvCxnSpPr/>
            <p:nvPr userDrawn="1"/>
          </p:nvCxnSpPr>
          <p:spPr bwMode="invGray">
            <a:xfrm>
              <a:off x="0" y="512978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id="{5CA3A6CC-1A49-42F6-A318-99D9224BDC91}"/>
                </a:ext>
              </a:extLst>
            </p:cNvPr>
            <p:cNvCxnSpPr/>
            <p:nvPr userDrawn="1"/>
          </p:nvCxnSpPr>
          <p:spPr bwMode="invGray">
            <a:xfrm>
              <a:off x="0" y="481888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id="{2DC3484E-5EF8-49C4-B1F6-75C854D50C80}"/>
                </a:ext>
              </a:extLst>
            </p:cNvPr>
            <p:cNvCxnSpPr/>
            <p:nvPr userDrawn="1"/>
          </p:nvCxnSpPr>
          <p:spPr bwMode="invGray">
            <a:xfrm>
              <a:off x="0" y="5751576"/>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41" name="Straight Connector 140">
              <a:extLst>
                <a:ext uri="{FF2B5EF4-FFF2-40B4-BE49-F238E27FC236}">
                  <a16:creationId xmlns:a16="http://schemas.microsoft.com/office/drawing/2014/main" id="{33461A54-E77E-414D-B7E0-7364070D9566}"/>
                </a:ext>
              </a:extLst>
            </p:cNvPr>
            <p:cNvCxnSpPr/>
            <p:nvPr userDrawn="1"/>
          </p:nvCxnSpPr>
          <p:spPr bwMode="invGray">
            <a:xfrm>
              <a:off x="0" y="5440680"/>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42" name="Straight Connector 141">
              <a:extLst>
                <a:ext uri="{FF2B5EF4-FFF2-40B4-BE49-F238E27FC236}">
                  <a16:creationId xmlns:a16="http://schemas.microsoft.com/office/drawing/2014/main" id="{29C48517-171B-43FD-A41C-58C9B531BDB5}"/>
                </a:ext>
              </a:extLst>
            </p:cNvPr>
            <p:cNvCxnSpPr/>
            <p:nvPr userDrawn="1"/>
          </p:nvCxnSpPr>
          <p:spPr bwMode="invGray">
            <a:xfrm>
              <a:off x="0" y="6373368"/>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43" name="Straight Connector 142">
              <a:extLst>
                <a:ext uri="{FF2B5EF4-FFF2-40B4-BE49-F238E27FC236}">
                  <a16:creationId xmlns:a16="http://schemas.microsoft.com/office/drawing/2014/main" id="{F429932A-1238-48FC-B171-20A3AA531D40}"/>
                </a:ext>
              </a:extLst>
            </p:cNvPr>
            <p:cNvCxnSpPr/>
            <p:nvPr userDrawn="1"/>
          </p:nvCxnSpPr>
          <p:spPr bwMode="invGray">
            <a:xfrm>
              <a:off x="0" y="6062472"/>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44" name="Straight Connector 143">
              <a:extLst>
                <a:ext uri="{FF2B5EF4-FFF2-40B4-BE49-F238E27FC236}">
                  <a16:creationId xmlns:a16="http://schemas.microsoft.com/office/drawing/2014/main" id="{7BED7651-AF04-41D4-9476-5A43476D85BB}"/>
                </a:ext>
              </a:extLst>
            </p:cNvPr>
            <p:cNvCxnSpPr/>
            <p:nvPr userDrawn="1"/>
          </p:nvCxnSpPr>
          <p:spPr bwMode="invGray">
            <a:xfrm>
              <a:off x="0" y="6684264"/>
              <a:ext cx="12188952" cy="0"/>
            </a:xfrm>
            <a:prstGeom prst="line">
              <a:avLst/>
            </a:prstGeom>
            <a:ln w="6350">
              <a:solidFill>
                <a:srgbClr val="19D3C5">
                  <a:alpha val="20000"/>
                </a:srgbClr>
              </a:solidFill>
              <a:miter lim="800000"/>
            </a:ln>
          </p:spPr>
          <p:style>
            <a:lnRef idx="1">
              <a:schemeClr val="accent1"/>
            </a:lnRef>
            <a:fillRef idx="0">
              <a:schemeClr val="accent1"/>
            </a:fillRef>
            <a:effectRef idx="0">
              <a:schemeClr val="accent1"/>
            </a:effectRef>
            <a:fontRef idx="minor">
              <a:schemeClr val="tx1"/>
            </a:fontRef>
          </p:style>
        </p:cxnSp>
        <p:sp>
          <p:nvSpPr>
            <p:cNvPr id="145" name="main body box">
              <a:extLst>
                <a:ext uri="{FF2B5EF4-FFF2-40B4-BE49-F238E27FC236}">
                  <a16:creationId xmlns:a16="http://schemas.microsoft.com/office/drawing/2014/main" id="{100DE417-9DB9-4840-8370-B716FFA27760}"/>
                </a:ext>
              </a:extLst>
            </p:cNvPr>
            <p:cNvSpPr/>
            <p:nvPr userDrawn="1"/>
          </p:nvSpPr>
          <p:spPr bwMode="invGray">
            <a:xfrm>
              <a:off x="554736" y="1709928"/>
              <a:ext cx="11082528" cy="4507992"/>
            </a:xfrm>
            <a:prstGeom prst="rect">
              <a:avLst/>
            </a:prstGeom>
            <a:noFill/>
            <a:ln w="12700">
              <a:solidFill>
                <a:srgbClr val="19D3C5">
                  <a:alpha val="50000"/>
                </a:srgbClr>
              </a:solidFill>
            </a:ln>
          </p:spPr>
          <p:txBody>
            <a:bodyPr vert="horz" wrap="square" lIns="68572" tIns="34286" rIns="68572" bIns="34286" numCol="1" anchor="t" anchorCtr="0" compatLnSpc="1">
              <a:prstTxWarp prst="textNoShape">
                <a:avLst/>
              </a:prstTxWarp>
              <a:noAutofit/>
            </a:bodyPr>
            <a:lstStyle/>
            <a:p>
              <a:endParaRPr lang="fr-FR" sz="992">
                <a:solidFill>
                  <a:schemeClr val="tx1"/>
                </a:solidFill>
                <a:latin typeface="+mn-lt"/>
              </a:endParaRPr>
            </a:p>
          </p:txBody>
        </p:sp>
        <p:cxnSp>
          <p:nvCxnSpPr>
            <p:cNvPr id="146" name="Straight Connector 145">
              <a:extLst>
                <a:ext uri="{FF2B5EF4-FFF2-40B4-BE49-F238E27FC236}">
                  <a16:creationId xmlns:a16="http://schemas.microsoft.com/office/drawing/2014/main" id="{B93A1E2B-8C80-482F-83BE-384344D09839}"/>
                </a:ext>
              </a:extLst>
            </p:cNvPr>
            <p:cNvCxnSpPr/>
            <p:nvPr userDrawn="1"/>
          </p:nvCxnSpPr>
          <p:spPr bwMode="invGray">
            <a:xfrm>
              <a:off x="554736" y="2177796"/>
              <a:ext cx="11082528" cy="0"/>
            </a:xfrm>
            <a:prstGeom prst="line">
              <a:avLst/>
            </a:prstGeom>
            <a:noFill/>
            <a:ln w="12700">
              <a:solidFill>
                <a:srgbClr val="19D3C5">
                  <a:alpha val="50000"/>
                </a:srgbClr>
              </a:solidFill>
            </a:ln>
          </p:spPr>
        </p:cxnSp>
        <p:cxnSp>
          <p:nvCxnSpPr>
            <p:cNvPr id="147" name="Straight Connector 146">
              <a:extLst>
                <a:ext uri="{FF2B5EF4-FFF2-40B4-BE49-F238E27FC236}">
                  <a16:creationId xmlns:a16="http://schemas.microsoft.com/office/drawing/2014/main" id="{BEAB22C5-0A46-4041-9158-6DC76EA2F350}"/>
                </a:ext>
              </a:extLst>
            </p:cNvPr>
            <p:cNvCxnSpPr/>
            <p:nvPr userDrawn="1"/>
          </p:nvCxnSpPr>
          <p:spPr bwMode="invGray">
            <a:xfrm>
              <a:off x="554736" y="1711453"/>
              <a:ext cx="11082528" cy="0"/>
            </a:xfrm>
            <a:prstGeom prst="line">
              <a:avLst/>
            </a:prstGeom>
            <a:noFill/>
            <a:ln w="12700">
              <a:solidFill>
                <a:srgbClr val="19D3C5">
                  <a:alpha val="50000"/>
                </a:srgbClr>
              </a:solidFill>
            </a:ln>
          </p:spPr>
        </p:cxnSp>
      </p:grpSp>
      <p:sp>
        <p:nvSpPr>
          <p:cNvPr id="4" name="Sticker" hidden="1">
            <a:extLst>
              <a:ext uri="{FF2B5EF4-FFF2-40B4-BE49-F238E27FC236}">
                <a16:creationId xmlns:a16="http://schemas.microsoft.com/office/drawing/2014/main" id="{F9BB011A-568C-4B05-AE57-EB000B2FD8BB}"/>
              </a:ext>
            </a:extLst>
          </p:cNvPr>
          <p:cNvSpPr txBox="1"/>
          <p:nvPr userDrawn="1"/>
        </p:nvSpPr>
        <p:spPr>
          <a:xfrm>
            <a:off x="416052" y="1031589"/>
            <a:ext cx="337833" cy="92333"/>
          </a:xfrm>
          <a:prstGeom prst="rect">
            <a:avLst/>
          </a:prstGeom>
          <a:noFill/>
          <a:ln w="6350">
            <a:noFill/>
            <a:miter lim="800000"/>
          </a:ln>
        </p:spPr>
        <p:txBody>
          <a:bodyPr vert="horz" wrap="square" lIns="0" tIns="0" rIns="0" bIns="0" rtlCol="0">
            <a:spAutoFit/>
          </a:bodyPr>
          <a:lstStyle>
            <a:defPPr>
              <a:defRPr lang="en-US"/>
            </a:defPPr>
            <a:lvl1pPr>
              <a:spcBef>
                <a:spcPts val="300"/>
              </a:spcBef>
              <a:spcAft>
                <a:spcPts val="300"/>
              </a:spcAft>
              <a:buNone/>
              <a:defRPr sz="800" b="1" cap="all" baseline="0"/>
            </a:lvl1pPr>
          </a:lstStyle>
          <a:p>
            <a:pPr lvl="0"/>
            <a:r>
              <a:rPr lang="fr-FR" sz="600"/>
              <a:t>STICKER</a:t>
            </a:r>
          </a:p>
        </p:txBody>
      </p:sp>
      <p:sp>
        <p:nvSpPr>
          <p:cNvPr id="169" name="ACET" hidden="1">
            <a:extLst>
              <a:ext uri="{FF2B5EF4-FFF2-40B4-BE49-F238E27FC236}">
                <a16:creationId xmlns:a16="http://schemas.microsoft.com/office/drawing/2014/main" id="{62CF7362-20CB-4908-AFFE-D4E2B9A5DF3B}"/>
              </a:ext>
            </a:extLst>
          </p:cNvPr>
          <p:cNvSpPr txBox="1"/>
          <p:nvPr userDrawn="1">
            <p:custDataLst>
              <p:tags r:id="rId7"/>
            </p:custDataLst>
          </p:nvPr>
        </p:nvSpPr>
        <p:spPr>
          <a:xfrm>
            <a:off x="4490804" y="1628100"/>
            <a:ext cx="2286940" cy="346249"/>
          </a:xfrm>
          <a:prstGeom prst="rect">
            <a:avLst/>
          </a:prstGeom>
        </p:spPr>
        <p:txBody>
          <a:bodyPr vert="horz" wrap="square" lIns="0" tIns="0" rIns="0" bIns="0" rtlCol="0">
            <a:spAutoFit/>
          </a:bodyPr>
          <a:lstStyle>
            <a:defPPr>
              <a:defRPr lang="en-US"/>
            </a:defPPr>
            <a:lvl1pPr lvl="0" indent="0">
              <a:lnSpc>
                <a:spcPct val="100000"/>
              </a:lnSpc>
              <a:spcBef>
                <a:spcPts val="0"/>
              </a:spcBef>
              <a:spcAft>
                <a:spcPts val="600"/>
              </a:spcAft>
              <a:buFont typeface="Segoe UI" panose="020B0502040204020203" pitchFamily="34" charset="0"/>
              <a:buChar char="​"/>
              <a:defRPr sz="1600" b="1">
                <a:cs typeface="Arial" panose="020B0604020202020204" pitchFamily="34" charset="0"/>
              </a:defRPr>
            </a:lvl1pPr>
            <a:lvl2pPr marL="228600" lvl="1" indent="-225425">
              <a:lnSpc>
                <a:spcPct val="100000"/>
              </a:lnSpc>
              <a:spcBef>
                <a:spcPts val="0"/>
              </a:spcBef>
              <a:spcAft>
                <a:spcPts val="300"/>
              </a:spcAft>
              <a:buSzPct val="110000"/>
              <a:buFont typeface="Wingdings" panose="05000000000000000000" pitchFamily="2" charset="2"/>
              <a:buChar char=""/>
              <a:defRPr sz="1600"/>
            </a:lvl2pPr>
            <a:lvl3pPr marL="442913" lvl="2" indent="-214313">
              <a:lnSpc>
                <a:spcPct val="100000"/>
              </a:lnSpc>
              <a:spcBef>
                <a:spcPts val="0"/>
              </a:spcBef>
              <a:spcAft>
                <a:spcPts val="300"/>
              </a:spcAft>
              <a:buSzPct val="110000"/>
              <a:buFont typeface="Arial" panose="020B0604020202020204" pitchFamily="34" charset="0"/>
              <a:buChar char="‒"/>
              <a:defRPr sz="1600"/>
            </a:lvl3pPr>
            <a:lvl4pPr marL="598488" lvl="3" indent="-152400">
              <a:lnSpc>
                <a:spcPct val="100000"/>
              </a:lnSpc>
              <a:spcBef>
                <a:spcPts val="0"/>
              </a:spcBef>
              <a:spcAft>
                <a:spcPts val="300"/>
              </a:spcAft>
              <a:buFont typeface="Arial" panose="020B0604020202020204" pitchFamily="34" charset="0"/>
              <a:buChar char="•"/>
              <a:defRPr sz="1600"/>
            </a:lvl4pPr>
            <a:lvl5pPr marL="817563" lvl="4" indent="-147638">
              <a:lnSpc>
                <a:spcPct val="100000"/>
              </a:lnSpc>
              <a:spcBef>
                <a:spcPts val="0"/>
              </a:spcBef>
              <a:spcAft>
                <a:spcPts val="300"/>
              </a:spcAft>
              <a:buSzPct val="100000"/>
              <a:buFont typeface="Arial" panose="020B0604020202020204" pitchFamily="34" charset="0"/>
              <a:buChar char="̶"/>
              <a:defRPr sz="160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lang="fr-FR" sz="1200"/>
              <a:t>Titre</a:t>
            </a:r>
            <a:br>
              <a:rPr lang="fr-FR" sz="1200" noProof="0"/>
            </a:br>
            <a:r>
              <a:rPr lang="fr-FR" sz="1050" b="0"/>
              <a:t>Unité de mesure</a:t>
            </a:r>
          </a:p>
        </p:txBody>
      </p:sp>
      <p:sp>
        <p:nvSpPr>
          <p:cNvPr id="5" name="Text Placeholder 4">
            <a:extLst>
              <a:ext uri="{FF2B5EF4-FFF2-40B4-BE49-F238E27FC236}">
                <a16:creationId xmlns:a16="http://schemas.microsoft.com/office/drawing/2014/main" id="{4C1F3293-4EFE-461D-940D-7EE66BAE31C5}"/>
              </a:ext>
            </a:extLst>
          </p:cNvPr>
          <p:cNvSpPr>
            <a:spLocks noGrp="1"/>
          </p:cNvSpPr>
          <p:nvPr>
            <p:ph type="body" idx="1"/>
          </p:nvPr>
        </p:nvSpPr>
        <p:spPr>
          <a:xfrm>
            <a:off x="416052" y="1628101"/>
            <a:ext cx="2144621" cy="1631216"/>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grpSp>
        <p:nvGrpSpPr>
          <p:cNvPr id="170" name="LegendLines" hidden="1">
            <a:extLst>
              <a:ext uri="{FF2B5EF4-FFF2-40B4-BE49-F238E27FC236}">
                <a16:creationId xmlns:a16="http://schemas.microsoft.com/office/drawing/2014/main" id="{0601D3A5-B35B-495F-8296-6D6119F7096A}"/>
              </a:ext>
            </a:extLst>
          </p:cNvPr>
          <p:cNvGrpSpPr/>
          <p:nvPr userDrawn="1"/>
        </p:nvGrpSpPr>
        <p:grpSpPr>
          <a:xfrm>
            <a:off x="7663438" y="2448946"/>
            <a:ext cx="1064510" cy="718715"/>
            <a:chOff x="10162879" y="3243772"/>
            <a:chExt cx="1419346" cy="958286"/>
          </a:xfrm>
        </p:grpSpPr>
        <p:sp>
          <p:nvSpPr>
            <p:cNvPr id="171" name="Legend1">
              <a:extLst>
                <a:ext uri="{FF2B5EF4-FFF2-40B4-BE49-F238E27FC236}">
                  <a16:creationId xmlns:a16="http://schemas.microsoft.com/office/drawing/2014/main" id="{7442E364-E3E7-47C3-AC0A-D8BE37BCCA41}"/>
                </a:ext>
              </a:extLst>
            </p:cNvPr>
            <p:cNvSpPr txBox="1"/>
            <p:nvPr/>
          </p:nvSpPr>
          <p:spPr>
            <a:xfrm>
              <a:off x="10886522" y="3243772"/>
              <a:ext cx="695703" cy="215444"/>
            </a:xfrm>
            <a:prstGeom prst="rect">
              <a:avLst/>
            </a:prstGeom>
            <a:noFill/>
            <a:ln>
              <a:noFill/>
              <a:miter lim="800000"/>
            </a:ln>
          </p:spPr>
          <p:txBody>
            <a:bodyPr wrap="none" lIns="0" tIns="0" rIns="0" bIns="0" rtlCol="0" anchor="ctr" anchorCtr="0">
              <a:spAutoFit/>
            </a:bodyPr>
            <a:lstStyle/>
            <a:p>
              <a:pPr>
                <a:spcAft>
                  <a:spcPts val="450"/>
                </a:spcAft>
              </a:pPr>
              <a:r>
                <a:rPr lang="fr-FR" sz="1050"/>
                <a:t>Légende</a:t>
              </a:r>
            </a:p>
          </p:txBody>
        </p:sp>
        <p:sp>
          <p:nvSpPr>
            <p:cNvPr id="172" name="Legend2">
              <a:extLst>
                <a:ext uri="{FF2B5EF4-FFF2-40B4-BE49-F238E27FC236}">
                  <a16:creationId xmlns:a16="http://schemas.microsoft.com/office/drawing/2014/main" id="{77B4AEF8-74EC-4396-90A0-318154DBC4F2}"/>
                </a:ext>
              </a:extLst>
            </p:cNvPr>
            <p:cNvSpPr txBox="1"/>
            <p:nvPr/>
          </p:nvSpPr>
          <p:spPr>
            <a:xfrm>
              <a:off x="10886522" y="3615193"/>
              <a:ext cx="695703" cy="215444"/>
            </a:xfrm>
            <a:prstGeom prst="rect">
              <a:avLst/>
            </a:prstGeom>
            <a:noFill/>
            <a:ln>
              <a:noFill/>
              <a:miter lim="800000"/>
            </a:ln>
          </p:spPr>
          <p:txBody>
            <a:bodyPr wrap="none" lIns="0" tIns="0" rIns="0" bIns="0" rtlCol="0" anchor="ctr" anchorCtr="0">
              <a:spAutoFit/>
            </a:bodyPr>
            <a:lstStyle/>
            <a:p>
              <a:pPr>
                <a:spcAft>
                  <a:spcPts val="450"/>
                </a:spcAft>
              </a:pPr>
              <a:r>
                <a:rPr lang="fr-FR" sz="1050"/>
                <a:t>Légende</a:t>
              </a:r>
            </a:p>
          </p:txBody>
        </p:sp>
        <p:sp>
          <p:nvSpPr>
            <p:cNvPr id="173" name="Legend3">
              <a:extLst>
                <a:ext uri="{FF2B5EF4-FFF2-40B4-BE49-F238E27FC236}">
                  <a16:creationId xmlns:a16="http://schemas.microsoft.com/office/drawing/2014/main" id="{404B620C-FC3F-46D8-B426-9264851B9404}"/>
                </a:ext>
              </a:extLst>
            </p:cNvPr>
            <p:cNvSpPr txBox="1"/>
            <p:nvPr/>
          </p:nvSpPr>
          <p:spPr>
            <a:xfrm>
              <a:off x="10886522" y="3986614"/>
              <a:ext cx="695703" cy="215444"/>
            </a:xfrm>
            <a:prstGeom prst="rect">
              <a:avLst/>
            </a:prstGeom>
            <a:noFill/>
            <a:ln>
              <a:noFill/>
              <a:miter lim="800000"/>
            </a:ln>
          </p:spPr>
          <p:txBody>
            <a:bodyPr wrap="none" lIns="0" tIns="0" rIns="0" bIns="0" rtlCol="0" anchor="ctr" anchorCtr="0">
              <a:spAutoFit/>
            </a:bodyPr>
            <a:lstStyle/>
            <a:p>
              <a:pPr>
                <a:spcAft>
                  <a:spcPts val="450"/>
                </a:spcAft>
              </a:pPr>
              <a:r>
                <a:rPr lang="fr-FR" sz="1050"/>
                <a:t>Légende</a:t>
              </a:r>
            </a:p>
          </p:txBody>
        </p:sp>
        <p:sp>
          <p:nvSpPr>
            <p:cNvPr id="174" name="LineLegend3">
              <a:extLst>
                <a:ext uri="{FF2B5EF4-FFF2-40B4-BE49-F238E27FC236}">
                  <a16:creationId xmlns:a16="http://schemas.microsoft.com/office/drawing/2014/main" id="{A1A51577-C3C5-4683-8E1A-9B9635F72352}"/>
                </a:ext>
              </a:extLst>
            </p:cNvPr>
            <p:cNvSpPr>
              <a:spLocks noChangeShapeType="1"/>
            </p:cNvSpPr>
            <p:nvPr/>
          </p:nvSpPr>
          <p:spPr bwMode="gray">
            <a:xfrm>
              <a:off x="10162879" y="4092784"/>
              <a:ext cx="457200" cy="0"/>
            </a:xfrm>
            <a:prstGeom prst="line">
              <a:avLst/>
            </a:prstGeom>
            <a:noFill/>
            <a:ln w="2857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fr-FR" sz="1050" baseline="0">
                <a:ea typeface="+mn-ea"/>
              </a:endParaRPr>
            </a:p>
          </p:txBody>
        </p:sp>
        <p:sp>
          <p:nvSpPr>
            <p:cNvPr id="175" name="LineLegend2">
              <a:extLst>
                <a:ext uri="{FF2B5EF4-FFF2-40B4-BE49-F238E27FC236}">
                  <a16:creationId xmlns:a16="http://schemas.microsoft.com/office/drawing/2014/main" id="{920B4E17-0D15-49FA-A0C2-A3F4BF55353B}"/>
                </a:ext>
              </a:extLst>
            </p:cNvPr>
            <p:cNvSpPr>
              <a:spLocks noChangeShapeType="1"/>
            </p:cNvSpPr>
            <p:nvPr/>
          </p:nvSpPr>
          <p:spPr bwMode="gray">
            <a:xfrm>
              <a:off x="10162879" y="3719425"/>
              <a:ext cx="457200" cy="0"/>
            </a:xfrm>
            <a:prstGeom prst="line">
              <a:avLst/>
            </a:prstGeom>
            <a:noFill/>
            <a:ln w="28575">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fr-FR" sz="1050" baseline="0">
                <a:ea typeface="+mn-ea"/>
              </a:endParaRPr>
            </a:p>
          </p:txBody>
        </p:sp>
        <p:sp>
          <p:nvSpPr>
            <p:cNvPr id="176" name="LineLegend1">
              <a:extLst>
                <a:ext uri="{FF2B5EF4-FFF2-40B4-BE49-F238E27FC236}">
                  <a16:creationId xmlns:a16="http://schemas.microsoft.com/office/drawing/2014/main" id="{FED98188-3EAB-426C-BABF-B68380BB210B}"/>
                </a:ext>
              </a:extLst>
            </p:cNvPr>
            <p:cNvSpPr>
              <a:spLocks noChangeShapeType="1"/>
            </p:cNvSpPr>
            <p:nvPr/>
          </p:nvSpPr>
          <p:spPr bwMode="gray">
            <a:xfrm>
              <a:off x="10162879" y="3351494"/>
              <a:ext cx="457200" cy="0"/>
            </a:xfrm>
            <a:prstGeom prst="line">
              <a:avLst/>
            </a:prstGeom>
            <a:noFill/>
            <a:ln w="28575">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fr-FR" sz="1050" baseline="0">
                <a:ea typeface="+mn-ea"/>
              </a:endParaRPr>
            </a:p>
          </p:txBody>
        </p:sp>
      </p:grpSp>
      <p:grpSp>
        <p:nvGrpSpPr>
          <p:cNvPr id="177" name="LegendMoons" hidden="1">
            <a:extLst>
              <a:ext uri="{FF2B5EF4-FFF2-40B4-BE49-F238E27FC236}">
                <a16:creationId xmlns:a16="http://schemas.microsoft.com/office/drawing/2014/main" id="{B51C62E2-DA07-47E8-B442-9539C7686652}"/>
              </a:ext>
            </a:extLst>
          </p:cNvPr>
          <p:cNvGrpSpPr/>
          <p:nvPr userDrawn="1"/>
        </p:nvGrpSpPr>
        <p:grpSpPr>
          <a:xfrm>
            <a:off x="7941697" y="1031589"/>
            <a:ext cx="786251" cy="1298894"/>
            <a:chOff x="7723680" y="1702457"/>
            <a:chExt cx="1048335" cy="1731859"/>
          </a:xfrm>
        </p:grpSpPr>
        <p:sp>
          <p:nvSpPr>
            <p:cNvPr id="178" name="Legend1">
              <a:extLst>
                <a:ext uri="{FF2B5EF4-FFF2-40B4-BE49-F238E27FC236}">
                  <a16:creationId xmlns:a16="http://schemas.microsoft.com/office/drawing/2014/main" id="{CAFFEF2B-0F44-4456-853B-F147E4202DBE}"/>
                </a:ext>
              </a:extLst>
            </p:cNvPr>
            <p:cNvSpPr txBox="1"/>
            <p:nvPr/>
          </p:nvSpPr>
          <p:spPr>
            <a:xfrm>
              <a:off x="8076312" y="1709816"/>
              <a:ext cx="695703" cy="215444"/>
            </a:xfrm>
            <a:prstGeom prst="rect">
              <a:avLst/>
            </a:prstGeom>
            <a:noFill/>
            <a:ln>
              <a:noFill/>
              <a:miter lim="800000"/>
            </a:ln>
          </p:spPr>
          <p:txBody>
            <a:bodyPr wrap="none" lIns="0" tIns="0" rIns="0" bIns="0" rtlCol="0" anchor="ctr" anchorCtr="0">
              <a:spAutoFit/>
            </a:bodyPr>
            <a:lstStyle/>
            <a:p>
              <a:pPr>
                <a:spcAft>
                  <a:spcPts val="450"/>
                </a:spcAft>
              </a:pPr>
              <a:r>
                <a:rPr lang="fr-FR" sz="1050"/>
                <a:t>Légende</a:t>
              </a:r>
            </a:p>
          </p:txBody>
        </p:sp>
        <p:sp>
          <p:nvSpPr>
            <p:cNvPr id="186" name="Legend2">
              <a:extLst>
                <a:ext uri="{FF2B5EF4-FFF2-40B4-BE49-F238E27FC236}">
                  <a16:creationId xmlns:a16="http://schemas.microsoft.com/office/drawing/2014/main" id="{058B22D6-7DA8-4C3F-B314-0304A2188E68}"/>
                </a:ext>
              </a:extLst>
            </p:cNvPr>
            <p:cNvSpPr txBox="1"/>
            <p:nvPr/>
          </p:nvSpPr>
          <p:spPr>
            <a:xfrm>
              <a:off x="8076312" y="2085275"/>
              <a:ext cx="695703" cy="215444"/>
            </a:xfrm>
            <a:prstGeom prst="rect">
              <a:avLst/>
            </a:prstGeom>
            <a:noFill/>
            <a:ln>
              <a:noFill/>
              <a:miter lim="800000"/>
            </a:ln>
          </p:spPr>
          <p:txBody>
            <a:bodyPr wrap="none" lIns="0" tIns="0" rIns="0" bIns="0" rtlCol="0" anchor="ctr" anchorCtr="0">
              <a:spAutoFit/>
            </a:bodyPr>
            <a:lstStyle/>
            <a:p>
              <a:pPr>
                <a:spcAft>
                  <a:spcPts val="450"/>
                </a:spcAft>
              </a:pPr>
              <a:r>
                <a:rPr lang="fr-FR" sz="1050"/>
                <a:t>Légende</a:t>
              </a:r>
            </a:p>
          </p:txBody>
        </p:sp>
        <p:sp>
          <p:nvSpPr>
            <p:cNvPr id="198" name="Legend3">
              <a:extLst>
                <a:ext uri="{FF2B5EF4-FFF2-40B4-BE49-F238E27FC236}">
                  <a16:creationId xmlns:a16="http://schemas.microsoft.com/office/drawing/2014/main" id="{A6FFC640-14FA-4A3B-8194-0C33709C90C8}"/>
                </a:ext>
              </a:extLst>
            </p:cNvPr>
            <p:cNvSpPr txBox="1"/>
            <p:nvPr/>
          </p:nvSpPr>
          <p:spPr>
            <a:xfrm>
              <a:off x="8076312" y="2460734"/>
              <a:ext cx="695703" cy="215444"/>
            </a:xfrm>
            <a:prstGeom prst="rect">
              <a:avLst/>
            </a:prstGeom>
            <a:noFill/>
            <a:ln>
              <a:noFill/>
              <a:miter lim="800000"/>
            </a:ln>
          </p:spPr>
          <p:txBody>
            <a:bodyPr wrap="none" lIns="0" tIns="0" rIns="0" bIns="0" rtlCol="0" anchor="ctr" anchorCtr="0">
              <a:spAutoFit/>
            </a:bodyPr>
            <a:lstStyle/>
            <a:p>
              <a:pPr>
                <a:spcAft>
                  <a:spcPts val="450"/>
                </a:spcAft>
              </a:pPr>
              <a:r>
                <a:rPr lang="fr-FR" sz="1050"/>
                <a:t>Légende</a:t>
              </a:r>
            </a:p>
          </p:txBody>
        </p:sp>
        <p:sp>
          <p:nvSpPr>
            <p:cNvPr id="199" name="Legend4">
              <a:extLst>
                <a:ext uri="{FF2B5EF4-FFF2-40B4-BE49-F238E27FC236}">
                  <a16:creationId xmlns:a16="http://schemas.microsoft.com/office/drawing/2014/main" id="{69CE0E2E-5B30-4788-900E-0E25D6571461}"/>
                </a:ext>
              </a:extLst>
            </p:cNvPr>
            <p:cNvSpPr txBox="1"/>
            <p:nvPr/>
          </p:nvSpPr>
          <p:spPr>
            <a:xfrm>
              <a:off x="8076312" y="2836193"/>
              <a:ext cx="695703" cy="215444"/>
            </a:xfrm>
            <a:prstGeom prst="rect">
              <a:avLst/>
            </a:prstGeom>
            <a:noFill/>
            <a:ln>
              <a:noFill/>
              <a:miter lim="800000"/>
            </a:ln>
          </p:spPr>
          <p:txBody>
            <a:bodyPr wrap="none" lIns="0" tIns="0" rIns="0" bIns="0" rtlCol="0" anchor="ctr" anchorCtr="0">
              <a:spAutoFit/>
            </a:bodyPr>
            <a:lstStyle/>
            <a:p>
              <a:pPr>
                <a:spcAft>
                  <a:spcPts val="450"/>
                </a:spcAft>
              </a:pPr>
              <a:r>
                <a:rPr lang="fr-FR" sz="1050"/>
                <a:t>Légende</a:t>
              </a:r>
            </a:p>
          </p:txBody>
        </p:sp>
        <p:sp>
          <p:nvSpPr>
            <p:cNvPr id="200" name="Legend5">
              <a:extLst>
                <a:ext uri="{FF2B5EF4-FFF2-40B4-BE49-F238E27FC236}">
                  <a16:creationId xmlns:a16="http://schemas.microsoft.com/office/drawing/2014/main" id="{F9B25F0A-27C1-4B3A-A89C-E8E8F56218BB}"/>
                </a:ext>
              </a:extLst>
            </p:cNvPr>
            <p:cNvSpPr txBox="1"/>
            <p:nvPr/>
          </p:nvSpPr>
          <p:spPr>
            <a:xfrm>
              <a:off x="8076312" y="3211654"/>
              <a:ext cx="695703" cy="215444"/>
            </a:xfrm>
            <a:prstGeom prst="rect">
              <a:avLst/>
            </a:prstGeom>
            <a:noFill/>
            <a:ln>
              <a:noFill/>
              <a:miter lim="800000"/>
            </a:ln>
          </p:spPr>
          <p:txBody>
            <a:bodyPr wrap="none" lIns="0" tIns="0" rIns="0" bIns="0" rtlCol="0" anchor="ctr" anchorCtr="0">
              <a:spAutoFit/>
            </a:bodyPr>
            <a:lstStyle/>
            <a:p>
              <a:pPr>
                <a:spcAft>
                  <a:spcPts val="450"/>
                </a:spcAft>
              </a:pPr>
              <a:r>
                <a:rPr lang="fr-FR" sz="1050"/>
                <a:t>Légende</a:t>
              </a:r>
            </a:p>
          </p:txBody>
        </p:sp>
        <p:grpSp>
          <p:nvGrpSpPr>
            <p:cNvPr id="201" name="MoonLegend1">
              <a:extLst>
                <a:ext uri="{FF2B5EF4-FFF2-40B4-BE49-F238E27FC236}">
                  <a16:creationId xmlns:a16="http://schemas.microsoft.com/office/drawing/2014/main" id="{1961964E-1FB4-485D-9542-BEB147827174}"/>
                </a:ext>
              </a:extLst>
            </p:cNvPr>
            <p:cNvGrpSpPr>
              <a:grpSpLocks noChangeAspect="1"/>
            </p:cNvGrpSpPr>
            <p:nvPr>
              <p:custDataLst>
                <p:tags r:id="rId8"/>
              </p:custDataLst>
            </p:nvPr>
          </p:nvGrpSpPr>
          <p:grpSpPr>
            <a:xfrm>
              <a:off x="7723680" y="1702457"/>
              <a:ext cx="228600" cy="228600"/>
              <a:chOff x="762000" y="1270000"/>
              <a:chExt cx="254000" cy="254000"/>
            </a:xfrm>
          </p:grpSpPr>
          <p:sp>
            <p:nvSpPr>
              <p:cNvPr id="214" name="Oval 213">
                <a:extLst>
                  <a:ext uri="{FF2B5EF4-FFF2-40B4-BE49-F238E27FC236}">
                    <a16:creationId xmlns:a16="http://schemas.microsoft.com/office/drawing/2014/main" id="{70178260-240B-462D-A298-EA7B1340337A}"/>
                  </a:ext>
                </a:extLst>
              </p:cNvPr>
              <p:cNvSpPr/>
              <p:nvPr>
                <p:custDataLst>
                  <p:tags r:id="rId21"/>
                </p:custDataLst>
              </p:nvPr>
            </p:nvSpPr>
            <p:spPr>
              <a:xfrm>
                <a:off x="762000" y="1270000"/>
                <a:ext cx="254000" cy="254000"/>
              </a:xfrm>
              <a:prstGeom prst="ellipse">
                <a:avLst/>
              </a:prstGeom>
              <a:solidFill>
                <a:srgbClr val="D0D0D0"/>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50">
                  <a:solidFill>
                    <a:schemeClr val="tx1"/>
                  </a:solidFill>
                </a:endParaRPr>
              </a:p>
            </p:txBody>
          </p:sp>
          <p:sp>
            <p:nvSpPr>
              <p:cNvPr id="215" name="Arc 214">
                <a:extLst>
                  <a:ext uri="{FF2B5EF4-FFF2-40B4-BE49-F238E27FC236}">
                    <a16:creationId xmlns:a16="http://schemas.microsoft.com/office/drawing/2014/main" id="{8D01E0EB-A073-4F11-8F69-7F1A1C9287E8}"/>
                  </a:ext>
                </a:extLst>
              </p:cNvPr>
              <p:cNvSpPr/>
              <p:nvPr>
                <p:custDataLst>
                  <p:tags r:id="rId22"/>
                </p:custDataLst>
              </p:nvPr>
            </p:nvSpPr>
            <p:spPr>
              <a:xfrm>
                <a:off x="762000" y="1270000"/>
                <a:ext cx="254000" cy="254000"/>
              </a:xfrm>
              <a:prstGeom prst="arc">
                <a:avLst>
                  <a:gd name="adj1" fmla="val 16200000"/>
                  <a:gd name="adj2" fmla="val 5400000"/>
                </a:avLst>
              </a:prstGeom>
              <a:solidFill>
                <a:schemeClr val="accent1"/>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sz="1050"/>
              </a:p>
            </p:txBody>
          </p:sp>
        </p:grpSp>
        <p:grpSp>
          <p:nvGrpSpPr>
            <p:cNvPr id="202" name="MoonLegend2">
              <a:extLst>
                <a:ext uri="{FF2B5EF4-FFF2-40B4-BE49-F238E27FC236}">
                  <a16:creationId xmlns:a16="http://schemas.microsoft.com/office/drawing/2014/main" id="{F50EC4A0-33AA-4257-86B9-81C2A7FAEE6F}"/>
                </a:ext>
              </a:extLst>
            </p:cNvPr>
            <p:cNvGrpSpPr>
              <a:grpSpLocks noChangeAspect="1"/>
            </p:cNvGrpSpPr>
            <p:nvPr>
              <p:custDataLst>
                <p:tags r:id="rId9"/>
              </p:custDataLst>
            </p:nvPr>
          </p:nvGrpSpPr>
          <p:grpSpPr>
            <a:xfrm>
              <a:off x="7723680" y="2078270"/>
              <a:ext cx="228600" cy="228600"/>
              <a:chOff x="762000" y="1270000"/>
              <a:chExt cx="254000" cy="254000"/>
            </a:xfrm>
          </p:grpSpPr>
          <p:sp>
            <p:nvSpPr>
              <p:cNvPr id="212" name="Oval 211">
                <a:extLst>
                  <a:ext uri="{FF2B5EF4-FFF2-40B4-BE49-F238E27FC236}">
                    <a16:creationId xmlns:a16="http://schemas.microsoft.com/office/drawing/2014/main" id="{DA96E169-ECA2-43D1-A782-3877B279039F}"/>
                  </a:ext>
                </a:extLst>
              </p:cNvPr>
              <p:cNvSpPr/>
              <p:nvPr>
                <p:custDataLst>
                  <p:tags r:id="rId19"/>
                </p:custDataLst>
              </p:nvPr>
            </p:nvSpPr>
            <p:spPr>
              <a:xfrm>
                <a:off x="762000" y="1270000"/>
                <a:ext cx="254000" cy="254000"/>
              </a:xfrm>
              <a:prstGeom prst="ellipse">
                <a:avLst/>
              </a:prstGeom>
              <a:solidFill>
                <a:srgbClr val="D0D0D0"/>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50">
                  <a:solidFill>
                    <a:schemeClr val="tx1"/>
                  </a:solidFill>
                </a:endParaRPr>
              </a:p>
            </p:txBody>
          </p:sp>
          <p:sp>
            <p:nvSpPr>
              <p:cNvPr id="213" name="Arc 212">
                <a:extLst>
                  <a:ext uri="{FF2B5EF4-FFF2-40B4-BE49-F238E27FC236}">
                    <a16:creationId xmlns:a16="http://schemas.microsoft.com/office/drawing/2014/main" id="{2C656FA0-2825-490E-A82A-326B0FB4C4FF}"/>
                  </a:ext>
                </a:extLst>
              </p:cNvPr>
              <p:cNvSpPr/>
              <p:nvPr>
                <p:custDataLst>
                  <p:tags r:id="rId20"/>
                </p:custDataLst>
              </p:nvPr>
            </p:nvSpPr>
            <p:spPr>
              <a:xfrm>
                <a:off x="762000" y="1270000"/>
                <a:ext cx="254000" cy="254000"/>
              </a:xfrm>
              <a:prstGeom prst="arc">
                <a:avLst>
                  <a:gd name="adj1" fmla="val 16200000"/>
                  <a:gd name="adj2" fmla="val 0"/>
                </a:avLst>
              </a:prstGeom>
              <a:solidFill>
                <a:schemeClr val="accent1"/>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sz="1050"/>
              </a:p>
            </p:txBody>
          </p:sp>
        </p:grpSp>
        <p:grpSp>
          <p:nvGrpSpPr>
            <p:cNvPr id="203" name="MoonLegend3">
              <a:extLst>
                <a:ext uri="{FF2B5EF4-FFF2-40B4-BE49-F238E27FC236}">
                  <a16:creationId xmlns:a16="http://schemas.microsoft.com/office/drawing/2014/main" id="{7E285670-1BC0-4642-B57E-EB0CB17C486C}"/>
                </a:ext>
              </a:extLst>
            </p:cNvPr>
            <p:cNvGrpSpPr>
              <a:grpSpLocks noChangeAspect="1"/>
            </p:cNvGrpSpPr>
            <p:nvPr>
              <p:custDataLst>
                <p:tags r:id="rId10"/>
              </p:custDataLst>
            </p:nvPr>
          </p:nvGrpSpPr>
          <p:grpSpPr>
            <a:xfrm>
              <a:off x="7723680" y="2454085"/>
              <a:ext cx="228600" cy="228600"/>
              <a:chOff x="762000" y="1270000"/>
              <a:chExt cx="254000" cy="254000"/>
            </a:xfrm>
          </p:grpSpPr>
          <p:sp>
            <p:nvSpPr>
              <p:cNvPr id="210" name="Oval 209">
                <a:extLst>
                  <a:ext uri="{FF2B5EF4-FFF2-40B4-BE49-F238E27FC236}">
                    <a16:creationId xmlns:a16="http://schemas.microsoft.com/office/drawing/2014/main" id="{369B09DB-DD0A-4D94-9536-92EE8E41A3DF}"/>
                  </a:ext>
                </a:extLst>
              </p:cNvPr>
              <p:cNvSpPr/>
              <p:nvPr>
                <p:custDataLst>
                  <p:tags r:id="rId17"/>
                </p:custDataLst>
              </p:nvPr>
            </p:nvSpPr>
            <p:spPr>
              <a:xfrm>
                <a:off x="762000" y="1270000"/>
                <a:ext cx="254000" cy="254000"/>
              </a:xfrm>
              <a:prstGeom prst="ellipse">
                <a:avLst/>
              </a:prstGeom>
              <a:solidFill>
                <a:srgbClr val="D0D0D0"/>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50">
                  <a:solidFill>
                    <a:schemeClr val="tx1"/>
                  </a:solidFill>
                </a:endParaRPr>
              </a:p>
            </p:txBody>
          </p:sp>
          <p:sp>
            <p:nvSpPr>
              <p:cNvPr id="211" name="Arc 210">
                <a:extLst>
                  <a:ext uri="{FF2B5EF4-FFF2-40B4-BE49-F238E27FC236}">
                    <a16:creationId xmlns:a16="http://schemas.microsoft.com/office/drawing/2014/main" id="{F4E98305-9A96-41A3-B5E7-4B1F2264A347}"/>
                  </a:ext>
                </a:extLst>
              </p:cNvPr>
              <p:cNvSpPr/>
              <p:nvPr>
                <p:custDataLst>
                  <p:tags r:id="rId18"/>
                </p:custDataLst>
              </p:nvPr>
            </p:nvSpPr>
            <p:spPr>
              <a:xfrm>
                <a:off x="762000" y="1270000"/>
                <a:ext cx="254000" cy="254000"/>
              </a:xfrm>
              <a:prstGeom prst="arc">
                <a:avLst>
                  <a:gd name="adj1" fmla="val 16200000"/>
                  <a:gd name="adj2" fmla="val 5400000"/>
                </a:avLst>
              </a:prstGeom>
              <a:solidFill>
                <a:schemeClr val="accent1"/>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sz="1050"/>
              </a:p>
            </p:txBody>
          </p:sp>
        </p:grpSp>
        <p:grpSp>
          <p:nvGrpSpPr>
            <p:cNvPr id="204" name="MoonLegend4">
              <a:extLst>
                <a:ext uri="{FF2B5EF4-FFF2-40B4-BE49-F238E27FC236}">
                  <a16:creationId xmlns:a16="http://schemas.microsoft.com/office/drawing/2014/main" id="{81EAAEE7-495E-42A8-8E78-7A6934FF1240}"/>
                </a:ext>
              </a:extLst>
            </p:cNvPr>
            <p:cNvGrpSpPr>
              <a:grpSpLocks noChangeAspect="1"/>
            </p:cNvGrpSpPr>
            <p:nvPr>
              <p:custDataLst>
                <p:tags r:id="rId11"/>
              </p:custDataLst>
            </p:nvPr>
          </p:nvGrpSpPr>
          <p:grpSpPr>
            <a:xfrm>
              <a:off x="7723680" y="2829900"/>
              <a:ext cx="228600" cy="228600"/>
              <a:chOff x="762000" y="1270000"/>
              <a:chExt cx="254000" cy="254000"/>
            </a:xfrm>
          </p:grpSpPr>
          <p:sp>
            <p:nvSpPr>
              <p:cNvPr id="208" name="Oval 207">
                <a:extLst>
                  <a:ext uri="{FF2B5EF4-FFF2-40B4-BE49-F238E27FC236}">
                    <a16:creationId xmlns:a16="http://schemas.microsoft.com/office/drawing/2014/main" id="{76CED419-F759-4D06-99F1-D889656E39D4}"/>
                  </a:ext>
                </a:extLst>
              </p:cNvPr>
              <p:cNvSpPr/>
              <p:nvPr>
                <p:custDataLst>
                  <p:tags r:id="rId15"/>
                </p:custDataLst>
              </p:nvPr>
            </p:nvSpPr>
            <p:spPr>
              <a:xfrm>
                <a:off x="762000" y="1270000"/>
                <a:ext cx="254000" cy="254000"/>
              </a:xfrm>
              <a:prstGeom prst="ellipse">
                <a:avLst/>
              </a:prstGeom>
              <a:solidFill>
                <a:srgbClr val="D0D0D0"/>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50">
                  <a:solidFill>
                    <a:schemeClr val="tx1"/>
                  </a:solidFill>
                </a:endParaRPr>
              </a:p>
            </p:txBody>
          </p:sp>
          <p:sp>
            <p:nvSpPr>
              <p:cNvPr id="209" name="Arc 208">
                <a:extLst>
                  <a:ext uri="{FF2B5EF4-FFF2-40B4-BE49-F238E27FC236}">
                    <a16:creationId xmlns:a16="http://schemas.microsoft.com/office/drawing/2014/main" id="{070096CE-4B00-4906-B04B-4AE4F9D04227}"/>
                  </a:ext>
                </a:extLst>
              </p:cNvPr>
              <p:cNvSpPr/>
              <p:nvPr>
                <p:custDataLst>
                  <p:tags r:id="rId16"/>
                </p:custDataLst>
              </p:nvPr>
            </p:nvSpPr>
            <p:spPr>
              <a:xfrm>
                <a:off x="762000" y="1270000"/>
                <a:ext cx="254000" cy="254000"/>
              </a:xfrm>
              <a:prstGeom prst="arc">
                <a:avLst>
                  <a:gd name="adj1" fmla="val 16200000"/>
                  <a:gd name="adj2" fmla="val 10800000"/>
                </a:avLst>
              </a:prstGeom>
              <a:solidFill>
                <a:schemeClr val="accent1"/>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sz="1050"/>
              </a:p>
            </p:txBody>
          </p:sp>
        </p:grpSp>
        <p:grpSp>
          <p:nvGrpSpPr>
            <p:cNvPr id="205" name="MoonLegend5">
              <a:extLst>
                <a:ext uri="{FF2B5EF4-FFF2-40B4-BE49-F238E27FC236}">
                  <a16:creationId xmlns:a16="http://schemas.microsoft.com/office/drawing/2014/main" id="{8EF0879F-088E-4B5D-985B-D389177DBCA9}"/>
                </a:ext>
              </a:extLst>
            </p:cNvPr>
            <p:cNvGrpSpPr>
              <a:grpSpLocks noChangeAspect="1"/>
            </p:cNvGrpSpPr>
            <p:nvPr>
              <p:custDataLst>
                <p:tags r:id="rId12"/>
              </p:custDataLst>
            </p:nvPr>
          </p:nvGrpSpPr>
          <p:grpSpPr>
            <a:xfrm>
              <a:off x="7723680" y="3205716"/>
              <a:ext cx="228600" cy="228600"/>
              <a:chOff x="762000" y="1270000"/>
              <a:chExt cx="254000" cy="254000"/>
            </a:xfrm>
          </p:grpSpPr>
          <p:sp>
            <p:nvSpPr>
              <p:cNvPr id="206" name="Oval 205">
                <a:extLst>
                  <a:ext uri="{FF2B5EF4-FFF2-40B4-BE49-F238E27FC236}">
                    <a16:creationId xmlns:a16="http://schemas.microsoft.com/office/drawing/2014/main" id="{8CA7A0C3-D54B-4D3E-BBD3-746F34027494}"/>
                  </a:ext>
                </a:extLst>
              </p:cNvPr>
              <p:cNvSpPr/>
              <p:nvPr>
                <p:custDataLst>
                  <p:tags r:id="rId13"/>
                </p:custDataLst>
              </p:nvPr>
            </p:nvSpPr>
            <p:spPr>
              <a:xfrm>
                <a:off x="762000" y="1270000"/>
                <a:ext cx="254000" cy="254000"/>
              </a:xfrm>
              <a:prstGeom prst="ellipse">
                <a:avLst/>
              </a:prstGeom>
              <a:solidFill>
                <a:srgbClr val="D0D0D0"/>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50">
                  <a:solidFill>
                    <a:schemeClr val="tx1"/>
                  </a:solidFill>
                </a:endParaRPr>
              </a:p>
            </p:txBody>
          </p:sp>
          <p:sp>
            <p:nvSpPr>
              <p:cNvPr id="207" name="Arc 206">
                <a:extLst>
                  <a:ext uri="{FF2B5EF4-FFF2-40B4-BE49-F238E27FC236}">
                    <a16:creationId xmlns:a16="http://schemas.microsoft.com/office/drawing/2014/main" id="{5F31A8BE-050B-4590-8632-5DB8CCC19AD6}"/>
                  </a:ext>
                </a:extLst>
              </p:cNvPr>
              <p:cNvSpPr/>
              <p:nvPr>
                <p:custDataLst>
                  <p:tags r:id="rId14"/>
                </p:custDataLst>
              </p:nvPr>
            </p:nvSpPr>
            <p:spPr>
              <a:xfrm>
                <a:off x="762000" y="1270000"/>
                <a:ext cx="254000" cy="254000"/>
              </a:xfrm>
              <a:prstGeom prst="arc">
                <a:avLst>
                  <a:gd name="adj1" fmla="val 16200000"/>
                  <a:gd name="adj2" fmla="val 16200000"/>
                </a:avLst>
              </a:prstGeom>
              <a:solidFill>
                <a:schemeClr val="accent1"/>
              </a:solidFill>
              <a:ln w="9525" cap="flat" cmpd="sng" algn="ctr">
                <a:noFill/>
                <a:prstDash val="solid"/>
              </a:ln>
              <a:effectLst/>
              <a:extLst>
                <a:ext uri="{91240B29-F687-4F45-9708-019B960494DF}">
                  <a14:hiddenLine xmlns:a14="http://schemas.microsoft.com/office/drawing/2010/main" w="0" cap="flat" cmpd="sng" algn="ctr">
                    <a:solidFill>
                      <a:schemeClr val="bg1"/>
                    </a:solidFill>
                    <a:prstDash val="solid"/>
                    <a:round/>
                    <a:headEnd type="none" w="med" len="med"/>
                    <a:tailEnd type="none" w="med" len="me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sz="1050"/>
              </a:p>
            </p:txBody>
          </p:sp>
        </p:grpSp>
      </p:grpSp>
      <p:grpSp>
        <p:nvGrpSpPr>
          <p:cNvPr id="216" name="LegendBoxes" hidden="1">
            <a:extLst>
              <a:ext uri="{FF2B5EF4-FFF2-40B4-BE49-F238E27FC236}">
                <a16:creationId xmlns:a16="http://schemas.microsoft.com/office/drawing/2014/main" id="{0ACDF7ED-1E60-4851-B55D-8DE74293D81B}"/>
              </a:ext>
            </a:extLst>
          </p:cNvPr>
          <p:cNvGrpSpPr/>
          <p:nvPr userDrawn="1"/>
        </p:nvGrpSpPr>
        <p:grpSpPr>
          <a:xfrm>
            <a:off x="7961562" y="3286125"/>
            <a:ext cx="766387" cy="1287962"/>
            <a:chOff x="10652400" y="4322824"/>
            <a:chExt cx="1021849" cy="1717282"/>
          </a:xfrm>
        </p:grpSpPr>
        <p:sp>
          <p:nvSpPr>
            <p:cNvPr id="217" name="RectangleLegend1">
              <a:extLst>
                <a:ext uri="{FF2B5EF4-FFF2-40B4-BE49-F238E27FC236}">
                  <a16:creationId xmlns:a16="http://schemas.microsoft.com/office/drawing/2014/main" id="{49F1FFB3-E280-4DFD-9AFA-077CE7660B89}"/>
                </a:ext>
              </a:extLst>
            </p:cNvPr>
            <p:cNvSpPr/>
            <p:nvPr/>
          </p:nvSpPr>
          <p:spPr>
            <a:xfrm>
              <a:off x="10652400" y="4344182"/>
              <a:ext cx="172729" cy="172729"/>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050">
                <a:solidFill>
                  <a:schemeClr val="tx1"/>
                </a:solidFill>
              </a:endParaRPr>
            </a:p>
          </p:txBody>
        </p:sp>
        <p:sp>
          <p:nvSpPr>
            <p:cNvPr id="218" name="RectangleLegend2">
              <a:extLst>
                <a:ext uri="{FF2B5EF4-FFF2-40B4-BE49-F238E27FC236}">
                  <a16:creationId xmlns:a16="http://schemas.microsoft.com/office/drawing/2014/main" id="{F20F4695-17CB-4F18-B557-632ADA2364E9}"/>
                </a:ext>
              </a:extLst>
            </p:cNvPr>
            <p:cNvSpPr/>
            <p:nvPr/>
          </p:nvSpPr>
          <p:spPr>
            <a:xfrm>
              <a:off x="10652400" y="4723680"/>
              <a:ext cx="172729" cy="172729"/>
            </a:xfrm>
            <a:prstGeom prst="rect">
              <a:avLst/>
            </a:prstGeom>
            <a:solidFill>
              <a:schemeClr val="accent2"/>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050">
                <a:solidFill>
                  <a:schemeClr val="tx1"/>
                </a:solidFill>
              </a:endParaRPr>
            </a:p>
          </p:txBody>
        </p:sp>
        <p:sp>
          <p:nvSpPr>
            <p:cNvPr id="219" name="RectangleLegend3">
              <a:extLst>
                <a:ext uri="{FF2B5EF4-FFF2-40B4-BE49-F238E27FC236}">
                  <a16:creationId xmlns:a16="http://schemas.microsoft.com/office/drawing/2014/main" id="{DD897157-A874-40A4-AA19-3690BDEDCEC2}"/>
                </a:ext>
              </a:extLst>
            </p:cNvPr>
            <p:cNvSpPr/>
            <p:nvPr/>
          </p:nvSpPr>
          <p:spPr>
            <a:xfrm>
              <a:off x="10652400" y="5097276"/>
              <a:ext cx="172729" cy="172729"/>
            </a:xfrm>
            <a:prstGeom prst="rect">
              <a:avLst/>
            </a:prstGeom>
            <a:solidFill>
              <a:schemeClr val="accent3"/>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050">
                <a:solidFill>
                  <a:schemeClr val="tx1"/>
                </a:solidFill>
              </a:endParaRPr>
            </a:p>
          </p:txBody>
        </p:sp>
        <p:sp>
          <p:nvSpPr>
            <p:cNvPr id="220" name="RectangleLegend4">
              <a:extLst>
                <a:ext uri="{FF2B5EF4-FFF2-40B4-BE49-F238E27FC236}">
                  <a16:creationId xmlns:a16="http://schemas.microsoft.com/office/drawing/2014/main" id="{165D565C-C847-48D7-A584-AF9494E5BA2F}"/>
                </a:ext>
              </a:extLst>
            </p:cNvPr>
            <p:cNvSpPr/>
            <p:nvPr/>
          </p:nvSpPr>
          <p:spPr>
            <a:xfrm>
              <a:off x="10652400" y="5470872"/>
              <a:ext cx="172729" cy="172729"/>
            </a:xfrm>
            <a:prstGeom prst="rect">
              <a:avLst/>
            </a:prstGeom>
            <a:solidFill>
              <a:schemeClr val="accent4"/>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050">
                <a:solidFill>
                  <a:schemeClr val="tx1"/>
                </a:solidFill>
              </a:endParaRPr>
            </a:p>
          </p:txBody>
        </p:sp>
        <p:sp>
          <p:nvSpPr>
            <p:cNvPr id="221" name="RectangleLegend5">
              <a:extLst>
                <a:ext uri="{FF2B5EF4-FFF2-40B4-BE49-F238E27FC236}">
                  <a16:creationId xmlns:a16="http://schemas.microsoft.com/office/drawing/2014/main" id="{831F0906-9BF9-4C63-85A2-B50C1D6660F9}"/>
                </a:ext>
              </a:extLst>
            </p:cNvPr>
            <p:cNvSpPr/>
            <p:nvPr/>
          </p:nvSpPr>
          <p:spPr>
            <a:xfrm>
              <a:off x="10652400" y="5844468"/>
              <a:ext cx="172729" cy="172729"/>
            </a:xfrm>
            <a:prstGeom prst="rect">
              <a:avLst/>
            </a:prstGeom>
            <a:solidFill>
              <a:schemeClr val="accent5"/>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050">
                <a:solidFill>
                  <a:schemeClr val="tx1"/>
                </a:solidFill>
              </a:endParaRPr>
            </a:p>
          </p:txBody>
        </p:sp>
        <p:sp>
          <p:nvSpPr>
            <p:cNvPr id="222" name="Legend1">
              <a:extLst>
                <a:ext uri="{FF2B5EF4-FFF2-40B4-BE49-F238E27FC236}">
                  <a16:creationId xmlns:a16="http://schemas.microsoft.com/office/drawing/2014/main" id="{505C9F77-CFB1-4400-8122-207519A81A52}"/>
                </a:ext>
              </a:extLst>
            </p:cNvPr>
            <p:cNvSpPr txBox="1"/>
            <p:nvPr/>
          </p:nvSpPr>
          <p:spPr>
            <a:xfrm>
              <a:off x="10978546" y="4322824"/>
              <a:ext cx="695703" cy="215444"/>
            </a:xfrm>
            <a:prstGeom prst="rect">
              <a:avLst/>
            </a:prstGeom>
            <a:noFill/>
            <a:ln>
              <a:noFill/>
              <a:miter lim="800000"/>
            </a:ln>
          </p:spPr>
          <p:txBody>
            <a:bodyPr wrap="none" lIns="0" tIns="0" rIns="0" bIns="0" rtlCol="0" anchor="ctr" anchorCtr="0">
              <a:spAutoFit/>
            </a:bodyPr>
            <a:lstStyle/>
            <a:p>
              <a:pPr>
                <a:spcAft>
                  <a:spcPts val="450"/>
                </a:spcAft>
              </a:pPr>
              <a:r>
                <a:rPr lang="fr-FR" sz="1050"/>
                <a:t>Légende</a:t>
              </a:r>
            </a:p>
          </p:txBody>
        </p:sp>
        <p:sp>
          <p:nvSpPr>
            <p:cNvPr id="223" name="Legend2">
              <a:extLst>
                <a:ext uri="{FF2B5EF4-FFF2-40B4-BE49-F238E27FC236}">
                  <a16:creationId xmlns:a16="http://schemas.microsoft.com/office/drawing/2014/main" id="{0F0B71DE-B29A-491C-8408-F6B17F1354E9}"/>
                </a:ext>
              </a:extLst>
            </p:cNvPr>
            <p:cNvSpPr txBox="1"/>
            <p:nvPr/>
          </p:nvSpPr>
          <p:spPr>
            <a:xfrm>
              <a:off x="10978546" y="4702322"/>
              <a:ext cx="695703" cy="215444"/>
            </a:xfrm>
            <a:prstGeom prst="rect">
              <a:avLst/>
            </a:prstGeom>
            <a:noFill/>
            <a:ln>
              <a:noFill/>
              <a:miter lim="800000"/>
            </a:ln>
          </p:spPr>
          <p:txBody>
            <a:bodyPr wrap="none" lIns="0" tIns="0" rIns="0" bIns="0" rtlCol="0" anchor="ctr" anchorCtr="0">
              <a:spAutoFit/>
            </a:bodyPr>
            <a:lstStyle/>
            <a:p>
              <a:pPr>
                <a:spcAft>
                  <a:spcPts val="450"/>
                </a:spcAft>
              </a:pPr>
              <a:r>
                <a:rPr lang="fr-FR" sz="1050"/>
                <a:t>Légende</a:t>
              </a:r>
            </a:p>
          </p:txBody>
        </p:sp>
        <p:sp>
          <p:nvSpPr>
            <p:cNvPr id="224" name="Legend3">
              <a:extLst>
                <a:ext uri="{FF2B5EF4-FFF2-40B4-BE49-F238E27FC236}">
                  <a16:creationId xmlns:a16="http://schemas.microsoft.com/office/drawing/2014/main" id="{FA84222F-6997-4DC5-B578-DD7676BF7EB2}"/>
                </a:ext>
              </a:extLst>
            </p:cNvPr>
            <p:cNvSpPr txBox="1"/>
            <p:nvPr/>
          </p:nvSpPr>
          <p:spPr>
            <a:xfrm>
              <a:off x="10978546" y="5081820"/>
              <a:ext cx="695703" cy="215444"/>
            </a:xfrm>
            <a:prstGeom prst="rect">
              <a:avLst/>
            </a:prstGeom>
            <a:noFill/>
            <a:ln>
              <a:noFill/>
              <a:miter lim="800000"/>
            </a:ln>
          </p:spPr>
          <p:txBody>
            <a:bodyPr wrap="none" lIns="0" tIns="0" rIns="0" bIns="0" rtlCol="0" anchor="ctr" anchorCtr="0">
              <a:spAutoFit/>
            </a:bodyPr>
            <a:lstStyle/>
            <a:p>
              <a:pPr>
                <a:spcAft>
                  <a:spcPts val="450"/>
                </a:spcAft>
              </a:pPr>
              <a:r>
                <a:rPr lang="fr-FR" sz="1050"/>
                <a:t>Légende</a:t>
              </a:r>
            </a:p>
          </p:txBody>
        </p:sp>
        <p:sp>
          <p:nvSpPr>
            <p:cNvPr id="225" name="Legend4">
              <a:extLst>
                <a:ext uri="{FF2B5EF4-FFF2-40B4-BE49-F238E27FC236}">
                  <a16:creationId xmlns:a16="http://schemas.microsoft.com/office/drawing/2014/main" id="{E61CFFF4-3D2B-4C5F-81A3-59CAF30D5DFB}"/>
                </a:ext>
              </a:extLst>
            </p:cNvPr>
            <p:cNvSpPr txBox="1"/>
            <p:nvPr/>
          </p:nvSpPr>
          <p:spPr>
            <a:xfrm>
              <a:off x="10978546" y="5453241"/>
              <a:ext cx="695703" cy="215444"/>
            </a:xfrm>
            <a:prstGeom prst="rect">
              <a:avLst/>
            </a:prstGeom>
            <a:noFill/>
            <a:ln>
              <a:noFill/>
              <a:miter lim="800000"/>
            </a:ln>
          </p:spPr>
          <p:txBody>
            <a:bodyPr wrap="none" lIns="0" tIns="0" rIns="0" bIns="0" rtlCol="0" anchor="ctr" anchorCtr="0">
              <a:spAutoFit/>
            </a:bodyPr>
            <a:lstStyle/>
            <a:p>
              <a:pPr>
                <a:spcAft>
                  <a:spcPts val="450"/>
                </a:spcAft>
              </a:pPr>
              <a:r>
                <a:rPr lang="fr-FR" sz="1050"/>
                <a:t>Légende</a:t>
              </a:r>
            </a:p>
          </p:txBody>
        </p:sp>
        <p:sp>
          <p:nvSpPr>
            <p:cNvPr id="226" name="Legend5">
              <a:extLst>
                <a:ext uri="{FF2B5EF4-FFF2-40B4-BE49-F238E27FC236}">
                  <a16:creationId xmlns:a16="http://schemas.microsoft.com/office/drawing/2014/main" id="{97154A9B-9A9D-4AFB-85EB-12DC81C30D33}"/>
                </a:ext>
              </a:extLst>
            </p:cNvPr>
            <p:cNvSpPr txBox="1"/>
            <p:nvPr/>
          </p:nvSpPr>
          <p:spPr>
            <a:xfrm>
              <a:off x="10978545" y="5824662"/>
              <a:ext cx="695703" cy="215444"/>
            </a:xfrm>
            <a:prstGeom prst="rect">
              <a:avLst/>
            </a:prstGeom>
            <a:noFill/>
            <a:ln>
              <a:noFill/>
              <a:miter lim="800000"/>
            </a:ln>
          </p:spPr>
          <p:txBody>
            <a:bodyPr wrap="none" lIns="0" tIns="0" rIns="0" bIns="0" rtlCol="0" anchor="ctr" anchorCtr="0">
              <a:spAutoFit/>
            </a:bodyPr>
            <a:lstStyle/>
            <a:p>
              <a:pPr>
                <a:spcAft>
                  <a:spcPts val="450"/>
                </a:spcAft>
              </a:pPr>
              <a:r>
                <a:rPr lang="fr-FR" sz="1050"/>
                <a:t>Légende</a:t>
              </a:r>
            </a:p>
          </p:txBody>
        </p:sp>
      </p:grpSp>
      <p:sp>
        <p:nvSpPr>
          <p:cNvPr id="6" name="TextBox 5">
            <a:extLst>
              <a:ext uri="{FF2B5EF4-FFF2-40B4-BE49-F238E27FC236}">
                <a16:creationId xmlns:a16="http://schemas.microsoft.com/office/drawing/2014/main" id="{A97C2540-0A3A-4A88-A6FC-7A472E11E5C5}"/>
              </a:ext>
            </a:extLst>
          </p:cNvPr>
          <p:cNvSpPr txBox="1"/>
          <p:nvPr userDrawn="1"/>
        </p:nvSpPr>
        <p:spPr>
          <a:xfrm>
            <a:off x="114300" y="4829988"/>
            <a:ext cx="4000498" cy="247995"/>
          </a:xfrm>
          <a:prstGeom prst="rect">
            <a:avLst/>
          </a:prstGeom>
          <a:ln w="6350">
            <a:noFill/>
            <a:miter lim="800000"/>
          </a:ln>
        </p:spPr>
        <p:txBody>
          <a:bodyPr vert="horz" wrap="square" lIns="0" tIns="0" rIns="0" bIns="0" rtlCol="0">
            <a:noAutofit/>
          </a:bodyPr>
          <a:lstStyle/>
          <a:p>
            <a:pPr algn="l">
              <a:spcBef>
                <a:spcPts val="225"/>
              </a:spcBef>
              <a:spcAft>
                <a:spcPts val="225"/>
              </a:spcAft>
              <a:buNone/>
            </a:pPr>
            <a:endParaRPr lang="fr-FR" sz="1200"/>
          </a:p>
        </p:txBody>
      </p:sp>
      <p:sp>
        <p:nvSpPr>
          <p:cNvPr id="8" name="TextBox 7">
            <a:extLst>
              <a:ext uri="{FF2B5EF4-FFF2-40B4-BE49-F238E27FC236}">
                <a16:creationId xmlns:a16="http://schemas.microsoft.com/office/drawing/2014/main" id="{A0A92FCE-1E33-49EA-BAB2-54F82A6D84D7}"/>
              </a:ext>
            </a:extLst>
          </p:cNvPr>
          <p:cNvSpPr txBox="1"/>
          <p:nvPr userDrawn="1"/>
        </p:nvSpPr>
        <p:spPr>
          <a:xfrm>
            <a:off x="8727947" y="4829988"/>
            <a:ext cx="291959" cy="247992"/>
          </a:xfrm>
          <a:prstGeom prst="rect">
            <a:avLst/>
          </a:prstGeom>
          <a:ln w="6350">
            <a:noFill/>
            <a:miter lim="800000"/>
          </a:ln>
        </p:spPr>
        <p:txBody>
          <a:bodyPr vert="horz" wrap="square" lIns="0" tIns="0" rIns="0" bIns="0" rtlCol="0">
            <a:noAutofit/>
          </a:bodyPr>
          <a:lstStyle/>
          <a:p>
            <a:pPr algn="l">
              <a:spcBef>
                <a:spcPts val="225"/>
              </a:spcBef>
              <a:spcAft>
                <a:spcPts val="225"/>
              </a:spcAft>
              <a:buNone/>
            </a:pPr>
            <a:endParaRPr lang="fr-FR" sz="1200"/>
          </a:p>
        </p:txBody>
      </p:sp>
    </p:spTree>
    <p:extLst>
      <p:ext uri="{BB962C8B-B14F-4D97-AF65-F5344CB8AC3E}">
        <p14:creationId xmlns:p14="http://schemas.microsoft.com/office/powerpoint/2010/main" val="3548191386"/>
      </p:ext>
    </p:extLst>
  </p:cSld>
  <p:clrMap bg1="lt1" tx1="dk1" bg2="lt2" tx2="dk2" accent1="accent1" accent2="accent2" accent3="accent3" accent4="accent4" accent5="accent5" accent6="accent6" hlink="hlink" folHlink="folHlink"/>
  <p:sldLayoutIdLst>
    <p:sldLayoutId id="2147484535" r:id="rId1"/>
  </p:sldLayoutIdLst>
  <p:hf sldNum="0" hdr="0" ftr="0" dt="0"/>
  <p:txStyles>
    <p:titleStyle>
      <a:lvl1pPr algn="l" defTabSz="914400" rtl="0" eaLnBrk="1" latinLnBrk="0" hangingPunct="1">
        <a:lnSpc>
          <a:spcPct val="100000"/>
        </a:lnSpc>
        <a:spcBef>
          <a:spcPct val="0"/>
        </a:spcBef>
        <a:buNone/>
        <a:defRPr lang="fr-FR" sz="2500" b="1" kern="1200" spc="0" baseline="0" dirty="0">
          <a:ln w="6350" cap="flat">
            <a:noFill/>
            <a:miter lim="800000"/>
          </a:ln>
          <a:solidFill>
            <a:schemeClr val="accent3"/>
          </a:solidFill>
          <a:latin typeface="+mj-lt"/>
          <a:ea typeface="+mj-ea"/>
          <a:cs typeface="+mj-cs"/>
        </a:defRPr>
      </a:lvl1pPr>
    </p:titleStyle>
    <p:body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182880" indent="-182880" algn="l" defTabSz="914400" rtl="0" eaLnBrk="1" latinLnBrk="0" hangingPunct="1">
        <a:lnSpc>
          <a:spcPct val="100000"/>
        </a:lnSpc>
        <a:spcBef>
          <a:spcPts val="0"/>
        </a:spcBef>
        <a:spcAft>
          <a:spcPts val="300"/>
        </a:spcAft>
        <a:buClrTx/>
        <a:buSzPct val="95000"/>
        <a:buFont typeface="Arial" panose="020B0604020202020204" pitchFamily="34" charset="0"/>
        <a:buChar char="►"/>
        <a:defRPr lang="en-US" sz="1600" kern="1200" dirty="0">
          <a:solidFill>
            <a:schemeClr val="tx1"/>
          </a:solidFill>
          <a:latin typeface="+mn-lt"/>
          <a:ea typeface="+mn-ea"/>
          <a:cs typeface="+mn-cs"/>
        </a:defRPr>
      </a:lvl2pPr>
      <a:lvl3pPr marL="365760" indent="-182880" algn="l" defTabSz="914400" rtl="0" eaLnBrk="1" latinLnBrk="0" hangingPunct="1">
        <a:lnSpc>
          <a:spcPct val="100000"/>
        </a:lnSpc>
        <a:spcBef>
          <a:spcPts val="0"/>
        </a:spcBef>
        <a:spcAft>
          <a:spcPts val="300"/>
        </a:spcAft>
        <a:buClrTx/>
        <a:buSzPct val="100000"/>
        <a:buFont typeface="Arial" panose="020B0604020202020204" pitchFamily="34" charset="0"/>
        <a:buChar char="•"/>
        <a:defRPr lang="en-US" sz="1600" kern="1200" dirty="0">
          <a:solidFill>
            <a:schemeClr val="tx1"/>
          </a:solidFill>
          <a:latin typeface="+mn-lt"/>
          <a:ea typeface="+mn-ea"/>
          <a:cs typeface="+mn-cs"/>
        </a:defRPr>
      </a:lvl3pPr>
      <a:lvl4pPr marL="548640" indent="-182880" algn="l" defTabSz="914400" rtl="0" eaLnBrk="1" latinLnBrk="0" hangingPunct="1">
        <a:lnSpc>
          <a:spcPct val="100000"/>
        </a:lnSpc>
        <a:spcBef>
          <a:spcPts val="0"/>
        </a:spcBef>
        <a:spcAft>
          <a:spcPts val="300"/>
        </a:spcAft>
        <a:buClrTx/>
        <a:buSzPct val="100000"/>
        <a:buFont typeface="Arial" panose="020B0604020202020204" pitchFamily="34" charset="0"/>
        <a:buChar char="•"/>
        <a:defRPr lang="en-US" sz="1600" kern="1200" dirty="0">
          <a:solidFill>
            <a:schemeClr val="tx1"/>
          </a:solidFill>
          <a:latin typeface="+mn-lt"/>
          <a:ea typeface="+mn-ea"/>
          <a:cs typeface="+mn-cs"/>
        </a:defRPr>
      </a:lvl4pPr>
      <a:lvl5pPr marL="731520" indent="-182880" algn="l" defTabSz="914400" rtl="0" eaLnBrk="1" latinLnBrk="0" hangingPunct="1">
        <a:lnSpc>
          <a:spcPct val="100000"/>
        </a:lnSpc>
        <a:spcBef>
          <a:spcPts val="0"/>
        </a:spcBef>
        <a:spcAft>
          <a:spcPts val="300"/>
        </a:spcAft>
        <a:buClrTx/>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026" userDrawn="1">
          <p15:clr>
            <a:srgbClr val="5ACBF0"/>
          </p15:clr>
        </p15:guide>
        <p15:guide id="3" orient="horz" pos="2934" userDrawn="1">
          <p15:clr>
            <a:srgbClr val="5ACBF0"/>
          </p15:clr>
        </p15:guide>
        <p15:guide id="4" orient="horz" pos="806" userDrawn="1">
          <p15:clr>
            <a:srgbClr val="F26B43"/>
          </p15:clr>
        </p15:guide>
        <p15:guide id="5" pos="5497" userDrawn="1">
          <p15:clr>
            <a:srgbClr val="F26B43"/>
          </p15:clr>
        </p15:guide>
        <p15:guide id="6" pos="259" userDrawn="1">
          <p15:clr>
            <a:srgbClr val="F26B43"/>
          </p15:clr>
        </p15:guide>
        <p15:guide id="8" orient="horz" pos="3047"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a:xfrm>
            <a:off x="827584" y="843559"/>
            <a:ext cx="8064896" cy="3744416"/>
          </a:xfrm>
          <a:prstGeom prst="rect">
            <a:avLst/>
          </a:prstGeom>
        </p:spPr>
        <p:txBody>
          <a:bodyPr vert="horz" lIns="0" tIns="0" rIns="0" bIns="0" rtlCol="0">
            <a:normAutofit/>
          </a:bodyPr>
          <a:lstStyle/>
          <a:p>
            <a:pPr lvl="0"/>
            <a:r>
              <a:rPr lang="fr-FR"/>
              <a:t>Modifiez les styles du texte du masque</a:t>
            </a:r>
          </a:p>
          <a:p>
            <a:pPr marL="719982" marR="0" lvl="1" indent="-285743" algn="l" defTabSz="914378" rtl="0" eaLnBrk="1" fontAlgn="auto" latinLnBrk="0" hangingPunct="1">
              <a:lnSpc>
                <a:spcPct val="100000"/>
              </a:lnSpc>
              <a:spcBef>
                <a:spcPts val="900"/>
              </a:spcBef>
              <a:spcAft>
                <a:spcPts val="0"/>
              </a:spcAft>
              <a:buClr>
                <a:srgbClr val="006AB2"/>
              </a:buClr>
              <a:buSzPct val="100000"/>
              <a:buFont typeface="Wingdings 3" panose="05040102010807070707" pitchFamily="18" charset="2"/>
              <a:buChar char="u"/>
              <a:tabLst/>
              <a:defRPr/>
            </a:pPr>
            <a:r>
              <a:rPr kumimoji="0" lang="fr-FR" sz="1800" b="1" i="0" u="none" strike="noStrike" kern="1200" cap="none" spc="0" normalizeH="0" baseline="0" noProof="0">
                <a:ln>
                  <a:noFill/>
                </a:ln>
                <a:solidFill>
                  <a:srgbClr val="006AB2"/>
                </a:solidFill>
                <a:effectLst/>
                <a:uLnTx/>
                <a:uFillTx/>
                <a:latin typeface="+mn-lt"/>
                <a:ea typeface="+mn-ea"/>
                <a:cs typeface="+mn-cs"/>
              </a:rPr>
              <a:t>Deuxième niveau</a:t>
            </a:r>
          </a:p>
          <a:p>
            <a:pPr marL="1079973" marR="0" lvl="2" indent="-251994" algn="l" defTabSz="914378" rtl="0" eaLnBrk="1" fontAlgn="auto" latinLnBrk="0" hangingPunct="1">
              <a:lnSpc>
                <a:spcPct val="100000"/>
              </a:lnSpc>
              <a:spcBef>
                <a:spcPts val="400"/>
              </a:spcBef>
              <a:spcAft>
                <a:spcPts val="0"/>
              </a:spcAft>
              <a:buClrTx/>
              <a:buSzTx/>
              <a:buFont typeface="Webdings" panose="05030102010509060703" pitchFamily="18" charset="2"/>
              <a:buChar char="&lt;"/>
              <a:tabLst/>
              <a:defRPr/>
            </a:pPr>
            <a:r>
              <a:rPr kumimoji="0" lang="fr-FR" sz="1600" b="0" i="0" u="none" strike="noStrike" kern="1200" cap="none" spc="0" normalizeH="0" baseline="0" noProof="0">
                <a:ln>
                  <a:noFill/>
                </a:ln>
                <a:solidFill>
                  <a:srgbClr val="575757"/>
                </a:solidFill>
                <a:effectLst/>
                <a:uLnTx/>
                <a:uFillTx/>
                <a:latin typeface="+mn-lt"/>
                <a:ea typeface="+mn-ea"/>
                <a:cs typeface="+mn-cs"/>
              </a:rPr>
              <a:t>Troisième niveau</a:t>
            </a:r>
          </a:p>
          <a:p>
            <a:pPr marL="1439964" marR="0" lvl="3" indent="-215995" algn="l" defTabSz="914378" rtl="0" eaLnBrk="1" fontAlgn="auto" latinLnBrk="0" hangingPunct="1">
              <a:lnSpc>
                <a:spcPct val="100000"/>
              </a:lnSpc>
              <a:spcBef>
                <a:spcPts val="400"/>
              </a:spcBef>
              <a:spcAft>
                <a:spcPts val="0"/>
              </a:spcAft>
              <a:buClrTx/>
              <a:buSzPct val="130000"/>
              <a:buFont typeface="Arial" panose="020B0604020202020204" pitchFamily="34" charset="0"/>
              <a:buChar char="•"/>
              <a:tabLst/>
              <a:defRPr/>
            </a:pPr>
            <a:r>
              <a:rPr kumimoji="0" lang="fr-FR" sz="1600" b="0" i="0" u="none" strike="noStrike" kern="1200" cap="none" spc="0" normalizeH="0" baseline="0" noProof="0">
                <a:ln>
                  <a:noFill/>
                </a:ln>
                <a:solidFill>
                  <a:srgbClr val="575757"/>
                </a:solidFill>
                <a:effectLst/>
                <a:uLnTx/>
                <a:uFillTx/>
                <a:latin typeface="+mn-lt"/>
                <a:ea typeface="+mn-ea"/>
                <a:cs typeface="+mn-cs"/>
              </a:rPr>
              <a:t>Quatrième niveau</a:t>
            </a:r>
          </a:p>
          <a:p>
            <a:pPr marL="1799955" marR="0" lvl="4" indent="-215995" algn="l" defTabSz="914378" rtl="0" eaLnBrk="1" fontAlgn="auto" latinLnBrk="0" hangingPunct="1">
              <a:lnSpc>
                <a:spcPct val="100000"/>
              </a:lnSpc>
              <a:spcBef>
                <a:spcPts val="200"/>
              </a:spcBef>
              <a:spcAft>
                <a:spcPts val="0"/>
              </a:spcAft>
              <a:buClrTx/>
              <a:buSzPct val="110000"/>
              <a:buFont typeface="Arial" pitchFamily="34" charset="0"/>
              <a:buChar char="•"/>
              <a:tabLst/>
              <a:defRPr/>
            </a:pPr>
            <a:r>
              <a:rPr kumimoji="0" lang="fr-FR" sz="1400" b="0" i="0" u="none" strike="noStrike" kern="1200" cap="none" spc="0" normalizeH="0" baseline="0" noProof="0">
                <a:ln>
                  <a:noFill/>
                </a:ln>
                <a:solidFill>
                  <a:srgbClr val="575757"/>
                </a:solidFill>
                <a:effectLst/>
                <a:uLnTx/>
                <a:uFillTx/>
                <a:latin typeface="+mn-lt"/>
                <a:ea typeface="+mn-ea"/>
                <a:cs typeface="+mn-cs"/>
              </a:rPr>
              <a:t>Cinquième niveau</a:t>
            </a:r>
          </a:p>
        </p:txBody>
      </p:sp>
      <p:sp>
        <p:nvSpPr>
          <p:cNvPr id="6" name="Espace réservé du numéro de diapositive 5"/>
          <p:cNvSpPr>
            <a:spLocks noGrp="1"/>
          </p:cNvSpPr>
          <p:nvPr>
            <p:ph type="sldNum" sz="quarter" idx="4"/>
          </p:nvPr>
        </p:nvSpPr>
        <p:spPr>
          <a:xfrm>
            <a:off x="107505" y="4749993"/>
            <a:ext cx="287338" cy="273844"/>
          </a:xfrm>
          <a:prstGeom prst="rect">
            <a:avLst/>
          </a:prstGeom>
        </p:spPr>
        <p:txBody>
          <a:bodyPr vert="horz" lIns="0" tIns="0" rIns="0" bIns="0" rtlCol="0" anchor="ctr"/>
          <a:lstStyle>
            <a:lvl1pPr algn="ctr">
              <a:defRPr lang="fr-FR" sz="800" i="1" kern="1200" smtClean="0">
                <a:solidFill>
                  <a:srgbClr val="575757"/>
                </a:solidFill>
                <a:latin typeface="Arial"/>
                <a:ea typeface="+mn-ea"/>
                <a:cs typeface="+mn-cs"/>
              </a:defRPr>
            </a:lvl1pPr>
          </a:lstStyle>
          <a:p>
            <a:fld id="{646E7B68-C406-4B5C-B79D-A1CDE10CB85D}" type="slidenum">
              <a:rPr lang="fr-FR" smtClean="0"/>
              <a:pPr/>
              <a:t>‹N°›</a:t>
            </a:fld>
            <a:endParaRPr lang="fr-FR"/>
          </a:p>
        </p:txBody>
      </p:sp>
      <p:sp>
        <p:nvSpPr>
          <p:cNvPr id="5" name="Espace réservé du pied de page 4"/>
          <p:cNvSpPr>
            <a:spLocks noGrp="1"/>
          </p:cNvSpPr>
          <p:nvPr>
            <p:ph type="ftr" sz="quarter" idx="3"/>
          </p:nvPr>
        </p:nvSpPr>
        <p:spPr>
          <a:xfrm>
            <a:off x="408754" y="4749993"/>
            <a:ext cx="6926486" cy="273844"/>
          </a:xfrm>
          <a:prstGeom prst="rect">
            <a:avLst/>
          </a:prstGeom>
        </p:spPr>
        <p:txBody>
          <a:bodyPr vert="horz" lIns="0" tIns="0" rIns="0" bIns="0" rtlCol="0" anchor="ctr"/>
          <a:lstStyle>
            <a:lvl1pPr marL="0" marR="0" indent="0" algn="l" defTabSz="914378" rtl="0" eaLnBrk="1" fontAlgn="auto" latinLnBrk="0" hangingPunct="1">
              <a:lnSpc>
                <a:spcPct val="100000"/>
              </a:lnSpc>
              <a:spcBef>
                <a:spcPts val="0"/>
              </a:spcBef>
              <a:spcAft>
                <a:spcPts val="0"/>
              </a:spcAft>
              <a:buClrTx/>
              <a:buSzTx/>
              <a:buFontTx/>
              <a:buNone/>
              <a:tabLst/>
              <a:defRPr sz="800" i="1">
                <a:solidFill>
                  <a:srgbClr val="575757"/>
                </a:solidFill>
              </a:defRPr>
            </a:lvl1pPr>
          </a:lstStyle>
          <a:p>
            <a:r>
              <a:rPr lang="fr-FR"/>
              <a:t>| GTT Cybersécurité #16</a:t>
            </a:r>
          </a:p>
        </p:txBody>
      </p:sp>
      <p:sp>
        <p:nvSpPr>
          <p:cNvPr id="2" name="Espace réservé du titre 1"/>
          <p:cNvSpPr>
            <a:spLocks noGrp="1"/>
          </p:cNvSpPr>
          <p:nvPr>
            <p:ph type="title"/>
          </p:nvPr>
        </p:nvSpPr>
        <p:spPr>
          <a:xfrm>
            <a:off x="827584" y="87474"/>
            <a:ext cx="8064092" cy="540006"/>
          </a:xfrm>
          <a:prstGeom prst="rect">
            <a:avLst/>
          </a:prstGeom>
        </p:spPr>
        <p:txBody>
          <a:bodyPr vert="horz" lIns="0" tIns="0" rIns="0" bIns="0" rtlCol="0" anchor="b" anchorCtr="0">
            <a:normAutofit/>
          </a:bodyPr>
          <a:lstStyle/>
          <a:p>
            <a:r>
              <a:rPr lang="fr-FR"/>
              <a:t>Titre de la slide</a:t>
            </a:r>
          </a:p>
        </p:txBody>
      </p:sp>
      <p:cxnSp>
        <p:nvCxnSpPr>
          <p:cNvPr id="7" name="Connecteur droit 6"/>
          <p:cNvCxnSpPr/>
          <p:nvPr/>
        </p:nvCxnSpPr>
        <p:spPr>
          <a:xfrm>
            <a:off x="146140" y="699542"/>
            <a:ext cx="8853302" cy="0"/>
          </a:xfrm>
          <a:prstGeom prst="line">
            <a:avLst/>
          </a:prstGeom>
          <a:ln w="3175">
            <a:solidFill>
              <a:srgbClr val="575757"/>
            </a:solidFill>
          </a:ln>
        </p:spPr>
        <p:style>
          <a:lnRef idx="1">
            <a:schemeClr val="accent1"/>
          </a:lnRef>
          <a:fillRef idx="0">
            <a:schemeClr val="accent1"/>
          </a:fillRef>
          <a:effectRef idx="0">
            <a:schemeClr val="accent1"/>
          </a:effectRef>
          <a:fontRef idx="minor">
            <a:schemeClr val="tx1"/>
          </a:fontRef>
        </p:style>
      </p:cxnSp>
      <p:cxnSp>
        <p:nvCxnSpPr>
          <p:cNvPr id="8" name="Connecteur droit 7"/>
          <p:cNvCxnSpPr/>
          <p:nvPr userDrawn="1"/>
        </p:nvCxnSpPr>
        <p:spPr>
          <a:xfrm>
            <a:off x="146140" y="699542"/>
            <a:ext cx="8853302"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9" name="Imag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46141" y="87474"/>
            <a:ext cx="536800" cy="475200"/>
          </a:xfrm>
          <a:prstGeom prst="rect">
            <a:avLst/>
          </a:prstGeom>
        </p:spPr>
      </p:pic>
    </p:spTree>
    <p:extLst>
      <p:ext uri="{BB962C8B-B14F-4D97-AF65-F5344CB8AC3E}">
        <p14:creationId xmlns:p14="http://schemas.microsoft.com/office/powerpoint/2010/main" val="1553774984"/>
      </p:ext>
    </p:extLst>
  </p:cSld>
  <p:clrMap bg1="lt1" tx1="dk1" bg2="lt2" tx2="dk2" accent1="accent1" accent2="accent2" accent3="accent3" accent4="accent4" accent5="accent5" accent6="accent6" hlink="hlink" folHlink="folHlink"/>
  <p:sldLayoutIdLst>
    <p:sldLayoutId id="2147484637" r:id="rId1"/>
  </p:sldLayoutIdLst>
  <p:transition>
    <p:fade/>
  </p:transition>
  <p:hf hdr="0" dt="0"/>
  <p:txStyles>
    <p:titleStyle>
      <a:lvl1pPr algn="l" defTabSz="1219170" rtl="0" eaLnBrk="1" latinLnBrk="0" hangingPunct="1">
        <a:lnSpc>
          <a:spcPts val="2933"/>
        </a:lnSpc>
        <a:spcBef>
          <a:spcPct val="0"/>
        </a:spcBef>
        <a:buNone/>
        <a:defRPr sz="2667" b="1" kern="1200">
          <a:solidFill>
            <a:srgbClr val="006AB2"/>
          </a:solidFill>
          <a:latin typeface="+mj-lt"/>
          <a:ea typeface="+mj-ea"/>
          <a:cs typeface="+mj-cs"/>
        </a:defRPr>
      </a:lvl1pPr>
    </p:titleStyle>
    <p:bodyStyle>
      <a:lvl1pPr marL="0" marR="0" indent="0" algn="l" defTabSz="1219170" rtl="0" eaLnBrk="1" fontAlgn="auto" latinLnBrk="0" hangingPunct="1">
        <a:lnSpc>
          <a:spcPct val="100000"/>
        </a:lnSpc>
        <a:spcBef>
          <a:spcPts val="2400"/>
        </a:spcBef>
        <a:spcAft>
          <a:spcPts val="0"/>
        </a:spcAft>
        <a:buClrTx/>
        <a:buSzPct val="100000"/>
        <a:buFont typeface="Wingdings" panose="05000000000000000000" pitchFamily="2" charset="2"/>
        <a:buNone/>
        <a:tabLst/>
        <a:defRPr sz="3200" b="1" kern="1200" cap="none" baseline="0">
          <a:solidFill>
            <a:schemeClr val="tx2"/>
          </a:solidFill>
          <a:latin typeface="+mn-lt"/>
          <a:ea typeface="+mn-ea"/>
          <a:cs typeface="+mn-cs"/>
        </a:defRPr>
      </a:lvl1pPr>
      <a:lvl2pPr marL="959976" marR="0" indent="-380990" algn="l" defTabSz="1219170" rtl="0" eaLnBrk="1" fontAlgn="auto" latinLnBrk="0" hangingPunct="1">
        <a:lnSpc>
          <a:spcPct val="100000"/>
        </a:lnSpc>
        <a:spcBef>
          <a:spcPts val="1200"/>
        </a:spcBef>
        <a:spcAft>
          <a:spcPts val="0"/>
        </a:spcAft>
        <a:buClr>
          <a:srgbClr val="006AB2"/>
        </a:buClr>
        <a:buSzPct val="100000"/>
        <a:buFont typeface="Wingdings 3" panose="05040102010807070707" pitchFamily="18" charset="2"/>
        <a:buChar char="u"/>
        <a:tabLst/>
        <a:defRPr sz="2400" b="1" kern="1200" baseline="0">
          <a:solidFill>
            <a:schemeClr val="tx2"/>
          </a:solidFill>
          <a:latin typeface="+mn-lt"/>
          <a:ea typeface="+mn-ea"/>
          <a:cs typeface="+mn-cs"/>
        </a:defRPr>
      </a:lvl2pPr>
      <a:lvl3pPr marL="1439964" marR="0" indent="-335992" algn="l" defTabSz="1219170" rtl="0" eaLnBrk="1" fontAlgn="auto" latinLnBrk="0" hangingPunct="1">
        <a:lnSpc>
          <a:spcPct val="100000"/>
        </a:lnSpc>
        <a:spcBef>
          <a:spcPts val="533"/>
        </a:spcBef>
        <a:spcAft>
          <a:spcPts val="0"/>
        </a:spcAft>
        <a:buClrTx/>
        <a:buSzTx/>
        <a:buFont typeface="Webdings" panose="05030102010509060703" pitchFamily="18" charset="2"/>
        <a:buChar char="&lt;"/>
        <a:tabLst/>
        <a:defRPr lang="fr-FR" sz="2133" kern="1200" baseline="0">
          <a:solidFill>
            <a:srgbClr val="575757"/>
          </a:solidFill>
          <a:latin typeface="+mn-lt"/>
          <a:ea typeface="+mn-ea"/>
          <a:cs typeface="+mn-cs"/>
        </a:defRPr>
      </a:lvl3pPr>
      <a:lvl4pPr marL="1919952" marR="0" indent="-287993" algn="l" defTabSz="1219170" rtl="0" eaLnBrk="1" fontAlgn="auto" latinLnBrk="0" hangingPunct="1">
        <a:lnSpc>
          <a:spcPct val="100000"/>
        </a:lnSpc>
        <a:spcBef>
          <a:spcPts val="533"/>
        </a:spcBef>
        <a:spcAft>
          <a:spcPts val="0"/>
        </a:spcAft>
        <a:buClrTx/>
        <a:buSzPct val="130000"/>
        <a:buFont typeface="Arial" panose="020B0604020202020204" pitchFamily="34" charset="0"/>
        <a:buChar char="•"/>
        <a:tabLst/>
        <a:defRPr lang="fr-FR" sz="1867" kern="1200">
          <a:solidFill>
            <a:srgbClr val="575757"/>
          </a:solidFill>
          <a:latin typeface="+mn-lt"/>
          <a:ea typeface="+mn-ea"/>
          <a:cs typeface="+mn-cs"/>
        </a:defRPr>
      </a:lvl4pPr>
      <a:lvl5pPr marL="2399940" marR="0" indent="-287993" algn="l" defTabSz="1219170" rtl="0" eaLnBrk="1" fontAlgn="auto" latinLnBrk="0" hangingPunct="1">
        <a:lnSpc>
          <a:spcPct val="100000"/>
        </a:lnSpc>
        <a:spcBef>
          <a:spcPts val="267"/>
        </a:spcBef>
        <a:spcAft>
          <a:spcPts val="0"/>
        </a:spcAft>
        <a:buClrTx/>
        <a:buSzPct val="110000"/>
        <a:buFont typeface="Arial" pitchFamily="34" charset="0"/>
        <a:buChar char="•"/>
        <a:tabLst/>
        <a:defRPr lang="fr-FR" sz="1600" kern="1200">
          <a:solidFill>
            <a:srgbClr val="575757"/>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fr-FR"/>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bwMode="gray">
          <a:xfrm>
            <a:off x="323850" y="1707654"/>
            <a:ext cx="8424863" cy="2952325"/>
          </a:xfrm>
          <a:prstGeom prst="rect">
            <a:avLst/>
          </a:prstGeom>
        </p:spPr>
        <p:txBody>
          <a:bodyPr vert="horz" lIns="0" tIns="0" rIns="0" bIns="0" rtlCol="0" anchor="t" anchorCtr="0">
            <a:noAutofit/>
          </a:bodyPr>
          <a:lstStyle/>
          <a:p>
            <a:pPr lvl="0"/>
            <a:r>
              <a:rPr lang="fr-FR" noProof="0"/>
              <a:t>Texte de niveau 1</a:t>
            </a:r>
          </a:p>
          <a:p>
            <a:pPr lvl="1"/>
            <a:r>
              <a:rPr lang="fr-FR" noProof="0"/>
              <a:t>Texte de niveau 2</a:t>
            </a:r>
          </a:p>
          <a:p>
            <a:pPr lvl="2"/>
            <a:r>
              <a:rPr lang="fr-FR" noProof="0"/>
              <a:t>Texte de niveau 3</a:t>
            </a:r>
          </a:p>
          <a:p>
            <a:pPr lvl="3"/>
            <a:r>
              <a:rPr lang="fr-FR" noProof="0"/>
              <a:t>Texte de niveau 4</a:t>
            </a:r>
          </a:p>
          <a:p>
            <a:pPr lvl="4"/>
            <a:r>
              <a:rPr lang="fr-FR" noProof="0"/>
              <a:t>Texte de niveau 5</a:t>
            </a:r>
          </a:p>
        </p:txBody>
      </p:sp>
      <p:sp>
        <p:nvSpPr>
          <p:cNvPr id="6" name="Espace réservé du numéro de diapositive 5"/>
          <p:cNvSpPr>
            <a:spLocks noGrp="1"/>
          </p:cNvSpPr>
          <p:nvPr>
            <p:ph type="sldNum" sz="quarter" idx="4"/>
          </p:nvPr>
        </p:nvSpPr>
        <p:spPr bwMode="gray">
          <a:xfrm>
            <a:off x="7398713" y="4783500"/>
            <a:ext cx="1350000" cy="360000"/>
          </a:xfrm>
          <a:prstGeom prst="rect">
            <a:avLst/>
          </a:prstGeom>
        </p:spPr>
        <p:txBody>
          <a:bodyPr vert="horz" lIns="0" tIns="0" rIns="0" bIns="0" rtlCol="0" anchor="ctr" anchorCtr="0">
            <a:noAutofit/>
          </a:bodyPr>
          <a:lstStyle>
            <a:lvl1pPr algn="r">
              <a:defRPr sz="750" b="1">
                <a:solidFill>
                  <a:schemeClr val="tx1"/>
                </a:solidFill>
              </a:defRPr>
            </a:lvl1pPr>
          </a:lstStyle>
          <a:p>
            <a:fld id="{733122C9-A0B9-462F-8757-0847AD287B63}" type="slidenum">
              <a:rPr lang="fr-FR" smtClean="0"/>
              <a:pPr/>
              <a:t>‹N°›</a:t>
            </a:fld>
            <a:endParaRPr lang="fr-FR"/>
          </a:p>
        </p:txBody>
      </p:sp>
      <p:cxnSp>
        <p:nvCxnSpPr>
          <p:cNvPr id="10" name="Connecteur droit 9"/>
          <p:cNvCxnSpPr>
            <a:cxnSpLocks/>
          </p:cNvCxnSpPr>
          <p:nvPr/>
        </p:nvCxnSpPr>
        <p:spPr bwMode="gray">
          <a:xfrm>
            <a:off x="323850" y="4784400"/>
            <a:ext cx="8424614"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Espace réservé du titre 11">
            <a:extLst>
              <a:ext uri="{FF2B5EF4-FFF2-40B4-BE49-F238E27FC236}">
                <a16:creationId xmlns:a16="http://schemas.microsoft.com/office/drawing/2014/main" id="{59FB2B3E-557E-DB42-9DB7-D6A72FD3ABE4}"/>
              </a:ext>
            </a:extLst>
          </p:cNvPr>
          <p:cNvSpPr>
            <a:spLocks noGrp="1"/>
          </p:cNvSpPr>
          <p:nvPr>
            <p:ph type="title"/>
          </p:nvPr>
        </p:nvSpPr>
        <p:spPr>
          <a:xfrm>
            <a:off x="323850" y="682801"/>
            <a:ext cx="8424863" cy="539991"/>
          </a:xfrm>
          <a:prstGeom prst="rect">
            <a:avLst/>
          </a:prstGeom>
        </p:spPr>
        <p:txBody>
          <a:bodyPr vert="horz" lIns="91440" tIns="45720" rIns="91440" bIns="45720" rtlCol="0" anchor="ctr">
            <a:normAutofit/>
          </a:bodyPr>
          <a:lstStyle/>
          <a:p>
            <a:r>
              <a:rPr lang="fr-FR"/>
              <a:t>Titre </a:t>
            </a:r>
          </a:p>
        </p:txBody>
      </p:sp>
      <p:sp>
        <p:nvSpPr>
          <p:cNvPr id="2" name="Espace réservé de la date 1">
            <a:extLst>
              <a:ext uri="{FF2B5EF4-FFF2-40B4-BE49-F238E27FC236}">
                <a16:creationId xmlns:a16="http://schemas.microsoft.com/office/drawing/2014/main" id="{F8170561-5F7A-B046-81BE-E60E60355D4F}"/>
              </a:ext>
            </a:extLst>
          </p:cNvPr>
          <p:cNvSpPr>
            <a:spLocks noGrp="1"/>
          </p:cNvSpPr>
          <p:nvPr>
            <p:ph type="dt" sz="half" idx="2"/>
          </p:nvPr>
        </p:nvSpPr>
        <p:spPr>
          <a:xfrm>
            <a:off x="315703" y="4783500"/>
            <a:ext cx="2057400" cy="274637"/>
          </a:xfrm>
          <a:prstGeom prst="rect">
            <a:avLst/>
          </a:prstGeom>
        </p:spPr>
        <p:txBody>
          <a:bodyPr vert="horz" lIns="91440" tIns="45720" rIns="91440" bIns="45720" rtlCol="0" anchor="ctr"/>
          <a:lstStyle>
            <a:lvl1pPr algn="l">
              <a:defRPr sz="750" b="1">
                <a:solidFill>
                  <a:schemeClr val="tx1"/>
                </a:solidFill>
              </a:defRPr>
            </a:lvl1pPr>
          </a:lstStyle>
          <a:p>
            <a:r>
              <a:rPr lang="fr-FR" cap="all"/>
              <a:t>05/01/2023</a:t>
            </a:r>
          </a:p>
        </p:txBody>
      </p:sp>
      <p:cxnSp>
        <p:nvCxnSpPr>
          <p:cNvPr id="9" name="Connecteur droit 8">
            <a:extLst>
              <a:ext uri="{FF2B5EF4-FFF2-40B4-BE49-F238E27FC236}">
                <a16:creationId xmlns:a16="http://schemas.microsoft.com/office/drawing/2014/main" id="{E071FEB6-0E77-DD46-9DA0-C52EF51FC7F3}"/>
              </a:ext>
            </a:extLst>
          </p:cNvPr>
          <p:cNvCxnSpPr/>
          <p:nvPr/>
        </p:nvCxnSpPr>
        <p:spPr bwMode="gray">
          <a:xfrm>
            <a:off x="360000" y="4784400"/>
            <a:ext cx="8424000"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pic>
        <p:nvPicPr>
          <p:cNvPr id="13" name="Image 12">
            <a:extLst>
              <a:ext uri="{FF2B5EF4-FFF2-40B4-BE49-F238E27FC236}">
                <a16:creationId xmlns:a16="http://schemas.microsoft.com/office/drawing/2014/main" id="{433B51AF-3A50-3342-8D79-F2F92F599175}"/>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bwMode="gray">
          <a:xfrm>
            <a:off x="287999" y="51470"/>
            <a:ext cx="946900" cy="597755"/>
          </a:xfrm>
          <a:prstGeom prst="rect">
            <a:avLst/>
          </a:prstGeom>
        </p:spPr>
      </p:pic>
      <p:sp>
        <p:nvSpPr>
          <p:cNvPr id="11"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Délégation ministérielle  au numérique en santé</a:t>
            </a:r>
          </a:p>
        </p:txBody>
      </p:sp>
    </p:spTree>
    <p:extLst>
      <p:ext uri="{BB962C8B-B14F-4D97-AF65-F5344CB8AC3E}">
        <p14:creationId xmlns:p14="http://schemas.microsoft.com/office/powerpoint/2010/main" val="2800811431"/>
      </p:ext>
    </p:extLst>
  </p:cSld>
  <p:clrMap bg1="lt1" tx1="dk1" bg2="lt2" tx2="dk2" accent1="accent1" accent2="accent2" accent3="accent3" accent4="accent4" accent5="accent5" accent6="accent6" hlink="hlink" folHlink="folHlink"/>
  <p:sldLayoutIdLst>
    <p:sldLayoutId id="2147484574" r:id="rId1"/>
    <p:sldLayoutId id="2147484575" r:id="rId2"/>
    <p:sldLayoutId id="2147484576" r:id="rId3"/>
    <p:sldLayoutId id="2147484577" r:id="rId4"/>
    <p:sldLayoutId id="2147484578" r:id="rId5"/>
    <p:sldLayoutId id="2147484579" r:id="rId6"/>
    <p:sldLayoutId id="2147484580" r:id="rId7"/>
    <p:sldLayoutId id="2147484581" r:id="rId8"/>
  </p:sldLayoutIdLst>
  <p:hf hdr="0"/>
  <p:txStyles>
    <p:titleStyle>
      <a:lvl1pPr marL="14288" indent="0" algn="l" defTabSz="914400" rtl="0" eaLnBrk="1" latinLnBrk="0" hangingPunct="1">
        <a:lnSpc>
          <a:spcPct val="90000"/>
        </a:lnSpc>
        <a:spcBef>
          <a:spcPct val="0"/>
        </a:spcBef>
        <a:buNone/>
        <a:tabLst/>
        <a:defRPr sz="2500" b="1" kern="1200">
          <a:solidFill>
            <a:schemeClr val="tx1"/>
          </a:solidFill>
          <a:latin typeface="+mj-lt"/>
          <a:ea typeface="+mj-ea"/>
          <a:cs typeface="+mj-cs"/>
        </a:defRPr>
      </a:lvl1pPr>
    </p:titleStyle>
    <p:bodyStyle>
      <a:lvl1pPr marL="92075" indent="0" algn="l" defTabSz="914400" rtl="0" eaLnBrk="1" latinLnBrk="0" hangingPunct="1">
        <a:lnSpc>
          <a:spcPct val="100000"/>
        </a:lnSpc>
        <a:spcBef>
          <a:spcPts val="0"/>
        </a:spcBef>
        <a:spcAft>
          <a:spcPts val="500"/>
        </a:spcAft>
        <a:buFont typeface="Arial" pitchFamily="34" charset="0"/>
        <a:buNone/>
        <a:tabLst/>
        <a:defRPr sz="1400" b="0" kern="1200">
          <a:solidFill>
            <a:schemeClr val="tx1"/>
          </a:solidFill>
          <a:latin typeface="+mn-lt"/>
          <a:ea typeface="+mn-ea"/>
          <a:cs typeface="+mn-cs"/>
        </a:defRPr>
      </a:lvl1pPr>
      <a:lvl2pPr marL="351450" indent="-171450" algn="l" defTabSz="914400" rtl="0" eaLnBrk="1" latinLnBrk="0" hangingPunct="1">
        <a:lnSpc>
          <a:spcPct val="100000"/>
        </a:lnSpc>
        <a:spcBef>
          <a:spcPts val="600"/>
        </a:spcBef>
        <a:spcAft>
          <a:spcPts val="600"/>
        </a:spcAft>
        <a:buSzPct val="100000"/>
        <a:buFont typeface="Arial" panose="020B0604020202020204" pitchFamily="34" charset="0"/>
        <a:buChar char="•"/>
        <a:defRPr sz="1200" kern="1200">
          <a:solidFill>
            <a:schemeClr val="tx1"/>
          </a:solidFill>
          <a:latin typeface="+mn-lt"/>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a:solidFill>
            <a:schemeClr val="tx1"/>
          </a:solidFill>
          <a:latin typeface="+mn-lt"/>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n-lt"/>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04">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bwMode="gray">
          <a:xfrm>
            <a:off x="323850" y="1707654"/>
            <a:ext cx="8424863" cy="2952325"/>
          </a:xfrm>
          <a:prstGeom prst="rect">
            <a:avLst/>
          </a:prstGeom>
        </p:spPr>
        <p:txBody>
          <a:bodyPr vert="horz" lIns="0" tIns="0" rIns="0" bIns="0" rtlCol="0" anchor="t" anchorCtr="0">
            <a:noAutofit/>
          </a:bodyPr>
          <a:lstStyle/>
          <a:p>
            <a:pPr lvl="0"/>
            <a:r>
              <a:rPr lang="fr-FR" noProof="0"/>
              <a:t>Texte de niveau 1</a:t>
            </a:r>
          </a:p>
          <a:p>
            <a:pPr lvl="1"/>
            <a:r>
              <a:rPr lang="fr-FR" noProof="0"/>
              <a:t>Texte de niveau 2</a:t>
            </a:r>
          </a:p>
          <a:p>
            <a:pPr lvl="2"/>
            <a:r>
              <a:rPr lang="fr-FR" noProof="0"/>
              <a:t>Texte de niveau 3</a:t>
            </a:r>
          </a:p>
          <a:p>
            <a:pPr lvl="3"/>
            <a:r>
              <a:rPr lang="fr-FR" noProof="0"/>
              <a:t>Texte de niveau 4</a:t>
            </a:r>
          </a:p>
          <a:p>
            <a:pPr lvl="4"/>
            <a:r>
              <a:rPr lang="fr-FR" noProof="0"/>
              <a:t>Texte de niveau 5</a:t>
            </a:r>
          </a:p>
        </p:txBody>
      </p:sp>
      <p:sp>
        <p:nvSpPr>
          <p:cNvPr id="6" name="Espace réservé du numéro de diapositive 5"/>
          <p:cNvSpPr>
            <a:spLocks noGrp="1"/>
          </p:cNvSpPr>
          <p:nvPr>
            <p:ph type="sldNum" sz="quarter" idx="4"/>
          </p:nvPr>
        </p:nvSpPr>
        <p:spPr bwMode="gray">
          <a:xfrm>
            <a:off x="7398713" y="4783500"/>
            <a:ext cx="1350000" cy="360000"/>
          </a:xfrm>
          <a:prstGeom prst="rect">
            <a:avLst/>
          </a:prstGeom>
        </p:spPr>
        <p:txBody>
          <a:bodyPr vert="horz" lIns="0" tIns="0" rIns="0" bIns="0" rtlCol="0" anchor="ctr" anchorCtr="0">
            <a:noAutofit/>
          </a:bodyPr>
          <a:lstStyle>
            <a:lvl1pPr algn="r">
              <a:defRPr sz="750" b="1">
                <a:solidFill>
                  <a:schemeClr val="tx1"/>
                </a:solidFill>
              </a:defRPr>
            </a:lvl1pPr>
          </a:lstStyle>
          <a:p>
            <a:fld id="{733122C9-A0B9-462F-8757-0847AD287B63}" type="slidenum">
              <a:rPr lang="fr-FR" smtClean="0"/>
              <a:pPr/>
              <a:t>‹N°›</a:t>
            </a:fld>
            <a:endParaRPr lang="fr-FR"/>
          </a:p>
        </p:txBody>
      </p:sp>
      <p:cxnSp>
        <p:nvCxnSpPr>
          <p:cNvPr id="10" name="Connecteur droit 9"/>
          <p:cNvCxnSpPr>
            <a:cxnSpLocks/>
          </p:cNvCxnSpPr>
          <p:nvPr/>
        </p:nvCxnSpPr>
        <p:spPr bwMode="gray">
          <a:xfrm>
            <a:off x="323850" y="4784400"/>
            <a:ext cx="8424614"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Espace réservé du titre 11">
            <a:extLst>
              <a:ext uri="{FF2B5EF4-FFF2-40B4-BE49-F238E27FC236}">
                <a16:creationId xmlns:a16="http://schemas.microsoft.com/office/drawing/2014/main" id="{59FB2B3E-557E-DB42-9DB7-D6A72FD3ABE4}"/>
              </a:ext>
            </a:extLst>
          </p:cNvPr>
          <p:cNvSpPr>
            <a:spLocks noGrp="1"/>
          </p:cNvSpPr>
          <p:nvPr>
            <p:ph type="title"/>
          </p:nvPr>
        </p:nvSpPr>
        <p:spPr>
          <a:xfrm>
            <a:off x="323850" y="682801"/>
            <a:ext cx="8424863" cy="539991"/>
          </a:xfrm>
          <a:prstGeom prst="rect">
            <a:avLst/>
          </a:prstGeom>
        </p:spPr>
        <p:txBody>
          <a:bodyPr vert="horz" lIns="91440" tIns="45720" rIns="91440" bIns="45720" rtlCol="0" anchor="ctr">
            <a:normAutofit/>
          </a:bodyPr>
          <a:lstStyle/>
          <a:p>
            <a:r>
              <a:rPr lang="fr-FR"/>
              <a:t>Titre </a:t>
            </a:r>
          </a:p>
        </p:txBody>
      </p:sp>
      <p:sp>
        <p:nvSpPr>
          <p:cNvPr id="2" name="Espace réservé de la date 1">
            <a:extLst>
              <a:ext uri="{FF2B5EF4-FFF2-40B4-BE49-F238E27FC236}">
                <a16:creationId xmlns:a16="http://schemas.microsoft.com/office/drawing/2014/main" id="{F8170561-5F7A-B046-81BE-E60E60355D4F}"/>
              </a:ext>
            </a:extLst>
          </p:cNvPr>
          <p:cNvSpPr>
            <a:spLocks noGrp="1"/>
          </p:cNvSpPr>
          <p:nvPr>
            <p:ph type="dt" sz="half" idx="2"/>
          </p:nvPr>
        </p:nvSpPr>
        <p:spPr>
          <a:xfrm>
            <a:off x="315703" y="4783500"/>
            <a:ext cx="2057400" cy="274637"/>
          </a:xfrm>
          <a:prstGeom prst="rect">
            <a:avLst/>
          </a:prstGeom>
        </p:spPr>
        <p:txBody>
          <a:bodyPr vert="horz" lIns="91440" tIns="45720" rIns="91440" bIns="45720" rtlCol="0" anchor="ctr"/>
          <a:lstStyle>
            <a:lvl1pPr algn="l">
              <a:defRPr sz="750" b="1">
                <a:solidFill>
                  <a:schemeClr val="tx1"/>
                </a:solidFill>
              </a:defRPr>
            </a:lvl1pPr>
          </a:lstStyle>
          <a:p>
            <a:r>
              <a:rPr lang="fr-FR" cap="all"/>
              <a:t>20/04/2023</a:t>
            </a:r>
          </a:p>
        </p:txBody>
      </p:sp>
      <p:cxnSp>
        <p:nvCxnSpPr>
          <p:cNvPr id="9" name="Connecteur droit 8">
            <a:extLst>
              <a:ext uri="{FF2B5EF4-FFF2-40B4-BE49-F238E27FC236}">
                <a16:creationId xmlns:a16="http://schemas.microsoft.com/office/drawing/2014/main" id="{E071FEB6-0E77-DD46-9DA0-C52EF51FC7F3}"/>
              </a:ext>
            </a:extLst>
          </p:cNvPr>
          <p:cNvCxnSpPr/>
          <p:nvPr/>
        </p:nvCxnSpPr>
        <p:spPr bwMode="gray">
          <a:xfrm>
            <a:off x="360000" y="4784400"/>
            <a:ext cx="8424000"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pic>
        <p:nvPicPr>
          <p:cNvPr id="13" name="Image 12">
            <a:extLst>
              <a:ext uri="{FF2B5EF4-FFF2-40B4-BE49-F238E27FC236}">
                <a16:creationId xmlns:a16="http://schemas.microsoft.com/office/drawing/2014/main" id="{433B51AF-3A50-3342-8D79-F2F92F599175}"/>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bwMode="gray">
          <a:xfrm>
            <a:off x="287999" y="51470"/>
            <a:ext cx="946900" cy="597755"/>
          </a:xfrm>
          <a:prstGeom prst="rect">
            <a:avLst/>
          </a:prstGeom>
        </p:spPr>
      </p:pic>
      <p:sp>
        <p:nvSpPr>
          <p:cNvPr id="11"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Délégation ministérielle  au numérique en santé</a:t>
            </a:r>
          </a:p>
        </p:txBody>
      </p:sp>
    </p:spTree>
    <p:extLst>
      <p:ext uri="{BB962C8B-B14F-4D97-AF65-F5344CB8AC3E}">
        <p14:creationId xmlns:p14="http://schemas.microsoft.com/office/powerpoint/2010/main" val="40178778"/>
      </p:ext>
    </p:extLst>
  </p:cSld>
  <p:clrMap bg1="lt1" tx1="dk1" bg2="lt2" tx2="dk2" accent1="accent1" accent2="accent2" accent3="accent3" accent4="accent4" accent5="accent5" accent6="accent6" hlink="hlink" folHlink="folHlink"/>
  <p:sldLayoutIdLst>
    <p:sldLayoutId id="2147484619" r:id="rId1"/>
    <p:sldLayoutId id="2147484620" r:id="rId2"/>
    <p:sldLayoutId id="2147484621" r:id="rId3"/>
    <p:sldLayoutId id="2147484622" r:id="rId4"/>
    <p:sldLayoutId id="2147484623" r:id="rId5"/>
    <p:sldLayoutId id="2147484624" r:id="rId6"/>
    <p:sldLayoutId id="2147484625" r:id="rId7"/>
    <p:sldLayoutId id="2147484626" r:id="rId8"/>
  </p:sldLayoutIdLst>
  <p:hf hdr="0"/>
  <p:txStyles>
    <p:titleStyle>
      <a:lvl1pPr marL="14288" indent="0" algn="l" defTabSz="914400" rtl="0" eaLnBrk="1" latinLnBrk="0" hangingPunct="1">
        <a:lnSpc>
          <a:spcPct val="90000"/>
        </a:lnSpc>
        <a:spcBef>
          <a:spcPct val="0"/>
        </a:spcBef>
        <a:buNone/>
        <a:tabLst/>
        <a:defRPr sz="2500" b="1" kern="1200">
          <a:solidFill>
            <a:schemeClr val="tx1"/>
          </a:solidFill>
          <a:latin typeface="+mj-lt"/>
          <a:ea typeface="+mj-ea"/>
          <a:cs typeface="+mj-cs"/>
        </a:defRPr>
      </a:lvl1pPr>
    </p:titleStyle>
    <p:bodyStyle>
      <a:lvl1pPr marL="92075" indent="0" algn="l" defTabSz="914400" rtl="0" eaLnBrk="1" latinLnBrk="0" hangingPunct="1">
        <a:lnSpc>
          <a:spcPct val="100000"/>
        </a:lnSpc>
        <a:spcBef>
          <a:spcPts val="0"/>
        </a:spcBef>
        <a:spcAft>
          <a:spcPts val="500"/>
        </a:spcAft>
        <a:buFont typeface="Arial" pitchFamily="34" charset="0"/>
        <a:buNone/>
        <a:tabLst/>
        <a:defRPr sz="1400" b="0" kern="1200">
          <a:solidFill>
            <a:schemeClr val="tx1"/>
          </a:solidFill>
          <a:latin typeface="+mn-lt"/>
          <a:ea typeface="+mn-ea"/>
          <a:cs typeface="+mn-cs"/>
        </a:defRPr>
      </a:lvl1pPr>
      <a:lvl2pPr marL="351450" indent="-171450" algn="l" defTabSz="914400" rtl="0" eaLnBrk="1" latinLnBrk="0" hangingPunct="1">
        <a:lnSpc>
          <a:spcPct val="100000"/>
        </a:lnSpc>
        <a:spcBef>
          <a:spcPts val="600"/>
        </a:spcBef>
        <a:spcAft>
          <a:spcPts val="600"/>
        </a:spcAft>
        <a:buSzPct val="100000"/>
        <a:buFont typeface="Arial" panose="020B0604020202020204" pitchFamily="34" charset="0"/>
        <a:buChar char="•"/>
        <a:defRPr sz="1200" kern="1200">
          <a:solidFill>
            <a:schemeClr val="tx1"/>
          </a:solidFill>
          <a:latin typeface="+mn-lt"/>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a:solidFill>
            <a:schemeClr val="tx1"/>
          </a:solidFill>
          <a:latin typeface="+mn-lt"/>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n-lt"/>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0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3"/>
          <p:cNvSpPr txBox="1">
            <a:spLocks noGrp="1"/>
          </p:cNvSpPr>
          <p:nvPr>
            <p:ph type="body" idx="1"/>
          </p:nvPr>
        </p:nvSpPr>
        <p:spPr>
          <a:xfrm>
            <a:off x="827584" y="843558"/>
            <a:ext cx="8064896" cy="3744416"/>
          </a:xfrm>
          <a:prstGeom prst="rect">
            <a:avLst/>
          </a:prstGeom>
          <a:noFill/>
          <a:ln>
            <a:noFill/>
          </a:ln>
        </p:spPr>
        <p:txBody>
          <a:bodyPr spcFirstLastPara="1" wrap="square" lIns="0" tIns="0" rIns="0" bIns="0" anchor="t" anchorCtr="0">
            <a:normAutofit/>
          </a:bodyPr>
          <a:lstStyle>
            <a:lvl1pPr marL="457200" marR="0" lvl="0" indent="-228600" algn="l" rtl="0">
              <a:lnSpc>
                <a:spcPct val="100000"/>
              </a:lnSpc>
              <a:spcBef>
                <a:spcPts val="1800"/>
              </a:spcBef>
              <a:spcAft>
                <a:spcPts val="0"/>
              </a:spcAft>
              <a:buClr>
                <a:schemeClr val="dk2"/>
              </a:buClr>
              <a:buSzPts val="2400"/>
              <a:buFont typeface="Noto Sans Symbols"/>
              <a:buNone/>
              <a:defRPr sz="2400" b="1" i="0" u="none" strike="noStrike" cap="none">
                <a:solidFill>
                  <a:schemeClr val="dk2"/>
                </a:solidFill>
                <a:latin typeface="Arial"/>
                <a:ea typeface="Arial"/>
                <a:cs typeface="Arial"/>
                <a:sym typeface="Arial"/>
              </a:defRPr>
            </a:lvl1pPr>
            <a:lvl2pPr marL="914400" marR="0" lvl="1" indent="-342900" algn="l" rtl="0">
              <a:lnSpc>
                <a:spcPct val="100000"/>
              </a:lnSpc>
              <a:spcBef>
                <a:spcPts val="900"/>
              </a:spcBef>
              <a:spcAft>
                <a:spcPts val="0"/>
              </a:spcAft>
              <a:buClr>
                <a:srgbClr val="006AB2"/>
              </a:buClr>
              <a:buSzPts val="1800"/>
              <a:buFont typeface="Noto Sans Symbols"/>
              <a:buChar char="►"/>
              <a:defRPr sz="1800" b="1" i="0" u="none" strike="noStrike" cap="none">
                <a:solidFill>
                  <a:schemeClr val="dk2"/>
                </a:solidFill>
                <a:latin typeface="Arial"/>
                <a:ea typeface="Arial"/>
                <a:cs typeface="Arial"/>
                <a:sym typeface="Arial"/>
              </a:defRPr>
            </a:lvl2pPr>
            <a:lvl3pPr marL="1371600" marR="0" lvl="2" indent="-330200" algn="l" rtl="0">
              <a:lnSpc>
                <a:spcPct val="100000"/>
              </a:lnSpc>
              <a:spcBef>
                <a:spcPts val="400"/>
              </a:spcBef>
              <a:spcAft>
                <a:spcPts val="0"/>
              </a:spcAft>
              <a:buClr>
                <a:srgbClr val="575757"/>
              </a:buClr>
              <a:buSzPts val="1600"/>
              <a:buFont typeface="Arimo"/>
              <a:buChar char="&lt;"/>
              <a:defRPr sz="1600" b="0" i="0" u="none" strike="noStrike" cap="none">
                <a:solidFill>
                  <a:srgbClr val="575757"/>
                </a:solidFill>
                <a:latin typeface="Arial"/>
                <a:ea typeface="Arial"/>
                <a:cs typeface="Arial"/>
                <a:sym typeface="Arial"/>
              </a:defRPr>
            </a:lvl3pPr>
            <a:lvl4pPr marL="1828800" marR="0" lvl="3" indent="-344169" algn="l" rtl="0">
              <a:lnSpc>
                <a:spcPct val="100000"/>
              </a:lnSpc>
              <a:spcBef>
                <a:spcPts val="400"/>
              </a:spcBef>
              <a:spcAft>
                <a:spcPts val="0"/>
              </a:spcAft>
              <a:buClr>
                <a:srgbClr val="575757"/>
              </a:buClr>
              <a:buSzPts val="1820"/>
              <a:buFont typeface="Arial"/>
              <a:buChar char="•"/>
              <a:defRPr sz="1400" b="0" i="0" u="none" strike="noStrike" cap="none">
                <a:solidFill>
                  <a:srgbClr val="575757"/>
                </a:solidFill>
                <a:latin typeface="Arial"/>
                <a:ea typeface="Arial"/>
                <a:cs typeface="Arial"/>
                <a:sym typeface="Arial"/>
              </a:defRPr>
            </a:lvl4pPr>
            <a:lvl5pPr marL="2286000" marR="0" lvl="4" indent="-312420" algn="l" rtl="0">
              <a:lnSpc>
                <a:spcPct val="100000"/>
              </a:lnSpc>
              <a:spcBef>
                <a:spcPts val="200"/>
              </a:spcBef>
              <a:spcAft>
                <a:spcPts val="0"/>
              </a:spcAft>
              <a:buClr>
                <a:srgbClr val="575757"/>
              </a:buClr>
              <a:buSzPts val="1320"/>
              <a:buFont typeface="Arial"/>
              <a:buChar char="•"/>
              <a:defRPr sz="1200" b="0" i="0" u="none" strike="noStrike" cap="none">
                <a:solidFill>
                  <a:srgbClr val="575757"/>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1" name="Google Shape;11;p13"/>
          <p:cNvSpPr txBox="1">
            <a:spLocks noGrp="1"/>
          </p:cNvSpPr>
          <p:nvPr>
            <p:ph type="sldNum" idx="12"/>
          </p:nvPr>
        </p:nvSpPr>
        <p:spPr>
          <a:xfrm>
            <a:off x="107504" y="4749992"/>
            <a:ext cx="287338" cy="273844"/>
          </a:xfrm>
          <a:prstGeom prst="rect">
            <a:avLst/>
          </a:prstGeom>
          <a:noFill/>
          <a:ln>
            <a:noFill/>
          </a:ln>
        </p:spPr>
        <p:txBody>
          <a:bodyPr spcFirstLastPara="1" wrap="square" lIns="0" tIns="0" rIns="0" bIns="0" anchor="ctr" anchorCtr="0">
            <a:noAutofit/>
          </a:bodyPr>
          <a:lstStyle>
            <a:lvl1pPr marL="0" marR="0" lvl="0"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1pPr>
            <a:lvl2pPr marL="0" marR="0" lvl="1"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2pPr>
            <a:lvl3pPr marL="0" marR="0" lvl="2"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3pPr>
            <a:lvl4pPr marL="0" marR="0" lvl="3"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4pPr>
            <a:lvl5pPr marL="0" marR="0" lvl="4"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5pPr>
            <a:lvl6pPr marL="0" marR="0" lvl="5"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6pPr>
            <a:lvl7pPr marL="0" marR="0" lvl="6"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7pPr>
            <a:lvl8pPr marL="0" marR="0" lvl="7"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8pPr>
            <a:lvl9pPr marL="0" marR="0" lvl="8"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fr-FR"/>
              <a:t>‹N°›</a:t>
            </a:fld>
            <a:endParaRPr/>
          </a:p>
        </p:txBody>
      </p:sp>
      <p:sp>
        <p:nvSpPr>
          <p:cNvPr id="12" name="Google Shape;12;p13"/>
          <p:cNvSpPr txBox="1">
            <a:spLocks noGrp="1"/>
          </p:cNvSpPr>
          <p:nvPr>
            <p:ph type="ftr" idx="11"/>
          </p:nvPr>
        </p:nvSpPr>
        <p:spPr>
          <a:xfrm>
            <a:off x="408753" y="4749992"/>
            <a:ext cx="6926486" cy="273844"/>
          </a:xfrm>
          <a:prstGeom prst="rect">
            <a:avLst/>
          </a:prstGeom>
          <a:noFill/>
          <a:ln>
            <a:noFill/>
          </a:ln>
        </p:spPr>
        <p:txBody>
          <a:bodyPr spcFirstLastPara="1" wrap="square" lIns="0" tIns="0" rIns="0" bIns="0" anchor="ctr" anchorCtr="0">
            <a:noAutofit/>
          </a:bodyPr>
          <a:lstStyle>
            <a:lvl1pPr marR="0" lvl="0" algn="l" rtl="0">
              <a:lnSpc>
                <a:spcPct val="100000"/>
              </a:lnSpc>
              <a:spcBef>
                <a:spcPts val="0"/>
              </a:spcBef>
              <a:spcAft>
                <a:spcPts val="0"/>
              </a:spcAft>
              <a:buClr>
                <a:srgbClr val="575757"/>
              </a:buClr>
              <a:buSzPts val="800"/>
              <a:buFont typeface="Arial"/>
              <a:buNone/>
              <a:defRPr sz="800" b="0" i="1" u="none" strike="noStrike" cap="none">
                <a:solidFill>
                  <a:srgbClr val="575757"/>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9pPr>
          </a:lstStyle>
          <a:p>
            <a:endParaRPr/>
          </a:p>
        </p:txBody>
      </p:sp>
      <p:sp>
        <p:nvSpPr>
          <p:cNvPr id="13" name="Google Shape;13;p13"/>
          <p:cNvSpPr txBox="1">
            <a:spLocks noGrp="1"/>
          </p:cNvSpPr>
          <p:nvPr>
            <p:ph type="title"/>
          </p:nvPr>
        </p:nvSpPr>
        <p:spPr>
          <a:xfrm>
            <a:off x="827584" y="87474"/>
            <a:ext cx="8064092" cy="540006"/>
          </a:xfrm>
          <a:prstGeom prst="rect">
            <a:avLst/>
          </a:prstGeom>
          <a:noFill/>
          <a:ln>
            <a:noFill/>
          </a:ln>
        </p:spPr>
        <p:txBody>
          <a:bodyPr spcFirstLastPara="1" wrap="square" lIns="0" tIns="0" rIns="0" bIns="0" anchor="b" anchorCtr="0">
            <a:normAutofit/>
          </a:bodyPr>
          <a:lstStyle>
            <a:lvl1pPr marR="0" lvl="0" algn="l" rtl="0">
              <a:lnSpc>
                <a:spcPct val="110000"/>
              </a:lnSpc>
              <a:spcBef>
                <a:spcPts val="0"/>
              </a:spcBef>
              <a:spcAft>
                <a:spcPts val="0"/>
              </a:spcAft>
              <a:buClr>
                <a:srgbClr val="006AB2"/>
              </a:buClr>
              <a:buSzPts val="2000"/>
              <a:buFont typeface="Arial"/>
              <a:buNone/>
              <a:defRPr sz="2000" b="1" i="0" u="none" strike="noStrike" cap="none">
                <a:solidFill>
                  <a:srgbClr val="006AB2"/>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cxnSp>
        <p:nvCxnSpPr>
          <p:cNvPr id="14" name="Google Shape;14;p13"/>
          <p:cNvCxnSpPr/>
          <p:nvPr/>
        </p:nvCxnSpPr>
        <p:spPr>
          <a:xfrm>
            <a:off x="146140" y="699542"/>
            <a:ext cx="8853302" cy="0"/>
          </a:xfrm>
          <a:prstGeom prst="straightConnector1">
            <a:avLst/>
          </a:prstGeom>
          <a:noFill/>
          <a:ln w="9525" cap="flat" cmpd="sng">
            <a:solidFill>
              <a:srgbClr val="575757"/>
            </a:solidFill>
            <a:prstDash val="solid"/>
            <a:round/>
            <a:headEnd type="none" w="sm" len="sm"/>
            <a:tailEnd type="none" w="sm" len="sm"/>
          </a:ln>
        </p:spPr>
      </p:cxnSp>
      <p:cxnSp>
        <p:nvCxnSpPr>
          <p:cNvPr id="15" name="Google Shape;15;p13"/>
          <p:cNvCxnSpPr/>
          <p:nvPr/>
        </p:nvCxnSpPr>
        <p:spPr>
          <a:xfrm>
            <a:off x="146140" y="699542"/>
            <a:ext cx="8853302" cy="0"/>
          </a:xfrm>
          <a:prstGeom prst="straightConnector1">
            <a:avLst/>
          </a:prstGeom>
          <a:noFill/>
          <a:ln w="9525" cap="flat" cmpd="sng">
            <a:solidFill>
              <a:srgbClr val="A5A5A5"/>
            </a:solidFill>
            <a:prstDash val="solid"/>
            <a:round/>
            <a:headEnd type="none" w="sm" len="sm"/>
            <a:tailEnd type="none" w="sm" len="sm"/>
          </a:ln>
        </p:spPr>
      </p:cxnSp>
      <p:pic>
        <p:nvPicPr>
          <p:cNvPr id="16" name="Google Shape;16;p13"/>
          <p:cNvPicPr preferRelativeResize="0"/>
          <p:nvPr/>
        </p:nvPicPr>
        <p:blipFill rotWithShape="1">
          <a:blip r:embed="rId9">
            <a:alphaModFix/>
          </a:blip>
          <a:srcRect/>
          <a:stretch/>
        </p:blipFill>
        <p:spPr>
          <a:xfrm>
            <a:off x="146140" y="87474"/>
            <a:ext cx="536800" cy="475200"/>
          </a:xfrm>
          <a:prstGeom prst="rect">
            <a:avLst/>
          </a:prstGeom>
          <a:noFill/>
          <a:ln>
            <a:noFill/>
          </a:ln>
        </p:spPr>
      </p:pic>
    </p:spTree>
    <p:extLst>
      <p:ext uri="{BB962C8B-B14F-4D97-AF65-F5344CB8AC3E}">
        <p14:creationId xmlns:p14="http://schemas.microsoft.com/office/powerpoint/2010/main" val="3426177860"/>
      </p:ext>
    </p:extLst>
  </p:cSld>
  <p:clrMap bg1="lt1" tx1="dk1" bg2="dk2" tx2="lt2" accent1="accent1" accent2="accent2" accent3="accent3" accent4="accent4" accent5="accent5" accent6="accent6" hlink="hlink" folHlink="folHlink"/>
  <p:sldLayoutIdLst>
    <p:sldLayoutId id="2147484662" r:id="rId1"/>
    <p:sldLayoutId id="2147484663" r:id="rId2"/>
    <p:sldLayoutId id="2147484664" r:id="rId3"/>
    <p:sldLayoutId id="2147484665" r:id="rId4"/>
    <p:sldLayoutId id="2147484667" r:id="rId5"/>
    <p:sldLayoutId id="2147484668" r:id="rId6"/>
    <p:sldLayoutId id="2147484669" r:id="rId7"/>
  </p:sldLayoutIdLst>
  <p:transition>
    <p:fade/>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microsoft.com/office/2007/relationships/diagramDrawing" Target="../diagrams/drawing2.xml"/><Relationship Id="rId13" Type="http://schemas.openxmlformats.org/officeDocument/2006/relationships/diagramQuickStyle" Target="../diagrams/quickStyle3.xml"/><Relationship Id="rId18" Type="http://schemas.openxmlformats.org/officeDocument/2006/relationships/diagramQuickStyle" Target="../diagrams/quickStyle4.xml"/><Relationship Id="rId3" Type="http://schemas.openxmlformats.org/officeDocument/2006/relationships/image" Target="../media/image24.png"/><Relationship Id="rId21" Type="http://schemas.openxmlformats.org/officeDocument/2006/relationships/diagramData" Target="../diagrams/data5.xml"/><Relationship Id="rId7" Type="http://schemas.openxmlformats.org/officeDocument/2006/relationships/diagramColors" Target="../diagrams/colors2.xml"/><Relationship Id="rId12" Type="http://schemas.openxmlformats.org/officeDocument/2006/relationships/diagramLayout" Target="../diagrams/layout3.xml"/><Relationship Id="rId17" Type="http://schemas.openxmlformats.org/officeDocument/2006/relationships/diagramLayout" Target="../diagrams/layout4.xml"/><Relationship Id="rId25" Type="http://schemas.microsoft.com/office/2007/relationships/diagramDrawing" Target="../diagrams/drawing5.xml"/><Relationship Id="rId2" Type="http://schemas.openxmlformats.org/officeDocument/2006/relationships/image" Target="../media/image23.png"/><Relationship Id="rId16" Type="http://schemas.openxmlformats.org/officeDocument/2006/relationships/diagramData" Target="../diagrams/data4.xml"/><Relationship Id="rId20" Type="http://schemas.microsoft.com/office/2007/relationships/diagramDrawing" Target="../diagrams/drawing4.xml"/><Relationship Id="rId1" Type="http://schemas.openxmlformats.org/officeDocument/2006/relationships/slideLayout" Target="../slideLayouts/slideLayout2.xml"/><Relationship Id="rId6" Type="http://schemas.openxmlformats.org/officeDocument/2006/relationships/diagramQuickStyle" Target="../diagrams/quickStyle2.xml"/><Relationship Id="rId11" Type="http://schemas.openxmlformats.org/officeDocument/2006/relationships/diagramData" Target="../diagrams/data3.xml"/><Relationship Id="rId24" Type="http://schemas.openxmlformats.org/officeDocument/2006/relationships/diagramColors" Target="../diagrams/colors5.xml"/><Relationship Id="rId5" Type="http://schemas.openxmlformats.org/officeDocument/2006/relationships/diagramLayout" Target="../diagrams/layout2.xml"/><Relationship Id="rId15" Type="http://schemas.microsoft.com/office/2007/relationships/diagramDrawing" Target="../diagrams/drawing3.xml"/><Relationship Id="rId23" Type="http://schemas.openxmlformats.org/officeDocument/2006/relationships/diagramQuickStyle" Target="../diagrams/quickStyle5.xml"/><Relationship Id="rId10" Type="http://schemas.openxmlformats.org/officeDocument/2006/relationships/image" Target="../media/image26.png"/><Relationship Id="rId19" Type="http://schemas.openxmlformats.org/officeDocument/2006/relationships/diagramColors" Target="../diagrams/colors4.xml"/><Relationship Id="rId4" Type="http://schemas.openxmlformats.org/officeDocument/2006/relationships/diagramData" Target="../diagrams/data2.xml"/><Relationship Id="rId9" Type="http://schemas.openxmlformats.org/officeDocument/2006/relationships/image" Target="../media/image25.png"/><Relationship Id="rId14" Type="http://schemas.openxmlformats.org/officeDocument/2006/relationships/diagramColors" Target="../diagrams/colors3.xml"/><Relationship Id="rId22" Type="http://schemas.openxmlformats.org/officeDocument/2006/relationships/diagramLayout" Target="../diagrams/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chart" Target="../charts/chart1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45.png"/><Relationship Id="rId3" Type="http://schemas.openxmlformats.org/officeDocument/2006/relationships/image" Target="../media/image35.png"/><Relationship Id="rId7" Type="http://schemas.openxmlformats.org/officeDocument/2006/relationships/image" Target="../media/image39.png"/><Relationship Id="rId12" Type="http://schemas.openxmlformats.org/officeDocument/2006/relationships/image" Target="../media/image44.png"/><Relationship Id="rId2" Type="http://schemas.openxmlformats.org/officeDocument/2006/relationships/image" Target="../media/image34.png"/><Relationship Id="rId1" Type="http://schemas.openxmlformats.org/officeDocument/2006/relationships/slideLayout" Target="../slideLayouts/slideLayout2.xml"/><Relationship Id="rId6" Type="http://schemas.openxmlformats.org/officeDocument/2006/relationships/image" Target="../media/image38.png"/><Relationship Id="rId11" Type="http://schemas.openxmlformats.org/officeDocument/2006/relationships/image" Target="../media/image43.png"/><Relationship Id="rId5" Type="http://schemas.openxmlformats.org/officeDocument/2006/relationships/image" Target="../media/image37.png"/><Relationship Id="rId15" Type="http://schemas.openxmlformats.org/officeDocument/2006/relationships/image" Target="../media/image47.pn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png"/><Relationship Id="rId14" Type="http://schemas.openxmlformats.org/officeDocument/2006/relationships/image" Target="../media/image4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hyperlink" Target="https://www.cyberveille-sante.gouv.fr/dossier-thematique/pca-pra" TargetMode="External"/><Relationship Id="rId1" Type="http://schemas.openxmlformats.org/officeDocument/2006/relationships/slideLayout" Target="../slideLayouts/slideLayout33.xml"/></Relationships>
</file>

<file path=ppt/slides/_rels/slide3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xml"/><Relationship Id="rId1" Type="http://schemas.openxmlformats.org/officeDocument/2006/relationships/slideLayout" Target="../slideLayouts/slideLayout33.xml"/><Relationship Id="rId5" Type="http://schemas.openxmlformats.org/officeDocument/2006/relationships/image" Target="../media/image48.png"/><Relationship Id="rId4" Type="http://schemas.openxmlformats.org/officeDocument/2006/relationships/image" Target="../media/image50.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3.xml"/></Relationships>
</file>

<file path=ppt/slides/_rels/slide3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xml"/><Relationship Id="rId1" Type="http://schemas.openxmlformats.org/officeDocument/2006/relationships/slideLayout" Target="../slideLayouts/slideLayout3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3.xml"/></Relationships>
</file>

<file path=ppt/slides/_rels/slide3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33.xml"/><Relationship Id="rId4" Type="http://schemas.openxmlformats.org/officeDocument/2006/relationships/image" Target="../media/image48.png"/></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8.xml"/><Relationship Id="rId1" Type="http://schemas.openxmlformats.org/officeDocument/2006/relationships/slideLayout" Target="../slideLayouts/slideLayout33.xml"/></Relationships>
</file>

<file path=ppt/slides/_rels/slide4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9.xml"/><Relationship Id="rId1" Type="http://schemas.openxmlformats.org/officeDocument/2006/relationships/slideLayout" Target="../slideLayouts/slideLayout33.xml"/></Relationships>
</file>

<file path=ppt/slides/_rels/slide4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33.xml"/><Relationship Id="rId4" Type="http://schemas.openxmlformats.org/officeDocument/2006/relationships/image" Target="../media/image48.png"/></Relationships>
</file>

<file path=ppt/slides/_rels/slide4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33.xml"/></Relationships>
</file>

<file path=ppt/slides/_rels/slide4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9.png"/><Relationship Id="rId1" Type="http://schemas.openxmlformats.org/officeDocument/2006/relationships/slideLayout" Target="../slideLayouts/slideLayout33.xml"/></Relationships>
</file>

<file path=ppt/slides/_rels/slide4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33.xml"/></Relationships>
</file>

<file path=ppt/slides/_rels/slide46.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33.xml"/></Relationships>
</file>

<file path=ppt/slides/_rels/slide4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9.png"/><Relationship Id="rId1" Type="http://schemas.openxmlformats.org/officeDocument/2006/relationships/slideLayout" Target="../slideLayouts/slideLayout33.xml"/></Relationships>
</file>

<file path=ppt/slides/_rels/slide4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0.xml"/><Relationship Id="rId1" Type="http://schemas.openxmlformats.org/officeDocument/2006/relationships/slideLayout" Target="../slideLayouts/slideLayout33.xml"/></Relationships>
</file>

<file path=ppt/slides/_rels/slide4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1.xml"/><Relationship Id="rId1" Type="http://schemas.openxmlformats.org/officeDocument/2006/relationships/slideLayout" Target="../slideLayouts/slideLayout33.xml"/></Relationships>
</file>

<file path=ppt/slides/_rels/slide5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2.xml"/><Relationship Id="rId1" Type="http://schemas.openxmlformats.org/officeDocument/2006/relationships/slideLayout" Target="../slideLayouts/slideLayout33.xml"/></Relationships>
</file>

<file path=ppt/slides/_rels/slide5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3.xml"/><Relationship Id="rId1" Type="http://schemas.openxmlformats.org/officeDocument/2006/relationships/slideLayout" Target="../slideLayouts/slideLayout3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7" Type="http://schemas.openxmlformats.org/officeDocument/2006/relationships/chart" Target="../charts/chart6.xml"/><Relationship Id="rId2" Type="http://schemas.openxmlformats.org/officeDocument/2006/relationships/chart" Target="../charts/chart1.xml"/><Relationship Id="rId1" Type="http://schemas.openxmlformats.org/officeDocument/2006/relationships/slideLayout" Target="../slideLayouts/slideLayout2.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4"/>
        <p:cNvGrpSpPr/>
        <p:nvPr/>
      </p:nvGrpSpPr>
      <p:grpSpPr>
        <a:xfrm>
          <a:off x="0" y="0"/>
          <a:ext cx="0" cy="0"/>
          <a:chOff x="0" y="0"/>
          <a:chExt cx="0" cy="0"/>
        </a:xfrm>
      </p:grpSpPr>
      <p:sp>
        <p:nvSpPr>
          <p:cNvPr id="95" name="Google Shape;95;p1"/>
          <p:cNvSpPr txBox="1">
            <a:spLocks noGrp="1"/>
          </p:cNvSpPr>
          <p:nvPr>
            <p:ph type="ctrTitle"/>
          </p:nvPr>
        </p:nvSpPr>
        <p:spPr>
          <a:xfrm>
            <a:off x="4278299" y="1319039"/>
            <a:ext cx="4645497" cy="645492"/>
          </a:xfrm>
          <a:prstGeom prst="rect">
            <a:avLst/>
          </a:prstGeom>
          <a:noFill/>
          <a:ln>
            <a:noFill/>
          </a:ln>
        </p:spPr>
        <p:txBody>
          <a:bodyPr spcFirstLastPara="1" wrap="square" lIns="0" tIns="0" rIns="0" bIns="0" anchor="ctr" anchorCtr="0">
            <a:noAutofit/>
          </a:bodyPr>
          <a:lstStyle/>
          <a:p>
            <a:pPr marL="0" lvl="0" indent="0" algn="ctr" rtl="0">
              <a:lnSpc>
                <a:spcPct val="96428"/>
              </a:lnSpc>
              <a:spcBef>
                <a:spcPts val="0"/>
              </a:spcBef>
              <a:spcAft>
                <a:spcPts val="0"/>
              </a:spcAft>
              <a:buClr>
                <a:srgbClr val="006AB2"/>
              </a:buClr>
              <a:buSzPts val="2800"/>
              <a:buFont typeface="Arial"/>
              <a:buNone/>
            </a:pPr>
            <a:r>
              <a:rPr lang="fr-FR" dirty="0"/>
              <a:t>Phase pilote PCA/PRA</a:t>
            </a:r>
            <a:endParaRPr dirty="0"/>
          </a:p>
        </p:txBody>
      </p:sp>
      <p:sp>
        <p:nvSpPr>
          <p:cNvPr id="96" name="Google Shape;96;p1"/>
          <p:cNvSpPr txBox="1">
            <a:spLocks noGrp="1"/>
          </p:cNvSpPr>
          <p:nvPr>
            <p:ph type="body" idx="1"/>
          </p:nvPr>
        </p:nvSpPr>
        <p:spPr>
          <a:xfrm>
            <a:off x="4337273" y="2235989"/>
            <a:ext cx="4527550" cy="1521619"/>
          </a:xfrm>
          <a:prstGeom prst="rect">
            <a:avLst/>
          </a:prstGeom>
          <a:noFill/>
          <a:ln>
            <a:noFill/>
          </a:ln>
        </p:spPr>
        <p:txBody>
          <a:bodyPr spcFirstLastPara="1" wrap="square" lIns="0" tIns="0" rIns="0" bIns="0" anchor="ctr" anchorCtr="0">
            <a:noAutofit/>
          </a:bodyPr>
          <a:lstStyle/>
          <a:p>
            <a:pPr marL="0" lvl="0" indent="0" algn="ctr" rtl="0">
              <a:lnSpc>
                <a:spcPct val="100000"/>
              </a:lnSpc>
              <a:spcBef>
                <a:spcPts val="0"/>
              </a:spcBef>
              <a:spcAft>
                <a:spcPts val="0"/>
              </a:spcAft>
              <a:buClr>
                <a:srgbClr val="575757"/>
              </a:buClr>
              <a:buSzPts val="2000"/>
              <a:buNone/>
            </a:pPr>
            <a:r>
              <a:rPr lang="fr-FR" dirty="0"/>
              <a:t>Retour d’expérience sur les travaux réalisés par les établissements pilotes</a:t>
            </a:r>
          </a:p>
          <a:p>
            <a:pPr marL="0" lvl="0" indent="0" algn="ctr" rtl="0">
              <a:lnSpc>
                <a:spcPct val="100000"/>
              </a:lnSpc>
              <a:spcBef>
                <a:spcPts val="0"/>
              </a:spcBef>
              <a:spcAft>
                <a:spcPts val="0"/>
              </a:spcAft>
              <a:buClr>
                <a:srgbClr val="575757"/>
              </a:buClr>
              <a:buSzPts val="2000"/>
              <a:buNone/>
            </a:pPr>
            <a:endParaRPr lang="fr-FR" dirty="0"/>
          </a:p>
          <a:p>
            <a:pPr marL="0" lvl="0" indent="0" algn="ctr" rtl="0">
              <a:lnSpc>
                <a:spcPct val="100000"/>
              </a:lnSpc>
              <a:spcBef>
                <a:spcPts val="0"/>
              </a:spcBef>
              <a:spcAft>
                <a:spcPts val="0"/>
              </a:spcAft>
              <a:buClr>
                <a:srgbClr val="575757"/>
              </a:buClr>
              <a:buSzPts val="2000"/>
              <a:buNone/>
            </a:pPr>
            <a:r>
              <a:rPr lang="fr-FR" sz="1600" b="0" dirty="0"/>
              <a:t>Janvier 2024</a:t>
            </a:r>
          </a:p>
        </p:txBody>
      </p:sp>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34F3EB7E-A20F-A11A-AE71-91E477DDD0A2}"/>
              </a:ext>
            </a:extLst>
          </p:cNvPr>
          <p:cNvSpPr>
            <a:spLocks noGrp="1"/>
          </p:cNvSpPr>
          <p:nvPr>
            <p:ph type="body" idx="1"/>
          </p:nvPr>
        </p:nvSpPr>
        <p:spPr>
          <a:xfrm>
            <a:off x="1712183" y="468441"/>
            <a:ext cx="3955449" cy="1871663"/>
          </a:xfrm>
        </p:spPr>
        <p:txBody>
          <a:bodyPr anchor="ctr">
            <a:normAutofit/>
          </a:bodyPr>
          <a:lstStyle/>
          <a:p>
            <a:pPr marL="0" indent="0">
              <a:spcBef>
                <a:spcPts val="0"/>
              </a:spcBef>
            </a:pPr>
            <a:r>
              <a:rPr lang="fr-FR" dirty="0"/>
              <a:t>Cadrage et comitologie</a:t>
            </a:r>
          </a:p>
        </p:txBody>
      </p:sp>
    </p:spTree>
    <p:extLst>
      <p:ext uri="{BB962C8B-B14F-4D97-AF65-F5344CB8AC3E}">
        <p14:creationId xmlns:p14="http://schemas.microsoft.com/office/powerpoint/2010/main" val="3088003482"/>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745A495-6826-D690-9681-44A0530644DF}"/>
              </a:ext>
            </a:extLst>
          </p:cNvPr>
          <p:cNvSpPr>
            <a:spLocks noGrp="1"/>
          </p:cNvSpPr>
          <p:nvPr>
            <p:ph type="title"/>
          </p:nvPr>
        </p:nvSpPr>
        <p:spPr/>
        <p:txBody>
          <a:bodyPr/>
          <a:lstStyle/>
          <a:p>
            <a:r>
              <a:rPr lang="fr-FR" dirty="0"/>
              <a:t>La désignation d’un Responsable PCRA (RPCRA)</a:t>
            </a:r>
          </a:p>
        </p:txBody>
      </p:sp>
      <p:sp>
        <p:nvSpPr>
          <p:cNvPr id="3" name="Espace réservé du numéro de diapositive 2">
            <a:extLst>
              <a:ext uri="{FF2B5EF4-FFF2-40B4-BE49-F238E27FC236}">
                <a16:creationId xmlns:a16="http://schemas.microsoft.com/office/drawing/2014/main" id="{F131D92C-4601-D3EA-6992-A4FB942B376A}"/>
              </a:ext>
            </a:extLst>
          </p:cNvPr>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fr-FR" smtClean="0"/>
              <a:t>11</a:t>
            </a:fld>
            <a:endParaRPr lang="fr-FR"/>
          </a:p>
        </p:txBody>
      </p:sp>
      <p:graphicFrame>
        <p:nvGraphicFramePr>
          <p:cNvPr id="6" name="Graphique 5">
            <a:extLst>
              <a:ext uri="{FF2B5EF4-FFF2-40B4-BE49-F238E27FC236}">
                <a16:creationId xmlns:a16="http://schemas.microsoft.com/office/drawing/2014/main" id="{56F13C83-E7DC-CE39-4657-7296244C91C7}"/>
              </a:ext>
            </a:extLst>
          </p:cNvPr>
          <p:cNvGraphicFramePr/>
          <p:nvPr/>
        </p:nvGraphicFramePr>
        <p:xfrm>
          <a:off x="119067" y="2312500"/>
          <a:ext cx="3363435" cy="2481641"/>
        </p:xfrm>
        <a:graphic>
          <a:graphicData uri="http://schemas.openxmlformats.org/drawingml/2006/chart">
            <c:chart xmlns:c="http://schemas.openxmlformats.org/drawingml/2006/chart" xmlns:r="http://schemas.openxmlformats.org/officeDocument/2006/relationships" r:id="rId2"/>
          </a:graphicData>
        </a:graphic>
      </p:graphicFrame>
      <p:sp>
        <p:nvSpPr>
          <p:cNvPr id="4" name="Google Shape;785;g259c8bb200e_0_1087">
            <a:extLst>
              <a:ext uri="{FF2B5EF4-FFF2-40B4-BE49-F238E27FC236}">
                <a16:creationId xmlns:a16="http://schemas.microsoft.com/office/drawing/2014/main" id="{6CA6550D-2103-F17B-AA8E-B52E496CBBEF}"/>
              </a:ext>
            </a:extLst>
          </p:cNvPr>
          <p:cNvSpPr/>
          <p:nvPr/>
        </p:nvSpPr>
        <p:spPr>
          <a:xfrm>
            <a:off x="119067" y="770794"/>
            <a:ext cx="8905867" cy="1380736"/>
          </a:xfrm>
          <a:prstGeom prst="rect">
            <a:avLst/>
          </a:prstGeom>
          <a:noFill/>
          <a:ln w="9525" cap="flat" cmpd="sng">
            <a:solidFill>
              <a:schemeClr val="tx1">
                <a:lumMod val="50000"/>
                <a:lumOff val="50000"/>
              </a:schemeClr>
            </a:solidFill>
            <a:prstDash val="dash"/>
            <a:round/>
            <a:headEnd type="none" w="sm" len="sm"/>
            <a:tailEnd type="none" w="sm" len="sm"/>
          </a:ln>
        </p:spPr>
        <p:txBody>
          <a:bodyPr spcFirstLastPara="1" wrap="square" lIns="91425" tIns="91425" rIns="91425" bIns="91425" anchor="ctr" anchorCtr="0">
            <a:noAutofit/>
          </a:bodyPr>
          <a:lstStyle/>
          <a:p>
            <a:pPr marL="0" marR="0" lvl="0" indent="0" algn="just" rtl="0">
              <a:lnSpc>
                <a:spcPct val="100000"/>
              </a:lnSpc>
              <a:spcBef>
                <a:spcPts val="0"/>
              </a:spcBef>
              <a:spcAft>
                <a:spcPts val="0"/>
              </a:spcAft>
              <a:buClr>
                <a:srgbClr val="000000"/>
              </a:buClr>
              <a:buSzPts val="1200"/>
              <a:buFont typeface="Arial"/>
              <a:buNone/>
            </a:pPr>
            <a:r>
              <a:rPr lang="fr-FR" sz="1200" b="0" i="0" u="none" strike="noStrike" cap="none" dirty="0">
                <a:solidFill>
                  <a:schemeClr val="tx1"/>
                </a:solidFill>
                <a:latin typeface="+mn-lt"/>
                <a:ea typeface="Open Sans"/>
                <a:cs typeface="Open Sans"/>
                <a:sym typeface="Open Sans"/>
              </a:rPr>
              <a:t>La continuité d’activité vise à assurer la survie d’une l’organisation en cas de crise. Bien que la dimension numérique soit importante, le RPCRA a un rôle transversal et doit être en capacité d’interroger et de collaborer avec </a:t>
            </a:r>
            <a:r>
              <a:rPr lang="fr-FR" sz="1200" b="1" i="0" u="none" strike="noStrike" cap="none" dirty="0">
                <a:solidFill>
                  <a:schemeClr val="tx1"/>
                </a:solidFill>
                <a:latin typeface="+mn-lt"/>
                <a:ea typeface="Open Sans"/>
                <a:cs typeface="Open Sans"/>
                <a:sym typeface="Open Sans"/>
              </a:rPr>
              <a:t>tous les professionnels</a:t>
            </a:r>
            <a:r>
              <a:rPr lang="fr-FR" sz="1200" b="0" i="0" u="none" strike="noStrike" cap="none" dirty="0">
                <a:solidFill>
                  <a:schemeClr val="tx1"/>
                </a:solidFill>
                <a:latin typeface="+mn-lt"/>
                <a:ea typeface="Open Sans"/>
                <a:cs typeface="Open Sans"/>
                <a:sym typeface="Open Sans"/>
              </a:rPr>
              <a:t> de l’établissement.</a:t>
            </a:r>
          </a:p>
          <a:p>
            <a:pPr marL="0" marR="0" lvl="0" indent="0" algn="just" rtl="0">
              <a:lnSpc>
                <a:spcPct val="100000"/>
              </a:lnSpc>
              <a:spcBef>
                <a:spcPts val="0"/>
              </a:spcBef>
              <a:spcAft>
                <a:spcPts val="0"/>
              </a:spcAft>
              <a:buClr>
                <a:srgbClr val="000000"/>
              </a:buClr>
              <a:buSzPts val="1200"/>
              <a:buFont typeface="Arial"/>
              <a:buNone/>
            </a:pPr>
            <a:r>
              <a:rPr lang="fr-FR" sz="1200" b="0" i="0" u="none" strike="noStrike" cap="none" dirty="0">
                <a:solidFill>
                  <a:schemeClr val="tx1"/>
                </a:solidFill>
                <a:latin typeface="+mn-lt"/>
                <a:ea typeface="Open Sans"/>
                <a:cs typeface="Open Sans"/>
                <a:sym typeface="Open Sans"/>
              </a:rPr>
              <a:t>A ce titr</a:t>
            </a:r>
            <a:r>
              <a:rPr lang="fr-FR" sz="1200" dirty="0">
                <a:solidFill>
                  <a:schemeClr val="tx1"/>
                </a:solidFill>
                <a:latin typeface="+mn-lt"/>
                <a:ea typeface="Open Sans"/>
                <a:cs typeface="Open Sans"/>
                <a:sym typeface="Open Sans"/>
              </a:rPr>
              <a:t>e, i</a:t>
            </a:r>
            <a:r>
              <a:rPr lang="fr-FR" sz="1200" b="0" i="0" u="none" strike="noStrike" cap="none" dirty="0">
                <a:solidFill>
                  <a:schemeClr val="tx1"/>
                </a:solidFill>
                <a:latin typeface="+mn-lt"/>
                <a:ea typeface="Open Sans"/>
                <a:cs typeface="Open Sans"/>
                <a:sym typeface="Open Sans"/>
              </a:rPr>
              <a:t>l est recommandé que le RPCRA </a:t>
            </a:r>
            <a:r>
              <a:rPr lang="fr-FR" sz="1200" b="1" i="0" u="none" strike="noStrike" cap="none" dirty="0">
                <a:solidFill>
                  <a:schemeClr val="tx1"/>
                </a:solidFill>
                <a:latin typeface="+mn-lt"/>
                <a:ea typeface="Open Sans"/>
                <a:cs typeface="Open Sans"/>
                <a:sym typeface="Open Sans"/>
              </a:rPr>
              <a:t>soit un professionnel ayant une bonne connaissance de l’organisation de l’établissement </a:t>
            </a:r>
            <a:r>
              <a:rPr lang="fr-FR" sz="1200" b="0" i="0" u="none" strike="noStrike" cap="none" dirty="0">
                <a:solidFill>
                  <a:schemeClr val="tx1"/>
                </a:solidFill>
                <a:latin typeface="+mn-lt"/>
                <a:ea typeface="Open Sans"/>
                <a:cs typeface="Open Sans"/>
                <a:sym typeface="Open Sans"/>
              </a:rPr>
              <a:t>(ex : issu d’une Direction qualité/gestion des risques) et ne soit pas directement concerné par le domaine informatique (DSI et RSSI). </a:t>
            </a:r>
            <a:r>
              <a:rPr lang="fr-FR" sz="1200" dirty="0">
                <a:solidFill>
                  <a:schemeClr val="tx1"/>
                </a:solidFill>
                <a:latin typeface="+mn-lt"/>
                <a:ea typeface="Open Sans"/>
                <a:cs typeface="Open Sans"/>
                <a:sym typeface="Open Sans"/>
              </a:rPr>
              <a:t>Dans le cadre de l’élaboration du RPCRA, </a:t>
            </a:r>
            <a:r>
              <a:rPr lang="fr-FR" sz="1200" b="1" dirty="0">
                <a:solidFill>
                  <a:schemeClr val="tx1"/>
                </a:solidFill>
                <a:latin typeface="+mn-lt"/>
                <a:ea typeface="Open Sans"/>
                <a:cs typeface="Open Sans"/>
                <a:sym typeface="Open Sans"/>
              </a:rPr>
              <a:t>DSI et </a:t>
            </a:r>
            <a:r>
              <a:rPr lang="fr-FR" sz="1200" b="1" i="0" u="none" strike="noStrike" cap="none" dirty="0">
                <a:solidFill>
                  <a:schemeClr val="tx1"/>
                </a:solidFill>
                <a:latin typeface="+mn-lt"/>
                <a:ea typeface="Open Sans"/>
                <a:cs typeface="Open Sans"/>
                <a:sym typeface="Open Sans"/>
              </a:rPr>
              <a:t>RSSI seront parties prenantes mais ne peuvent porter seuls le projet.</a:t>
            </a:r>
            <a:endParaRPr sz="1200" b="1" dirty="0">
              <a:solidFill>
                <a:schemeClr val="tx1"/>
              </a:solidFill>
              <a:latin typeface="+mn-lt"/>
              <a:ea typeface="Open Sans"/>
              <a:cs typeface="Open Sans"/>
              <a:sym typeface="Open Sans"/>
            </a:endParaRPr>
          </a:p>
        </p:txBody>
      </p:sp>
      <p:sp>
        <p:nvSpPr>
          <p:cNvPr id="24" name="ZoneTexte 23">
            <a:extLst>
              <a:ext uri="{FF2B5EF4-FFF2-40B4-BE49-F238E27FC236}">
                <a16:creationId xmlns:a16="http://schemas.microsoft.com/office/drawing/2014/main" id="{F01359BB-D0DE-45D6-C8BC-57A71F53DAAB}"/>
              </a:ext>
            </a:extLst>
          </p:cNvPr>
          <p:cNvSpPr txBox="1"/>
          <p:nvPr/>
        </p:nvSpPr>
        <p:spPr>
          <a:xfrm>
            <a:off x="3674971" y="2312500"/>
            <a:ext cx="5349962" cy="2481641"/>
          </a:xfrm>
          <a:prstGeom prst="rect">
            <a:avLst/>
          </a:prstGeom>
          <a:solidFill>
            <a:schemeClr val="bg1">
              <a:lumMod val="95000"/>
            </a:schemeClr>
          </a:solidFill>
        </p:spPr>
        <p:txBody>
          <a:bodyPr wrap="square" rtlCol="0" anchor="ctr">
            <a:noAutofit/>
          </a:bodyPr>
          <a:lstStyle/>
          <a:p>
            <a:pPr marL="285750" indent="-285750" algn="just">
              <a:spcBef>
                <a:spcPts val="200"/>
              </a:spcBef>
              <a:spcAft>
                <a:spcPts val="200"/>
              </a:spcAft>
              <a:buFont typeface="Arial" panose="020B0604020202020204" pitchFamily="34" charset="0"/>
              <a:buChar char="•"/>
            </a:pPr>
            <a:r>
              <a:rPr lang="fr-FR" sz="1200" b="1" dirty="0">
                <a:solidFill>
                  <a:srgbClr val="C8176A"/>
                </a:solidFill>
              </a:rPr>
              <a:t>15</a:t>
            </a:r>
            <a:r>
              <a:rPr lang="fr-FR" sz="1200" dirty="0"/>
              <a:t> </a:t>
            </a:r>
            <a:r>
              <a:rPr lang="fr-FR" sz="1200" b="1" dirty="0">
                <a:solidFill>
                  <a:srgbClr val="C8176A"/>
                </a:solidFill>
              </a:rPr>
              <a:t>établissements</a:t>
            </a:r>
            <a:r>
              <a:rPr lang="fr-FR" sz="1200" dirty="0"/>
              <a:t> (sur les 24 qui ont répondu à l’enquête) </a:t>
            </a:r>
            <a:r>
              <a:rPr lang="fr-FR" sz="1200" b="1" dirty="0">
                <a:solidFill>
                  <a:srgbClr val="C8176A"/>
                </a:solidFill>
              </a:rPr>
              <a:t>ont désigné un RPCRA </a:t>
            </a:r>
            <a:r>
              <a:rPr lang="fr-FR" sz="1200" dirty="0"/>
              <a:t>dans le cadre de cette phase pilote.</a:t>
            </a:r>
          </a:p>
          <a:p>
            <a:pPr marL="285750" indent="-285750" algn="just">
              <a:spcBef>
                <a:spcPts val="200"/>
              </a:spcBef>
              <a:spcAft>
                <a:spcPts val="200"/>
              </a:spcAft>
              <a:buFont typeface="Arial" panose="020B0604020202020204" pitchFamily="34" charset="0"/>
              <a:buChar char="•"/>
            </a:pPr>
            <a:r>
              <a:rPr lang="fr-FR" sz="1200" dirty="0"/>
              <a:t>Le RPCRA était principalement </a:t>
            </a:r>
            <a:r>
              <a:rPr lang="fr-FR" sz="1200" b="1" dirty="0">
                <a:solidFill>
                  <a:srgbClr val="C8176A"/>
                </a:solidFill>
              </a:rPr>
              <a:t>issu d’une Direction Qualité / gestion des risques</a:t>
            </a:r>
            <a:r>
              <a:rPr lang="fr-FR" sz="1200" dirty="0"/>
              <a:t> </a:t>
            </a:r>
            <a:r>
              <a:rPr lang="fr-FR" sz="1200" i="1" dirty="0"/>
              <a:t>(voir page suivante).</a:t>
            </a:r>
          </a:p>
          <a:p>
            <a:pPr marL="285750" indent="-285750" algn="just">
              <a:spcBef>
                <a:spcPts val="200"/>
              </a:spcBef>
              <a:spcAft>
                <a:spcPts val="200"/>
              </a:spcAft>
              <a:buFont typeface="Arial" panose="020B0604020202020204" pitchFamily="34" charset="0"/>
              <a:buChar char="•"/>
            </a:pPr>
            <a:r>
              <a:rPr lang="fr-FR" sz="1200" dirty="0"/>
              <a:t>Plusieurs établissements ont constitué un </a:t>
            </a:r>
            <a:r>
              <a:rPr lang="fr-FR" sz="1200" b="1" dirty="0">
                <a:solidFill>
                  <a:srgbClr val="C8176A"/>
                </a:solidFill>
              </a:rPr>
              <a:t>binôme</a:t>
            </a:r>
            <a:r>
              <a:rPr lang="fr-FR" sz="1200" dirty="0"/>
              <a:t> avec un RPCRA issu d’une Direction Qualité et </a:t>
            </a:r>
            <a:r>
              <a:rPr lang="fr-FR" sz="1200" b="1" dirty="0">
                <a:solidFill>
                  <a:srgbClr val="C8176A"/>
                </a:solidFill>
              </a:rPr>
              <a:t>un co-pilote de la démarche qui était le RSSI de l’établissement</a:t>
            </a:r>
            <a:r>
              <a:rPr lang="fr-FR" sz="1200" dirty="0"/>
              <a:t> : cette organisation a souvent été jugée positive et équilibrée, permettant un certain dynamisme et une vision globale des enjeux et travaux à réaliser.</a:t>
            </a:r>
          </a:p>
          <a:p>
            <a:pPr marL="285750" indent="-285750" algn="just">
              <a:spcBef>
                <a:spcPts val="200"/>
              </a:spcBef>
              <a:spcAft>
                <a:spcPts val="200"/>
              </a:spcAft>
              <a:buFont typeface="Arial" panose="020B0604020202020204" pitchFamily="34" charset="0"/>
              <a:buChar char="•"/>
            </a:pPr>
            <a:r>
              <a:rPr lang="fr-FR" sz="1200" dirty="0"/>
              <a:t>D’autres formes de binômes peuvent être imaginées selon la taille des établissements : chargé de mission SI / directeur adjoint, responsable qualité / DSI, etc.</a:t>
            </a:r>
          </a:p>
        </p:txBody>
      </p:sp>
    </p:spTree>
    <p:extLst>
      <p:ext uri="{BB962C8B-B14F-4D97-AF65-F5344CB8AC3E}">
        <p14:creationId xmlns:p14="http://schemas.microsoft.com/office/powerpoint/2010/main" val="3258010437"/>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745A495-6826-D690-9681-44A0530644DF}"/>
              </a:ext>
            </a:extLst>
          </p:cNvPr>
          <p:cNvSpPr>
            <a:spLocks noGrp="1"/>
          </p:cNvSpPr>
          <p:nvPr>
            <p:ph type="title"/>
          </p:nvPr>
        </p:nvSpPr>
        <p:spPr/>
        <p:txBody>
          <a:bodyPr/>
          <a:lstStyle/>
          <a:p>
            <a:r>
              <a:rPr lang="fr-FR" dirty="0"/>
              <a:t>La désignation d’un Responsable PCRA (RPCRA)</a:t>
            </a:r>
          </a:p>
        </p:txBody>
      </p:sp>
      <p:sp>
        <p:nvSpPr>
          <p:cNvPr id="3" name="Espace réservé du numéro de diapositive 2">
            <a:extLst>
              <a:ext uri="{FF2B5EF4-FFF2-40B4-BE49-F238E27FC236}">
                <a16:creationId xmlns:a16="http://schemas.microsoft.com/office/drawing/2014/main" id="{F131D92C-4601-D3EA-6992-A4FB942B376A}"/>
              </a:ext>
            </a:extLst>
          </p:cNvPr>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fr-FR" smtClean="0"/>
              <a:t>12</a:t>
            </a:fld>
            <a:endParaRPr lang="fr-FR"/>
          </a:p>
        </p:txBody>
      </p:sp>
      <p:sp>
        <p:nvSpPr>
          <p:cNvPr id="5" name="ZoneTexte 4">
            <a:extLst>
              <a:ext uri="{FF2B5EF4-FFF2-40B4-BE49-F238E27FC236}">
                <a16:creationId xmlns:a16="http://schemas.microsoft.com/office/drawing/2014/main" id="{5C44335A-572A-A876-0075-C8743A3251F5}"/>
              </a:ext>
            </a:extLst>
          </p:cNvPr>
          <p:cNvSpPr txBox="1"/>
          <p:nvPr/>
        </p:nvSpPr>
        <p:spPr>
          <a:xfrm>
            <a:off x="213064" y="903491"/>
            <a:ext cx="4234807" cy="738664"/>
          </a:xfrm>
          <a:prstGeom prst="rect">
            <a:avLst/>
          </a:prstGeom>
          <a:solidFill>
            <a:schemeClr val="bg1">
              <a:lumMod val="95000"/>
            </a:schemeClr>
          </a:solidFill>
        </p:spPr>
        <p:txBody>
          <a:bodyPr wrap="square" anchor="ctr">
            <a:noAutofit/>
          </a:bodyPr>
          <a:lstStyle/>
          <a:p>
            <a:r>
              <a:rPr lang="fr-FR" kern="1200" dirty="0">
                <a:solidFill>
                  <a:srgbClr val="C8176A"/>
                </a:solidFill>
                <a:latin typeface="+mn-lt"/>
                <a:ea typeface="+mn-ea"/>
                <a:cs typeface="+mn-cs"/>
              </a:rPr>
              <a:t>Pour les établissements </a:t>
            </a:r>
            <a:r>
              <a:rPr lang="fr-FR" b="1" kern="1200" dirty="0">
                <a:solidFill>
                  <a:srgbClr val="C8176A"/>
                </a:solidFill>
                <a:latin typeface="+mn-lt"/>
                <a:ea typeface="+mn-ea"/>
                <a:cs typeface="+mn-cs"/>
              </a:rPr>
              <a:t>ayant désigné un RPCRA </a:t>
            </a:r>
            <a:r>
              <a:rPr lang="fr-FR" kern="1200" dirty="0">
                <a:solidFill>
                  <a:srgbClr val="C8176A"/>
                </a:solidFill>
                <a:latin typeface="+mn-lt"/>
                <a:ea typeface="+mn-ea"/>
                <a:cs typeface="+mn-cs"/>
              </a:rPr>
              <a:t>(15), il s’agissait d’un professionnel…</a:t>
            </a:r>
          </a:p>
        </p:txBody>
      </p:sp>
      <p:sp>
        <p:nvSpPr>
          <p:cNvPr id="8" name="Rectangle : coins arrondis 7">
            <a:extLst>
              <a:ext uri="{FF2B5EF4-FFF2-40B4-BE49-F238E27FC236}">
                <a16:creationId xmlns:a16="http://schemas.microsoft.com/office/drawing/2014/main" id="{9EFA32A4-3D4E-8DDA-7CD7-068FBDAF6DF0}"/>
              </a:ext>
            </a:extLst>
          </p:cNvPr>
          <p:cNvSpPr/>
          <p:nvPr/>
        </p:nvSpPr>
        <p:spPr>
          <a:xfrm>
            <a:off x="248416" y="1848189"/>
            <a:ext cx="630621" cy="399538"/>
          </a:xfrm>
          <a:prstGeom prst="roundRect">
            <a:avLst/>
          </a:prstGeom>
          <a:solidFill>
            <a:srgbClr val="C8176A"/>
          </a:solidFill>
          <a:ln>
            <a:solidFill>
              <a:srgbClr val="C817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a:t>7</a:t>
            </a:r>
          </a:p>
        </p:txBody>
      </p:sp>
      <p:sp>
        <p:nvSpPr>
          <p:cNvPr id="11" name="ZoneTexte 10">
            <a:extLst>
              <a:ext uri="{FF2B5EF4-FFF2-40B4-BE49-F238E27FC236}">
                <a16:creationId xmlns:a16="http://schemas.microsoft.com/office/drawing/2014/main" id="{E4C2B9A1-598F-7E71-1B47-A4D3F3455F04}"/>
              </a:ext>
            </a:extLst>
          </p:cNvPr>
          <p:cNvSpPr txBox="1"/>
          <p:nvPr/>
        </p:nvSpPr>
        <p:spPr>
          <a:xfrm>
            <a:off x="1045747" y="1724793"/>
            <a:ext cx="3402124" cy="615553"/>
          </a:xfrm>
          <a:prstGeom prst="rect">
            <a:avLst/>
          </a:prstGeom>
          <a:noFill/>
        </p:spPr>
        <p:txBody>
          <a:bodyPr wrap="square">
            <a:spAutoFit/>
          </a:bodyPr>
          <a:lstStyle/>
          <a:p>
            <a:r>
              <a:rPr lang="fr-FR" sz="1200" b="1" kern="1200" dirty="0">
                <a:solidFill>
                  <a:schemeClr val="tx1"/>
                </a:solidFill>
                <a:latin typeface="+mn-lt"/>
                <a:ea typeface="+mn-ea"/>
                <a:cs typeface="+mn-cs"/>
              </a:rPr>
              <a:t>Qualité / Gestion des risques</a:t>
            </a:r>
          </a:p>
          <a:p>
            <a:r>
              <a:rPr lang="fr-FR" sz="1050" kern="1200" dirty="0">
                <a:solidFill>
                  <a:schemeClr val="tx1"/>
                </a:solidFill>
                <a:latin typeface="+mn-lt"/>
                <a:ea typeface="+mn-ea"/>
                <a:cs typeface="+mn-cs"/>
              </a:rPr>
              <a:t>(direction qualité, responsable qualité, ingénieur qualité, chargé de mission qualité, etc.)</a:t>
            </a:r>
          </a:p>
        </p:txBody>
      </p:sp>
      <p:sp>
        <p:nvSpPr>
          <p:cNvPr id="12" name="ZoneTexte 11">
            <a:extLst>
              <a:ext uri="{FF2B5EF4-FFF2-40B4-BE49-F238E27FC236}">
                <a16:creationId xmlns:a16="http://schemas.microsoft.com/office/drawing/2014/main" id="{ABC30EF1-E447-29B7-56D7-C5365D6940B1}"/>
              </a:ext>
            </a:extLst>
          </p:cNvPr>
          <p:cNvSpPr txBox="1"/>
          <p:nvPr/>
        </p:nvSpPr>
        <p:spPr>
          <a:xfrm>
            <a:off x="1045745" y="3790865"/>
            <a:ext cx="3402125" cy="784830"/>
          </a:xfrm>
          <a:prstGeom prst="rect">
            <a:avLst/>
          </a:prstGeom>
          <a:noFill/>
        </p:spPr>
        <p:txBody>
          <a:bodyPr wrap="square">
            <a:spAutoFit/>
          </a:bodyPr>
          <a:lstStyle/>
          <a:p>
            <a:r>
              <a:rPr lang="fr-FR" sz="1200" b="1" kern="1200" dirty="0">
                <a:solidFill>
                  <a:schemeClr val="tx1"/>
                </a:solidFill>
                <a:latin typeface="+mn-lt"/>
                <a:ea typeface="+mn-ea"/>
                <a:cs typeface="+mn-cs"/>
              </a:rPr>
              <a:t>Issu d’une Direction générale</a:t>
            </a:r>
          </a:p>
          <a:p>
            <a:r>
              <a:rPr lang="fr-FR" sz="1050" i="1" kern="1200" dirty="0">
                <a:solidFill>
                  <a:schemeClr val="tx1"/>
                </a:solidFill>
                <a:latin typeface="+mn-lt"/>
                <a:ea typeface="+mn-ea"/>
                <a:cs typeface="+mn-cs"/>
              </a:rPr>
              <a:t>(à noter qu’il s’agissait d’une clinique de petite taille, impliquant moins de fonctions supports pouvant être mobilisées sur le projet)</a:t>
            </a:r>
          </a:p>
        </p:txBody>
      </p:sp>
      <p:sp>
        <p:nvSpPr>
          <p:cNvPr id="13" name="Rectangle : coins arrondis 12">
            <a:extLst>
              <a:ext uri="{FF2B5EF4-FFF2-40B4-BE49-F238E27FC236}">
                <a16:creationId xmlns:a16="http://schemas.microsoft.com/office/drawing/2014/main" id="{5D992703-4EE6-0EC5-DEFD-000BDBCA86A2}"/>
              </a:ext>
            </a:extLst>
          </p:cNvPr>
          <p:cNvSpPr/>
          <p:nvPr/>
        </p:nvSpPr>
        <p:spPr>
          <a:xfrm>
            <a:off x="248416" y="3957266"/>
            <a:ext cx="630621" cy="399538"/>
          </a:xfrm>
          <a:prstGeom prst="roundRect">
            <a:avLst/>
          </a:prstGeom>
          <a:solidFill>
            <a:srgbClr val="C8176A"/>
          </a:solidFill>
          <a:ln>
            <a:solidFill>
              <a:srgbClr val="C817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a:t>1</a:t>
            </a:r>
          </a:p>
        </p:txBody>
      </p:sp>
      <p:sp>
        <p:nvSpPr>
          <p:cNvPr id="14" name="ZoneTexte 13">
            <a:extLst>
              <a:ext uri="{FF2B5EF4-FFF2-40B4-BE49-F238E27FC236}">
                <a16:creationId xmlns:a16="http://schemas.microsoft.com/office/drawing/2014/main" id="{27ADD455-CF28-02E6-3558-7F7C441ED850}"/>
              </a:ext>
            </a:extLst>
          </p:cNvPr>
          <p:cNvSpPr txBox="1"/>
          <p:nvPr/>
        </p:nvSpPr>
        <p:spPr>
          <a:xfrm>
            <a:off x="1045745" y="3040332"/>
            <a:ext cx="3402125" cy="615553"/>
          </a:xfrm>
          <a:prstGeom prst="rect">
            <a:avLst/>
          </a:prstGeom>
          <a:noFill/>
        </p:spPr>
        <p:txBody>
          <a:bodyPr wrap="square">
            <a:spAutoFit/>
          </a:bodyPr>
          <a:lstStyle/>
          <a:p>
            <a:r>
              <a:rPr lang="fr-FR" sz="1200" b="1" kern="1200" dirty="0">
                <a:solidFill>
                  <a:schemeClr val="tx1"/>
                </a:solidFill>
                <a:latin typeface="+mn-lt"/>
                <a:ea typeface="+mn-ea"/>
                <a:cs typeface="+mn-cs"/>
              </a:rPr>
              <a:t>« Métiers »</a:t>
            </a:r>
          </a:p>
          <a:p>
            <a:r>
              <a:rPr lang="fr-FR" sz="1050" kern="1200" dirty="0">
                <a:solidFill>
                  <a:schemeClr val="tx1"/>
                </a:solidFill>
                <a:latin typeface="+mn-lt"/>
                <a:ea typeface="+mn-ea"/>
                <a:cs typeface="+mn-cs"/>
              </a:rPr>
              <a:t>(cadre de santé, conseiller en organisation, chef de projet, etc.)</a:t>
            </a:r>
          </a:p>
        </p:txBody>
      </p:sp>
      <p:sp>
        <p:nvSpPr>
          <p:cNvPr id="15" name="Rectangle : coins arrondis 14">
            <a:extLst>
              <a:ext uri="{FF2B5EF4-FFF2-40B4-BE49-F238E27FC236}">
                <a16:creationId xmlns:a16="http://schemas.microsoft.com/office/drawing/2014/main" id="{13CE3149-945E-C09F-2E89-82B61F8B2D8F}"/>
              </a:ext>
            </a:extLst>
          </p:cNvPr>
          <p:cNvSpPr/>
          <p:nvPr/>
        </p:nvSpPr>
        <p:spPr>
          <a:xfrm>
            <a:off x="248416" y="3164541"/>
            <a:ext cx="630621" cy="399538"/>
          </a:xfrm>
          <a:prstGeom prst="roundRect">
            <a:avLst/>
          </a:prstGeom>
          <a:solidFill>
            <a:srgbClr val="C8176A"/>
          </a:solidFill>
          <a:ln>
            <a:solidFill>
              <a:srgbClr val="C817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a:t>3</a:t>
            </a:r>
          </a:p>
        </p:txBody>
      </p:sp>
      <p:sp>
        <p:nvSpPr>
          <p:cNvPr id="16" name="Rectangle : coins arrondis 15">
            <a:extLst>
              <a:ext uri="{FF2B5EF4-FFF2-40B4-BE49-F238E27FC236}">
                <a16:creationId xmlns:a16="http://schemas.microsoft.com/office/drawing/2014/main" id="{BE80133B-8D95-34AC-6324-9A37E4818990}"/>
              </a:ext>
            </a:extLst>
          </p:cNvPr>
          <p:cNvSpPr/>
          <p:nvPr/>
        </p:nvSpPr>
        <p:spPr>
          <a:xfrm>
            <a:off x="248416" y="2491209"/>
            <a:ext cx="630621" cy="399538"/>
          </a:xfrm>
          <a:prstGeom prst="roundRect">
            <a:avLst/>
          </a:prstGeom>
          <a:solidFill>
            <a:srgbClr val="C8176A"/>
          </a:solidFill>
          <a:ln>
            <a:solidFill>
              <a:srgbClr val="C817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a:t>4</a:t>
            </a:r>
          </a:p>
        </p:txBody>
      </p:sp>
      <p:sp>
        <p:nvSpPr>
          <p:cNvPr id="17" name="ZoneTexte 16">
            <a:extLst>
              <a:ext uri="{FF2B5EF4-FFF2-40B4-BE49-F238E27FC236}">
                <a16:creationId xmlns:a16="http://schemas.microsoft.com/office/drawing/2014/main" id="{E6F6D69F-4E9A-1474-F34E-89B467D663AA}"/>
              </a:ext>
            </a:extLst>
          </p:cNvPr>
          <p:cNvSpPr txBox="1"/>
          <p:nvPr/>
        </p:nvSpPr>
        <p:spPr>
          <a:xfrm>
            <a:off x="1045745" y="2459660"/>
            <a:ext cx="2006261" cy="438582"/>
          </a:xfrm>
          <a:prstGeom prst="rect">
            <a:avLst/>
          </a:prstGeom>
          <a:noFill/>
        </p:spPr>
        <p:txBody>
          <a:bodyPr wrap="square">
            <a:spAutoFit/>
          </a:bodyPr>
          <a:lstStyle/>
          <a:p>
            <a:r>
              <a:rPr lang="fr-FR" sz="1200" b="1" kern="1200" dirty="0">
                <a:solidFill>
                  <a:schemeClr val="tx1"/>
                </a:solidFill>
                <a:latin typeface="+mn-lt"/>
                <a:ea typeface="+mn-ea"/>
                <a:cs typeface="+mn-cs"/>
              </a:rPr>
              <a:t>Numérique</a:t>
            </a:r>
          </a:p>
          <a:p>
            <a:r>
              <a:rPr lang="fr-FR" sz="1050" kern="1200" dirty="0">
                <a:solidFill>
                  <a:schemeClr val="tx1"/>
                </a:solidFill>
                <a:latin typeface="+mn-lt"/>
                <a:ea typeface="+mn-ea"/>
                <a:cs typeface="+mn-cs"/>
              </a:rPr>
              <a:t>(DSI / RSSI)</a:t>
            </a:r>
          </a:p>
        </p:txBody>
      </p:sp>
      <p:sp>
        <p:nvSpPr>
          <p:cNvPr id="18" name="ZoneTexte 17">
            <a:extLst>
              <a:ext uri="{FF2B5EF4-FFF2-40B4-BE49-F238E27FC236}">
                <a16:creationId xmlns:a16="http://schemas.microsoft.com/office/drawing/2014/main" id="{FBC6EB85-F6B7-480C-8288-FB9D3432E012}"/>
              </a:ext>
            </a:extLst>
          </p:cNvPr>
          <p:cNvSpPr txBox="1"/>
          <p:nvPr/>
        </p:nvSpPr>
        <p:spPr>
          <a:xfrm>
            <a:off x="4572000" y="897895"/>
            <a:ext cx="4340756" cy="738664"/>
          </a:xfrm>
          <a:prstGeom prst="rect">
            <a:avLst/>
          </a:prstGeom>
          <a:solidFill>
            <a:schemeClr val="bg1">
              <a:lumMod val="95000"/>
            </a:schemeClr>
          </a:solidFill>
        </p:spPr>
        <p:txBody>
          <a:bodyPr wrap="square" anchor="ctr">
            <a:noAutofit/>
          </a:bodyPr>
          <a:lstStyle/>
          <a:p>
            <a:r>
              <a:rPr lang="fr-FR" kern="1200" dirty="0">
                <a:solidFill>
                  <a:schemeClr val="bg2"/>
                </a:solidFill>
                <a:latin typeface="+mn-lt"/>
                <a:ea typeface="+mn-ea"/>
                <a:cs typeface="+mn-cs"/>
              </a:rPr>
              <a:t>Pour les établissements </a:t>
            </a:r>
            <a:r>
              <a:rPr lang="fr-FR" b="1" kern="1200" dirty="0">
                <a:solidFill>
                  <a:schemeClr val="bg2"/>
                </a:solidFill>
                <a:latin typeface="+mn-lt"/>
                <a:ea typeface="+mn-ea"/>
                <a:cs typeface="+mn-cs"/>
              </a:rPr>
              <a:t>n’ayant pas désigné de RPCRA </a:t>
            </a:r>
            <a:r>
              <a:rPr lang="fr-FR" kern="1200" dirty="0">
                <a:solidFill>
                  <a:schemeClr val="bg2"/>
                </a:solidFill>
                <a:latin typeface="+mn-lt"/>
                <a:ea typeface="+mn-ea"/>
                <a:cs typeface="+mn-cs"/>
              </a:rPr>
              <a:t>(9), le professionnel qui a porté les travaux était…</a:t>
            </a:r>
          </a:p>
        </p:txBody>
      </p:sp>
      <p:sp>
        <p:nvSpPr>
          <p:cNvPr id="10" name="Rectangle : coins arrondis 9">
            <a:extLst>
              <a:ext uri="{FF2B5EF4-FFF2-40B4-BE49-F238E27FC236}">
                <a16:creationId xmlns:a16="http://schemas.microsoft.com/office/drawing/2014/main" id="{C6E9B9A3-07B3-C0AA-F40D-FAB7AC876FFC}"/>
              </a:ext>
            </a:extLst>
          </p:cNvPr>
          <p:cNvSpPr/>
          <p:nvPr/>
        </p:nvSpPr>
        <p:spPr>
          <a:xfrm>
            <a:off x="4572000" y="1848433"/>
            <a:ext cx="630621" cy="399538"/>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a:t>4</a:t>
            </a:r>
          </a:p>
        </p:txBody>
      </p:sp>
      <p:sp>
        <p:nvSpPr>
          <p:cNvPr id="19" name="ZoneTexte 18">
            <a:extLst>
              <a:ext uri="{FF2B5EF4-FFF2-40B4-BE49-F238E27FC236}">
                <a16:creationId xmlns:a16="http://schemas.microsoft.com/office/drawing/2014/main" id="{FA954819-2458-7B8A-6844-01B801E3D31B}"/>
              </a:ext>
            </a:extLst>
          </p:cNvPr>
          <p:cNvSpPr txBox="1"/>
          <p:nvPr/>
        </p:nvSpPr>
        <p:spPr>
          <a:xfrm>
            <a:off x="5381718" y="1804873"/>
            <a:ext cx="2716535" cy="438582"/>
          </a:xfrm>
          <a:prstGeom prst="rect">
            <a:avLst/>
          </a:prstGeom>
          <a:noFill/>
        </p:spPr>
        <p:txBody>
          <a:bodyPr wrap="square">
            <a:spAutoFit/>
          </a:bodyPr>
          <a:lstStyle/>
          <a:p>
            <a:r>
              <a:rPr lang="fr-FR" sz="1200" b="1" kern="1200" dirty="0">
                <a:solidFill>
                  <a:schemeClr val="tx1"/>
                </a:solidFill>
                <a:latin typeface="+mn-lt"/>
                <a:ea typeface="+mn-ea"/>
                <a:cs typeface="+mn-cs"/>
              </a:rPr>
              <a:t>Numérique</a:t>
            </a:r>
          </a:p>
          <a:p>
            <a:r>
              <a:rPr lang="fr-FR" sz="1050" kern="1200" dirty="0">
                <a:solidFill>
                  <a:schemeClr val="tx1"/>
                </a:solidFill>
                <a:latin typeface="+mn-lt"/>
                <a:ea typeface="+mn-ea"/>
                <a:cs typeface="+mn-cs"/>
              </a:rPr>
              <a:t>(chargé de mission SI, RSSI, DPO)</a:t>
            </a:r>
          </a:p>
        </p:txBody>
      </p:sp>
      <p:sp>
        <p:nvSpPr>
          <p:cNvPr id="20" name="Rectangle : coins arrondis 19">
            <a:extLst>
              <a:ext uri="{FF2B5EF4-FFF2-40B4-BE49-F238E27FC236}">
                <a16:creationId xmlns:a16="http://schemas.microsoft.com/office/drawing/2014/main" id="{97545A99-D408-BE26-B6AE-C3272F9DBE14}"/>
              </a:ext>
            </a:extLst>
          </p:cNvPr>
          <p:cNvSpPr/>
          <p:nvPr/>
        </p:nvSpPr>
        <p:spPr>
          <a:xfrm>
            <a:off x="4571999" y="3286191"/>
            <a:ext cx="630621" cy="399538"/>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a:t>2</a:t>
            </a:r>
          </a:p>
        </p:txBody>
      </p:sp>
      <p:sp>
        <p:nvSpPr>
          <p:cNvPr id="21" name="ZoneTexte 20">
            <a:extLst>
              <a:ext uri="{FF2B5EF4-FFF2-40B4-BE49-F238E27FC236}">
                <a16:creationId xmlns:a16="http://schemas.microsoft.com/office/drawing/2014/main" id="{81B7623C-2CE2-B251-8641-5F2C5E70BA3B}"/>
              </a:ext>
            </a:extLst>
          </p:cNvPr>
          <p:cNvSpPr txBox="1"/>
          <p:nvPr/>
        </p:nvSpPr>
        <p:spPr>
          <a:xfrm>
            <a:off x="5326749" y="3196137"/>
            <a:ext cx="3564927" cy="600164"/>
          </a:xfrm>
          <a:prstGeom prst="rect">
            <a:avLst/>
          </a:prstGeom>
          <a:noFill/>
        </p:spPr>
        <p:txBody>
          <a:bodyPr wrap="square">
            <a:spAutoFit/>
          </a:bodyPr>
          <a:lstStyle/>
          <a:p>
            <a:r>
              <a:rPr lang="fr-FR" sz="1200" b="1" kern="1200" dirty="0">
                <a:solidFill>
                  <a:schemeClr val="tx1"/>
                </a:solidFill>
                <a:latin typeface="+mn-lt"/>
                <a:ea typeface="+mn-ea"/>
                <a:cs typeface="+mn-cs"/>
              </a:rPr>
              <a:t>Pas de professionnel identifié</a:t>
            </a:r>
          </a:p>
          <a:p>
            <a:r>
              <a:rPr lang="fr-FR" sz="1050" i="1" kern="1200" dirty="0">
                <a:solidFill>
                  <a:schemeClr val="tx1"/>
                </a:solidFill>
                <a:latin typeface="+mn-lt"/>
                <a:ea typeface="+mn-ea"/>
                <a:cs typeface="+mn-cs"/>
              </a:rPr>
              <a:t>(en général, peu de travaux réalisé ou démarche non réellement lancée pendant la phase pilote)</a:t>
            </a:r>
          </a:p>
        </p:txBody>
      </p:sp>
      <p:sp>
        <p:nvSpPr>
          <p:cNvPr id="22" name="ZoneTexte 21">
            <a:extLst>
              <a:ext uri="{FF2B5EF4-FFF2-40B4-BE49-F238E27FC236}">
                <a16:creationId xmlns:a16="http://schemas.microsoft.com/office/drawing/2014/main" id="{C8F9ECDC-6DD5-8708-8182-4FC7A16AC680}"/>
              </a:ext>
            </a:extLst>
          </p:cNvPr>
          <p:cNvSpPr txBox="1"/>
          <p:nvPr/>
        </p:nvSpPr>
        <p:spPr>
          <a:xfrm>
            <a:off x="5381718" y="2543588"/>
            <a:ext cx="2716535" cy="438582"/>
          </a:xfrm>
          <a:prstGeom prst="rect">
            <a:avLst/>
          </a:prstGeom>
          <a:noFill/>
        </p:spPr>
        <p:txBody>
          <a:bodyPr wrap="square">
            <a:spAutoFit/>
          </a:bodyPr>
          <a:lstStyle/>
          <a:p>
            <a:r>
              <a:rPr lang="fr-FR" sz="1200" b="1" kern="1200" dirty="0">
                <a:solidFill>
                  <a:schemeClr val="tx1"/>
                </a:solidFill>
                <a:latin typeface="+mn-lt"/>
                <a:ea typeface="+mn-ea"/>
                <a:cs typeface="+mn-cs"/>
              </a:rPr>
              <a:t>Qualité / Gestion des risques</a:t>
            </a:r>
          </a:p>
          <a:p>
            <a:r>
              <a:rPr lang="fr-FR" sz="1050" kern="1200" dirty="0">
                <a:solidFill>
                  <a:schemeClr val="tx1"/>
                </a:solidFill>
                <a:latin typeface="+mn-lt"/>
                <a:ea typeface="+mn-ea"/>
                <a:cs typeface="+mn-cs"/>
              </a:rPr>
              <a:t>(responsable qualité)</a:t>
            </a:r>
          </a:p>
        </p:txBody>
      </p:sp>
      <p:sp>
        <p:nvSpPr>
          <p:cNvPr id="23" name="Rectangle : coins arrondis 22">
            <a:extLst>
              <a:ext uri="{FF2B5EF4-FFF2-40B4-BE49-F238E27FC236}">
                <a16:creationId xmlns:a16="http://schemas.microsoft.com/office/drawing/2014/main" id="{4B7CD5C5-B0FB-EC3D-0B92-AA194833F112}"/>
              </a:ext>
            </a:extLst>
          </p:cNvPr>
          <p:cNvSpPr/>
          <p:nvPr/>
        </p:nvSpPr>
        <p:spPr>
          <a:xfrm>
            <a:off x="4571999" y="2567312"/>
            <a:ext cx="630621" cy="399538"/>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a:t>3</a:t>
            </a:r>
          </a:p>
        </p:txBody>
      </p:sp>
    </p:spTree>
    <p:extLst>
      <p:ext uri="{BB962C8B-B14F-4D97-AF65-F5344CB8AC3E}">
        <p14:creationId xmlns:p14="http://schemas.microsoft.com/office/powerpoint/2010/main" val="146987275"/>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745A495-6826-D690-9681-44A0530644DF}"/>
              </a:ext>
            </a:extLst>
          </p:cNvPr>
          <p:cNvSpPr>
            <a:spLocks noGrp="1"/>
          </p:cNvSpPr>
          <p:nvPr>
            <p:ph type="title"/>
          </p:nvPr>
        </p:nvSpPr>
        <p:spPr/>
        <p:txBody>
          <a:bodyPr/>
          <a:lstStyle/>
          <a:p>
            <a:r>
              <a:rPr lang="fr-FR" dirty="0"/>
              <a:t>La mise en œuvre d’un comité de pilotage de la démarche (COPIL)</a:t>
            </a:r>
          </a:p>
        </p:txBody>
      </p:sp>
      <p:sp>
        <p:nvSpPr>
          <p:cNvPr id="3" name="Espace réservé du numéro de diapositive 2">
            <a:extLst>
              <a:ext uri="{FF2B5EF4-FFF2-40B4-BE49-F238E27FC236}">
                <a16:creationId xmlns:a16="http://schemas.microsoft.com/office/drawing/2014/main" id="{F131D92C-4601-D3EA-6992-A4FB942B376A}"/>
              </a:ext>
            </a:extLst>
          </p:cNvPr>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fr-FR" smtClean="0"/>
              <a:t>13</a:t>
            </a:fld>
            <a:endParaRPr lang="fr-FR"/>
          </a:p>
        </p:txBody>
      </p:sp>
      <p:sp>
        <p:nvSpPr>
          <p:cNvPr id="4" name="Google Shape;784;g259c8bb200e_0_1087">
            <a:extLst>
              <a:ext uri="{FF2B5EF4-FFF2-40B4-BE49-F238E27FC236}">
                <a16:creationId xmlns:a16="http://schemas.microsoft.com/office/drawing/2014/main" id="{FC695213-2954-B2A6-DE40-576E8AB24A24}"/>
              </a:ext>
            </a:extLst>
          </p:cNvPr>
          <p:cNvSpPr/>
          <p:nvPr/>
        </p:nvSpPr>
        <p:spPr>
          <a:xfrm>
            <a:off x="178441" y="763744"/>
            <a:ext cx="8787119" cy="1472250"/>
          </a:xfrm>
          <a:prstGeom prst="rect">
            <a:avLst/>
          </a:prstGeom>
          <a:noFill/>
          <a:ln w="9525" cap="flat" cmpd="sng">
            <a:solidFill>
              <a:schemeClr val="accent5"/>
            </a:solidFill>
            <a:prstDash val="dash"/>
            <a:round/>
            <a:headEnd type="none" w="sm" len="sm"/>
            <a:tailEnd type="none" w="sm" len="sm"/>
          </a:ln>
        </p:spPr>
        <p:txBody>
          <a:bodyPr spcFirstLastPara="1" wrap="square" lIns="91425" tIns="91425" rIns="91425" bIns="91425" anchor="ctr" anchorCtr="0">
            <a:noAutofit/>
          </a:bodyPr>
          <a:lstStyle/>
          <a:p>
            <a:pPr marL="0" marR="0" lvl="0" indent="0" algn="just" rtl="0">
              <a:lnSpc>
                <a:spcPct val="100000"/>
              </a:lnSpc>
              <a:spcBef>
                <a:spcPts val="0"/>
              </a:spcBef>
              <a:spcAft>
                <a:spcPts val="0"/>
              </a:spcAft>
              <a:buClr>
                <a:srgbClr val="000000"/>
              </a:buClr>
              <a:buSzPts val="1200"/>
              <a:buFont typeface="Arial"/>
              <a:buNone/>
            </a:pPr>
            <a:r>
              <a:rPr lang="fr-FR" sz="1100" b="0" i="0" u="none" strike="noStrike" cap="none" dirty="0">
                <a:solidFill>
                  <a:schemeClr val="dk1"/>
                </a:solidFill>
                <a:latin typeface="+mn-lt"/>
                <a:ea typeface="Open Sans"/>
                <a:cs typeface="Open Sans"/>
                <a:sym typeface="Open Sans"/>
              </a:rPr>
              <a:t>Il est recommandé dans le cadre de la démarche d’élaboration d’un PCRA de </a:t>
            </a:r>
            <a:r>
              <a:rPr lang="fr-FR" sz="1100" b="1" i="0" u="none" strike="noStrike" cap="none" dirty="0">
                <a:solidFill>
                  <a:schemeClr val="dk1"/>
                </a:solidFill>
                <a:latin typeface="+mn-lt"/>
                <a:ea typeface="Open Sans"/>
                <a:cs typeface="Open Sans"/>
                <a:sym typeface="Open Sans"/>
              </a:rPr>
              <a:t>constituer a minima une instance en charge du suivi des travaux (COPIL ou équipe projet).</a:t>
            </a:r>
          </a:p>
          <a:p>
            <a:pPr marL="0" marR="0" lvl="0" indent="0" algn="just" rtl="0">
              <a:lnSpc>
                <a:spcPct val="100000"/>
              </a:lnSpc>
              <a:spcBef>
                <a:spcPts val="0"/>
              </a:spcBef>
              <a:spcAft>
                <a:spcPts val="0"/>
              </a:spcAft>
              <a:buClr>
                <a:srgbClr val="000000"/>
              </a:buClr>
              <a:buSzPts val="1200"/>
              <a:buFont typeface="Arial"/>
              <a:buNone/>
            </a:pPr>
            <a:r>
              <a:rPr lang="fr-FR" sz="1100" dirty="0">
                <a:solidFill>
                  <a:schemeClr val="dk1"/>
                </a:solidFill>
                <a:latin typeface="+mn-lt"/>
                <a:ea typeface="Open Sans"/>
                <a:cs typeface="Open Sans"/>
                <a:sym typeface="Open Sans"/>
              </a:rPr>
              <a:t>Deux formes complémentaires d’instances peuvent également être déployées : </a:t>
            </a:r>
          </a:p>
          <a:p>
            <a:pPr marL="171450" marR="0" lvl="0" indent="-171450" algn="just" rtl="0">
              <a:lnSpc>
                <a:spcPct val="100000"/>
              </a:lnSpc>
              <a:spcBef>
                <a:spcPts val="0"/>
              </a:spcBef>
              <a:spcAft>
                <a:spcPts val="0"/>
              </a:spcAft>
              <a:buClr>
                <a:srgbClr val="000000"/>
              </a:buClr>
              <a:buSzPts val="1200"/>
              <a:buFontTx/>
              <a:buChar char="-"/>
            </a:pPr>
            <a:r>
              <a:rPr lang="fr-FR" sz="1100" b="0" i="0" u="none" strike="noStrike" cap="none" dirty="0">
                <a:solidFill>
                  <a:schemeClr val="dk1"/>
                </a:solidFill>
                <a:latin typeface="+mn-lt"/>
                <a:ea typeface="Open Sans"/>
                <a:cs typeface="Open Sans"/>
                <a:sym typeface="Open Sans"/>
              </a:rPr>
              <a:t>Un comité de pilotage (COPIL), composé de membres de la Direction générale, qui réalise les arbitrages et valide les livrables (fr</a:t>
            </a:r>
            <a:r>
              <a:rPr lang="fr-FR" sz="1100" dirty="0">
                <a:solidFill>
                  <a:schemeClr val="dk1"/>
                </a:solidFill>
                <a:latin typeface="+mn-lt"/>
                <a:ea typeface="Open Sans"/>
                <a:cs typeface="Open Sans"/>
                <a:sym typeface="Open Sans"/>
              </a:rPr>
              <a:t>équence </a:t>
            </a:r>
            <a:r>
              <a:rPr lang="fr-FR" sz="1100" dirty="0">
                <a:solidFill>
                  <a:schemeClr val="dk1"/>
                </a:solidFill>
                <a:latin typeface="+mn-lt"/>
                <a:ea typeface="Open Sans"/>
                <a:cs typeface="Open Sans"/>
                <a:sym typeface="Open Sans"/>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6"/>
                  </a:ext>
                </a:extLst>
              </a:rPr>
              <a:t>trimestrielle)</a:t>
            </a:r>
          </a:p>
          <a:p>
            <a:pPr marL="171450" marR="0" lvl="0" indent="-171450" algn="just" rtl="0">
              <a:lnSpc>
                <a:spcPct val="100000"/>
              </a:lnSpc>
              <a:spcBef>
                <a:spcPts val="0"/>
              </a:spcBef>
              <a:spcAft>
                <a:spcPts val="0"/>
              </a:spcAft>
              <a:buClr>
                <a:srgbClr val="000000"/>
              </a:buClr>
              <a:buSzPts val="1200"/>
              <a:buFontTx/>
              <a:buChar char="-"/>
            </a:pPr>
            <a:r>
              <a:rPr lang="fr-FR" sz="1100" dirty="0">
                <a:solidFill>
                  <a:schemeClr val="dk1"/>
                </a:solidFill>
                <a:latin typeface="+mn-lt"/>
                <a:ea typeface="Open Sans"/>
                <a:cs typeface="Open Sans"/>
                <a:sym typeface="Open Sans"/>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6"/>
                  </a:ext>
                </a:extLst>
              </a:rPr>
              <a:t>Un comité de suivi (COSUI), composé de référents métiers et supports et ou de l’équipe projet, qui s’assure du respect des délais, de l’adéquation des livrables, de l’adaptation des travaux réalisés aux besoins des métiers et aux attentes de la Direction générale (fréquence mensuelle)</a:t>
            </a:r>
            <a:endParaRPr sz="1100" dirty="0">
              <a:solidFill>
                <a:schemeClr val="dk1"/>
              </a:solidFill>
              <a:latin typeface="+mn-lt"/>
              <a:ea typeface="Open Sans"/>
              <a:cs typeface="Open Sans"/>
              <a:sym typeface="Open Sans"/>
            </a:endParaRPr>
          </a:p>
        </p:txBody>
      </p:sp>
      <p:graphicFrame>
        <p:nvGraphicFramePr>
          <p:cNvPr id="12" name="Graphique 11">
            <a:extLst>
              <a:ext uri="{FF2B5EF4-FFF2-40B4-BE49-F238E27FC236}">
                <a16:creationId xmlns:a16="http://schemas.microsoft.com/office/drawing/2014/main" id="{2BDF5643-C24B-E703-FA2D-09D8011C8BC7}"/>
              </a:ext>
            </a:extLst>
          </p:cNvPr>
          <p:cNvGraphicFramePr/>
          <p:nvPr>
            <p:extLst>
              <p:ext uri="{D42A27DB-BD31-4B8C-83A1-F6EECF244321}">
                <p14:modId xmlns:p14="http://schemas.microsoft.com/office/powerpoint/2010/main" val="3929836843"/>
              </p:ext>
            </p:extLst>
          </p:nvPr>
        </p:nvGraphicFramePr>
        <p:xfrm>
          <a:off x="251173" y="2372258"/>
          <a:ext cx="2834927" cy="2377734"/>
        </p:xfrm>
        <a:graphic>
          <a:graphicData uri="http://schemas.openxmlformats.org/drawingml/2006/chart">
            <c:chart xmlns:c="http://schemas.openxmlformats.org/drawingml/2006/chart" xmlns:r="http://schemas.openxmlformats.org/officeDocument/2006/relationships" r:id="rId2"/>
          </a:graphicData>
        </a:graphic>
      </p:graphicFrame>
      <p:sp>
        <p:nvSpPr>
          <p:cNvPr id="13" name="ZoneTexte 12">
            <a:extLst>
              <a:ext uri="{FF2B5EF4-FFF2-40B4-BE49-F238E27FC236}">
                <a16:creationId xmlns:a16="http://schemas.microsoft.com/office/drawing/2014/main" id="{030D4628-C218-DF0E-F438-CA43BBBF8E1C}"/>
              </a:ext>
            </a:extLst>
          </p:cNvPr>
          <p:cNvSpPr txBox="1"/>
          <p:nvPr/>
        </p:nvSpPr>
        <p:spPr>
          <a:xfrm>
            <a:off x="3380283" y="2372259"/>
            <a:ext cx="5585278" cy="2377733"/>
          </a:xfrm>
          <a:prstGeom prst="rect">
            <a:avLst/>
          </a:prstGeom>
          <a:solidFill>
            <a:schemeClr val="bg1">
              <a:lumMod val="95000"/>
            </a:schemeClr>
          </a:solidFill>
        </p:spPr>
        <p:txBody>
          <a:bodyPr wrap="square" rtlCol="0" anchor="ctr">
            <a:noAutofit/>
          </a:bodyPr>
          <a:lstStyle/>
          <a:p>
            <a:pPr marL="285750" indent="-285750" algn="just">
              <a:spcBef>
                <a:spcPts val="200"/>
              </a:spcBef>
              <a:spcAft>
                <a:spcPts val="200"/>
              </a:spcAft>
              <a:buFont typeface="Arial" panose="020B0604020202020204" pitchFamily="34" charset="0"/>
              <a:buChar char="•"/>
            </a:pPr>
            <a:r>
              <a:rPr lang="fr-FR" sz="1000" b="1" dirty="0">
                <a:solidFill>
                  <a:srgbClr val="C8176A"/>
                </a:solidFill>
              </a:rPr>
              <a:t>17</a:t>
            </a:r>
            <a:r>
              <a:rPr lang="fr-FR" sz="1000" dirty="0"/>
              <a:t> </a:t>
            </a:r>
            <a:r>
              <a:rPr lang="fr-FR" sz="1000" b="1" dirty="0">
                <a:solidFill>
                  <a:srgbClr val="C8176A"/>
                </a:solidFill>
              </a:rPr>
              <a:t>établissements</a:t>
            </a:r>
            <a:r>
              <a:rPr lang="fr-FR" sz="1000" dirty="0"/>
              <a:t> (sur les 24 qui ont répondu à l’enquête) </a:t>
            </a:r>
            <a:r>
              <a:rPr lang="fr-FR" sz="1000" b="1" dirty="0">
                <a:solidFill>
                  <a:srgbClr val="C8176A"/>
                </a:solidFill>
              </a:rPr>
              <a:t>ont formalisé une instance de suivi des travaux </a:t>
            </a:r>
            <a:r>
              <a:rPr lang="fr-FR" sz="1000" dirty="0"/>
              <a:t>dans le cadre de cette phase pilote.</a:t>
            </a:r>
          </a:p>
          <a:p>
            <a:pPr marL="285750" indent="-285750" algn="just">
              <a:spcBef>
                <a:spcPts val="200"/>
              </a:spcBef>
              <a:spcAft>
                <a:spcPts val="200"/>
              </a:spcAft>
              <a:buFont typeface="Arial" panose="020B0604020202020204" pitchFamily="34" charset="0"/>
              <a:buChar char="•"/>
            </a:pPr>
            <a:r>
              <a:rPr lang="fr-FR" sz="1000" dirty="0"/>
              <a:t>Plusieurs établissements n’avaient pas encore déployé de COPIL au moment de la phase pilote mais avaient prévu de le faire en 2024.</a:t>
            </a:r>
          </a:p>
          <a:p>
            <a:pPr marL="285750" indent="-285750" algn="just">
              <a:spcBef>
                <a:spcPts val="200"/>
              </a:spcBef>
              <a:spcAft>
                <a:spcPts val="200"/>
              </a:spcAft>
              <a:buFont typeface="Arial" panose="020B0604020202020204" pitchFamily="34" charset="0"/>
              <a:buChar char="•"/>
            </a:pPr>
            <a:r>
              <a:rPr lang="fr-FR" sz="1000" dirty="0"/>
              <a:t>Il est recommandé d’avoir un </a:t>
            </a:r>
            <a:r>
              <a:rPr lang="fr-FR" sz="1000" b="1" dirty="0">
                <a:solidFill>
                  <a:srgbClr val="C8176A"/>
                </a:solidFill>
              </a:rPr>
              <a:t>COPIL pluridisciplinaire </a:t>
            </a:r>
            <a:r>
              <a:rPr lang="fr-FR" sz="1000" dirty="0"/>
              <a:t>associant des représentants du CODIR de l’établissement, des représentants « soin », « fonctions supports », DSI, etc.</a:t>
            </a:r>
          </a:p>
          <a:p>
            <a:pPr marL="285750" indent="-285750" algn="just">
              <a:spcBef>
                <a:spcPts val="200"/>
              </a:spcBef>
              <a:spcAft>
                <a:spcPts val="200"/>
              </a:spcAft>
              <a:buFont typeface="Arial" panose="020B0604020202020204" pitchFamily="34" charset="0"/>
              <a:buChar char="•"/>
            </a:pPr>
            <a:r>
              <a:rPr lang="fr-FR" sz="1000" dirty="0"/>
              <a:t>Concernant la dimension GHT, il est conseillé </a:t>
            </a:r>
            <a:r>
              <a:rPr lang="fr-FR" sz="1000" b="1" dirty="0">
                <a:solidFill>
                  <a:srgbClr val="C8176A"/>
                </a:solidFill>
              </a:rPr>
              <a:t>d’aborder la démarche au niveau du GHT</a:t>
            </a:r>
            <a:r>
              <a:rPr lang="fr-FR" sz="1000" dirty="0"/>
              <a:t> et de mutualiser ce qui peut l’être. Il est également possible de suivre le même fonctionnement que pour le plan de sécurisation d’établissement (PSE) et s'assurer a minima qu'un CR du COPIL de la démarche soit bien envoyé aux instances du GHT / aux instances de l’établissement support car le PCRA est un sujet stratégique qui nécessite une bonne coopération entre les établissements du GHT.</a:t>
            </a:r>
          </a:p>
          <a:p>
            <a:pPr marL="285750" indent="-285750" algn="just">
              <a:spcBef>
                <a:spcPts val="200"/>
              </a:spcBef>
              <a:spcAft>
                <a:spcPts val="200"/>
              </a:spcAft>
              <a:buFont typeface="Arial" panose="020B0604020202020204" pitchFamily="34" charset="0"/>
              <a:buChar char="•"/>
            </a:pPr>
            <a:r>
              <a:rPr lang="fr-FR" sz="1000" dirty="0"/>
              <a:t>Dans le cadre de cette phase pilote, un établissement support de GHT a proposé que les Directions des établissements membres du GHT soient membres du COPIL.</a:t>
            </a:r>
          </a:p>
        </p:txBody>
      </p:sp>
    </p:spTree>
    <p:extLst>
      <p:ext uri="{BB962C8B-B14F-4D97-AF65-F5344CB8AC3E}">
        <p14:creationId xmlns:p14="http://schemas.microsoft.com/office/powerpoint/2010/main" val="930147793"/>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82F9955-0849-77E3-534D-51F384B2CB5B}"/>
              </a:ext>
            </a:extLst>
          </p:cNvPr>
          <p:cNvSpPr/>
          <p:nvPr/>
        </p:nvSpPr>
        <p:spPr>
          <a:xfrm>
            <a:off x="117218" y="828807"/>
            <a:ext cx="3436883" cy="3921185"/>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4745A495-6826-D690-9681-44A0530644DF}"/>
              </a:ext>
            </a:extLst>
          </p:cNvPr>
          <p:cNvSpPr>
            <a:spLocks noGrp="1"/>
          </p:cNvSpPr>
          <p:nvPr>
            <p:ph type="title"/>
          </p:nvPr>
        </p:nvSpPr>
        <p:spPr/>
        <p:txBody>
          <a:bodyPr/>
          <a:lstStyle/>
          <a:p>
            <a:r>
              <a:rPr lang="fr-FR" dirty="0"/>
              <a:t>La mise en œuvre d’un comité de pilotage de la démarche (COPIL)</a:t>
            </a:r>
          </a:p>
        </p:txBody>
      </p:sp>
      <p:sp>
        <p:nvSpPr>
          <p:cNvPr id="3" name="Espace réservé du numéro de diapositive 2">
            <a:extLst>
              <a:ext uri="{FF2B5EF4-FFF2-40B4-BE49-F238E27FC236}">
                <a16:creationId xmlns:a16="http://schemas.microsoft.com/office/drawing/2014/main" id="{F131D92C-4601-D3EA-6992-A4FB942B376A}"/>
              </a:ext>
            </a:extLst>
          </p:cNvPr>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fr-FR" smtClean="0"/>
              <a:t>14</a:t>
            </a:fld>
            <a:endParaRPr lang="fr-FR"/>
          </a:p>
        </p:txBody>
      </p:sp>
      <p:sp>
        <p:nvSpPr>
          <p:cNvPr id="5" name="ZoneTexte 4">
            <a:extLst>
              <a:ext uri="{FF2B5EF4-FFF2-40B4-BE49-F238E27FC236}">
                <a16:creationId xmlns:a16="http://schemas.microsoft.com/office/drawing/2014/main" id="{5C44335A-572A-A876-0075-C8743A3251F5}"/>
              </a:ext>
            </a:extLst>
          </p:cNvPr>
          <p:cNvSpPr txBox="1"/>
          <p:nvPr/>
        </p:nvSpPr>
        <p:spPr>
          <a:xfrm>
            <a:off x="3688056" y="828807"/>
            <a:ext cx="5338726" cy="2185214"/>
          </a:xfrm>
          <a:prstGeom prst="rect">
            <a:avLst/>
          </a:prstGeom>
          <a:noFill/>
        </p:spPr>
        <p:txBody>
          <a:bodyPr wrap="square">
            <a:spAutoFit/>
          </a:bodyPr>
          <a:lstStyle/>
          <a:p>
            <a:r>
              <a:rPr lang="fr-FR" sz="1200" b="1" kern="1200" dirty="0">
                <a:solidFill>
                  <a:schemeClr val="bg2"/>
                </a:solidFill>
                <a:latin typeface="+mn-lt"/>
                <a:ea typeface="+mn-ea"/>
                <a:cs typeface="+mn-cs"/>
              </a:rPr>
              <a:t>Autres types d’acteurs pouvant être associés à la comitologie et aux travaux PCRA</a:t>
            </a:r>
          </a:p>
          <a:p>
            <a:pPr marL="171450" indent="-171450">
              <a:buFont typeface="Arial" panose="020B0604020202020204" pitchFamily="34" charset="0"/>
              <a:buChar char="•"/>
            </a:pPr>
            <a:r>
              <a:rPr lang="fr-FR" sz="1200" kern="1200" dirty="0">
                <a:solidFill>
                  <a:srgbClr val="616161"/>
                </a:solidFill>
                <a:latin typeface="+mn-lt"/>
                <a:ea typeface="+mn-ea"/>
                <a:cs typeface="+mn-cs"/>
              </a:rPr>
              <a:t>Président de la Commission médicale d’établissement (CME)</a:t>
            </a:r>
          </a:p>
          <a:p>
            <a:pPr marL="171450" indent="-171450">
              <a:buFont typeface="Arial" panose="020B0604020202020204" pitchFamily="34" charset="0"/>
              <a:buChar char="•"/>
            </a:pPr>
            <a:r>
              <a:rPr lang="fr-FR" sz="1200" kern="1200" dirty="0">
                <a:solidFill>
                  <a:srgbClr val="616161"/>
                </a:solidFill>
                <a:latin typeface="+mn-lt"/>
                <a:ea typeface="+mn-ea"/>
                <a:cs typeface="+mn-cs"/>
              </a:rPr>
              <a:t>Direction des ressources humaines</a:t>
            </a:r>
          </a:p>
          <a:p>
            <a:pPr marL="171450" indent="-171450">
              <a:buFont typeface="Arial" panose="020B0604020202020204" pitchFamily="34" charset="0"/>
              <a:buChar char="•"/>
            </a:pPr>
            <a:r>
              <a:rPr lang="fr-FR" sz="1200" kern="1200" dirty="0">
                <a:solidFill>
                  <a:srgbClr val="616161"/>
                </a:solidFill>
                <a:latin typeface="+mn-lt"/>
                <a:ea typeface="+mn-ea"/>
                <a:cs typeface="+mn-cs"/>
              </a:rPr>
              <a:t>Direction des finances</a:t>
            </a:r>
          </a:p>
          <a:p>
            <a:pPr marL="171450" indent="-171450">
              <a:buFont typeface="Arial" panose="020B0604020202020204" pitchFamily="34" charset="0"/>
              <a:buChar char="•"/>
            </a:pPr>
            <a:r>
              <a:rPr lang="fr-FR" sz="1200" kern="1200" dirty="0">
                <a:solidFill>
                  <a:srgbClr val="616161"/>
                </a:solidFill>
                <a:latin typeface="+mn-lt"/>
                <a:ea typeface="+mn-ea"/>
                <a:cs typeface="+mn-cs"/>
              </a:rPr>
              <a:t>Direction / Responsable logistique et services techniques</a:t>
            </a:r>
          </a:p>
          <a:p>
            <a:pPr marL="171450" indent="-171450">
              <a:buFont typeface="Arial" panose="020B0604020202020204" pitchFamily="34" charset="0"/>
              <a:buChar char="•"/>
            </a:pPr>
            <a:r>
              <a:rPr lang="fr-FR" sz="1200" kern="1200" dirty="0">
                <a:solidFill>
                  <a:srgbClr val="616161"/>
                </a:solidFill>
                <a:latin typeface="+mn-lt"/>
                <a:ea typeface="+mn-ea"/>
                <a:cs typeface="+mn-cs"/>
              </a:rPr>
              <a:t>Direction / Responsable des affaires médicales</a:t>
            </a:r>
          </a:p>
          <a:p>
            <a:pPr marL="171450" indent="-171450">
              <a:buFont typeface="Arial" panose="020B0604020202020204" pitchFamily="34" charset="0"/>
              <a:buChar char="•"/>
            </a:pPr>
            <a:r>
              <a:rPr lang="fr-FR" sz="1200" kern="1200" dirty="0">
                <a:solidFill>
                  <a:srgbClr val="616161"/>
                </a:solidFill>
                <a:latin typeface="+mn-lt"/>
                <a:ea typeface="+mn-ea"/>
                <a:cs typeface="+mn-cs"/>
              </a:rPr>
              <a:t>Direction / Responsable de la sécurité et des situations sanitaires exceptionnelles (SSE)</a:t>
            </a:r>
          </a:p>
          <a:p>
            <a:pPr marL="171450" indent="-171450">
              <a:buFont typeface="Arial" panose="020B0604020202020204" pitchFamily="34" charset="0"/>
              <a:buChar char="•"/>
            </a:pPr>
            <a:r>
              <a:rPr lang="fr-FR" sz="1200" kern="1200" dirty="0">
                <a:solidFill>
                  <a:srgbClr val="616161"/>
                </a:solidFill>
                <a:latin typeface="+mn-lt"/>
                <a:ea typeface="+mn-ea"/>
                <a:cs typeface="+mn-cs"/>
              </a:rPr>
              <a:t>Direction de la communication</a:t>
            </a:r>
          </a:p>
          <a:p>
            <a:pPr marL="171450" indent="-171450">
              <a:buFont typeface="Arial" panose="020B0604020202020204" pitchFamily="34" charset="0"/>
              <a:buChar char="•"/>
            </a:pPr>
            <a:r>
              <a:rPr lang="fr-FR" sz="1200" kern="1200" dirty="0">
                <a:solidFill>
                  <a:srgbClr val="616161"/>
                </a:solidFill>
                <a:latin typeface="+mn-lt"/>
                <a:ea typeface="+mn-ea"/>
                <a:cs typeface="+mn-cs"/>
              </a:rPr>
              <a:t>Délégué à la protection des données (DPO)</a:t>
            </a:r>
          </a:p>
        </p:txBody>
      </p:sp>
      <p:sp>
        <p:nvSpPr>
          <p:cNvPr id="4" name="ZoneTexte 3">
            <a:extLst>
              <a:ext uri="{FF2B5EF4-FFF2-40B4-BE49-F238E27FC236}">
                <a16:creationId xmlns:a16="http://schemas.microsoft.com/office/drawing/2014/main" id="{83B03FE8-57A6-3909-CC08-2908165380C6}"/>
              </a:ext>
            </a:extLst>
          </p:cNvPr>
          <p:cNvSpPr txBox="1"/>
          <p:nvPr/>
        </p:nvSpPr>
        <p:spPr>
          <a:xfrm>
            <a:off x="117218" y="896109"/>
            <a:ext cx="3436883" cy="3816429"/>
          </a:xfrm>
          <a:prstGeom prst="rect">
            <a:avLst/>
          </a:prstGeom>
          <a:noFill/>
        </p:spPr>
        <p:txBody>
          <a:bodyPr wrap="square" rtlCol="0">
            <a:spAutoFit/>
          </a:bodyPr>
          <a:lstStyle/>
          <a:p>
            <a:pPr algn="ctr"/>
            <a:r>
              <a:rPr lang="fr-FR" sz="1200" b="1" dirty="0"/>
              <a:t>« Composition type » d’un COPIL </a:t>
            </a:r>
            <a:r>
              <a:rPr lang="fr-FR" sz="1200" b="1" u="sng" dirty="0"/>
              <a:t>dans le cadre de cette phase pilote</a:t>
            </a:r>
            <a:r>
              <a:rPr lang="fr-FR" sz="1200" b="1" dirty="0"/>
              <a:t> :</a:t>
            </a:r>
          </a:p>
          <a:p>
            <a:pPr algn="ctr"/>
            <a:endParaRPr lang="fr-FR" sz="1200" b="1" dirty="0"/>
          </a:p>
          <a:p>
            <a:pPr algn="ctr"/>
            <a:endParaRPr lang="fr-FR" sz="1200" b="1" dirty="0"/>
          </a:p>
          <a:p>
            <a:pPr algn="ctr"/>
            <a:endParaRPr lang="fr-FR" sz="1200" b="1" dirty="0"/>
          </a:p>
          <a:p>
            <a:pPr algn="ctr"/>
            <a:endParaRPr lang="fr-FR" sz="1200" b="1" dirty="0"/>
          </a:p>
          <a:p>
            <a:pPr algn="ctr"/>
            <a:endParaRPr lang="fr-FR" sz="1200" b="1" dirty="0"/>
          </a:p>
          <a:p>
            <a:pPr algn="ctr"/>
            <a:endParaRPr lang="fr-FR" sz="1200" b="1" dirty="0"/>
          </a:p>
          <a:p>
            <a:pPr algn="ctr"/>
            <a:endParaRPr lang="fr-FR" sz="1200" b="1" dirty="0"/>
          </a:p>
          <a:p>
            <a:pPr algn="ctr"/>
            <a:endParaRPr lang="fr-FR" sz="1200" b="1" dirty="0"/>
          </a:p>
          <a:p>
            <a:pPr algn="ctr"/>
            <a:endParaRPr lang="fr-FR" sz="1200" b="1" dirty="0"/>
          </a:p>
          <a:p>
            <a:pPr algn="ctr"/>
            <a:endParaRPr lang="fr-FR" sz="1200" b="1" dirty="0"/>
          </a:p>
          <a:p>
            <a:pPr algn="ctr"/>
            <a:endParaRPr lang="fr-FR" sz="1200" b="1" dirty="0"/>
          </a:p>
          <a:p>
            <a:pPr algn="ctr"/>
            <a:endParaRPr lang="fr-FR" sz="1200" b="1" dirty="0"/>
          </a:p>
          <a:p>
            <a:pPr algn="ctr"/>
            <a:endParaRPr lang="fr-FR" sz="1200" b="1" dirty="0"/>
          </a:p>
          <a:p>
            <a:pPr algn="ctr"/>
            <a:endParaRPr lang="fr-FR" sz="1200" b="1" dirty="0"/>
          </a:p>
          <a:p>
            <a:pPr algn="ctr"/>
            <a:endParaRPr lang="fr-FR" sz="1200" b="1" dirty="0"/>
          </a:p>
          <a:p>
            <a:pPr algn="just"/>
            <a:endParaRPr lang="fr-FR" sz="800" dirty="0"/>
          </a:p>
          <a:p>
            <a:pPr algn="just"/>
            <a:r>
              <a:rPr lang="fr-FR" sz="1000" i="1" dirty="0"/>
              <a:t>Cette composition est bien entendu à adapter selon le type, la taille, les spécificités de l’établissement et de sa gouvernance.</a:t>
            </a:r>
          </a:p>
        </p:txBody>
      </p:sp>
      <p:graphicFrame>
        <p:nvGraphicFramePr>
          <p:cNvPr id="6" name="Diagramme 5">
            <a:extLst>
              <a:ext uri="{FF2B5EF4-FFF2-40B4-BE49-F238E27FC236}">
                <a16:creationId xmlns:a16="http://schemas.microsoft.com/office/drawing/2014/main" id="{7BFAE0C5-BC77-FAEA-4BD5-CE290DBD71D8}"/>
              </a:ext>
            </a:extLst>
          </p:cNvPr>
          <p:cNvGraphicFramePr/>
          <p:nvPr>
            <p:extLst>
              <p:ext uri="{D42A27DB-BD31-4B8C-83A1-F6EECF244321}">
                <p14:modId xmlns:p14="http://schemas.microsoft.com/office/powerpoint/2010/main" val="3374285848"/>
              </p:ext>
            </p:extLst>
          </p:nvPr>
        </p:nvGraphicFramePr>
        <p:xfrm>
          <a:off x="251173" y="1431830"/>
          <a:ext cx="3168974" cy="26241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Rectangle 8">
            <a:extLst>
              <a:ext uri="{FF2B5EF4-FFF2-40B4-BE49-F238E27FC236}">
                <a16:creationId xmlns:a16="http://schemas.microsoft.com/office/drawing/2014/main" id="{86D2418C-2D09-B297-CEDB-1561EBC1A92D}"/>
              </a:ext>
            </a:extLst>
          </p:cNvPr>
          <p:cNvSpPr/>
          <p:nvPr/>
        </p:nvSpPr>
        <p:spPr>
          <a:xfrm>
            <a:off x="3767960" y="3200400"/>
            <a:ext cx="5258822" cy="15495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chemeClr val="tx1"/>
                </a:solidFill>
              </a:rPr>
              <a:t>En conclusion, </a:t>
            </a:r>
            <a:r>
              <a:rPr lang="fr-FR" b="1" dirty="0">
                <a:solidFill>
                  <a:schemeClr val="tx1"/>
                </a:solidFill>
              </a:rPr>
              <a:t>la continuité d’activité concerne tous les métiers présents à l’hôpital ! </a:t>
            </a:r>
          </a:p>
          <a:p>
            <a:pPr algn="ctr"/>
            <a:endParaRPr lang="fr-FR" dirty="0">
              <a:solidFill>
                <a:schemeClr val="tx1"/>
              </a:solidFill>
            </a:endParaRPr>
          </a:p>
          <a:p>
            <a:pPr algn="ctr"/>
            <a:r>
              <a:rPr lang="fr-FR" dirty="0">
                <a:solidFill>
                  <a:schemeClr val="tx1"/>
                </a:solidFill>
              </a:rPr>
              <a:t>Les stratégies de continuité et de reprise d’activité sont à travailler de </a:t>
            </a:r>
            <a:r>
              <a:rPr lang="fr-FR" b="1" dirty="0">
                <a:solidFill>
                  <a:schemeClr val="tx1"/>
                </a:solidFill>
              </a:rPr>
              <a:t>manière pluridisciplinaire</a:t>
            </a:r>
            <a:r>
              <a:rPr lang="fr-FR" dirty="0">
                <a:solidFill>
                  <a:schemeClr val="tx1"/>
                </a:solidFill>
              </a:rPr>
              <a:t>.</a:t>
            </a:r>
          </a:p>
        </p:txBody>
      </p:sp>
    </p:spTree>
    <p:extLst>
      <p:ext uri="{BB962C8B-B14F-4D97-AF65-F5344CB8AC3E}">
        <p14:creationId xmlns:p14="http://schemas.microsoft.com/office/powerpoint/2010/main" val="39946802"/>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8AAD851-E2D4-6F6B-49DD-9DC6A263B986}"/>
              </a:ext>
            </a:extLst>
          </p:cNvPr>
          <p:cNvSpPr>
            <a:spLocks noGrp="1"/>
          </p:cNvSpPr>
          <p:nvPr>
            <p:ph type="title"/>
          </p:nvPr>
        </p:nvSpPr>
        <p:spPr/>
        <p:txBody>
          <a:bodyPr>
            <a:normAutofit/>
          </a:bodyPr>
          <a:lstStyle/>
          <a:p>
            <a:r>
              <a:rPr lang="fr-FR" dirty="0"/>
              <a:t>La stratégie de communication : définir le « pourquoi »</a:t>
            </a:r>
          </a:p>
        </p:txBody>
      </p:sp>
      <p:sp>
        <p:nvSpPr>
          <p:cNvPr id="3" name="Espace réservé du numéro de diapositive 2">
            <a:extLst>
              <a:ext uri="{FF2B5EF4-FFF2-40B4-BE49-F238E27FC236}">
                <a16:creationId xmlns:a16="http://schemas.microsoft.com/office/drawing/2014/main" id="{739EBAA7-0881-AC00-58BE-C11BF142C051}"/>
              </a:ext>
            </a:extLst>
          </p:cNvPr>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fr-FR" smtClean="0"/>
              <a:t>15</a:t>
            </a:fld>
            <a:endParaRPr lang="fr-FR"/>
          </a:p>
        </p:txBody>
      </p:sp>
      <p:sp>
        <p:nvSpPr>
          <p:cNvPr id="5" name="Espace réservé du contenu 4">
            <a:extLst>
              <a:ext uri="{FF2B5EF4-FFF2-40B4-BE49-F238E27FC236}">
                <a16:creationId xmlns:a16="http://schemas.microsoft.com/office/drawing/2014/main" id="{4A93DB98-3688-8620-5E0E-69872DC1E798}"/>
              </a:ext>
            </a:extLst>
          </p:cNvPr>
          <p:cNvSpPr txBox="1">
            <a:spLocks/>
          </p:cNvSpPr>
          <p:nvPr/>
        </p:nvSpPr>
        <p:spPr>
          <a:xfrm>
            <a:off x="251173" y="2395840"/>
            <a:ext cx="4320827" cy="2272142"/>
          </a:xfrm>
          <a:prstGeom prst="rect">
            <a:avLst/>
          </a:prstGeom>
          <a:solidFill>
            <a:schemeClr val="bg1">
              <a:lumMod val="95000"/>
            </a:schemeClr>
          </a:solidFill>
        </p:spPr>
        <p:txBody>
          <a:bodyPr anchor="ctr"/>
          <a:lstStyle>
            <a:lvl1pPr marL="342900" indent="-342900" algn="l" defTabSz="914400" rtl="0" eaLnBrk="1" latinLnBrk="0" hangingPunct="1">
              <a:spcBef>
                <a:spcPct val="20000"/>
              </a:spcBef>
              <a:buFont typeface="Wingdings" panose="05000000000000000000" pitchFamily="2" charset="2"/>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Calibri" panose="020F050202020403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685800">
              <a:spcBef>
                <a:spcPts val="300"/>
              </a:spcBef>
              <a:spcAft>
                <a:spcPts val="300"/>
              </a:spcAft>
              <a:buClrTx/>
              <a:buNone/>
              <a:defRPr/>
            </a:pPr>
            <a:r>
              <a:rPr lang="fr-FR" sz="1100" dirty="0">
                <a:ea typeface="Lato" panose="020F0502020204030203" pitchFamily="34" charset="0"/>
                <a:cs typeface="Lato" panose="020F0502020204030203" pitchFamily="34" charset="0"/>
              </a:rPr>
              <a:t>Exemples de </a:t>
            </a:r>
            <a:r>
              <a:rPr lang="fr-FR" sz="1100" b="1" dirty="0">
                <a:solidFill>
                  <a:srgbClr val="C8176A"/>
                </a:solidFill>
                <a:ea typeface="Lato" panose="020F0502020204030203" pitchFamily="34" charset="0"/>
                <a:cs typeface="Lato" panose="020F0502020204030203" pitchFamily="34" charset="0"/>
              </a:rPr>
              <a:t>messages clefs </a:t>
            </a:r>
            <a:r>
              <a:rPr lang="fr-FR" sz="1100" dirty="0">
                <a:ea typeface="Lato" panose="020F0502020204030203" pitchFamily="34" charset="0"/>
                <a:cs typeface="Lato" panose="020F0502020204030203" pitchFamily="34" charset="0"/>
              </a:rPr>
              <a:t>à diffuser dans le cadre du lancement de la démarche :</a:t>
            </a:r>
          </a:p>
          <a:p>
            <a:pPr algn="just" defTabSz="685800">
              <a:spcBef>
                <a:spcPts val="300"/>
              </a:spcBef>
              <a:spcAft>
                <a:spcPts val="300"/>
              </a:spcAft>
              <a:buClrTx/>
              <a:buFont typeface="Arial" panose="020B0604020202020204" pitchFamily="34" charset="0"/>
              <a:buChar char="•"/>
              <a:defRPr/>
            </a:pPr>
            <a:r>
              <a:rPr lang="fr-FR" sz="1100" dirty="0">
                <a:ea typeface="Lato" panose="020F0502020204030203" pitchFamily="34" charset="0"/>
                <a:cs typeface="Lato" panose="020F0502020204030203" pitchFamily="34" charset="0"/>
              </a:rPr>
              <a:t>Anticiper les crises de tous types (sanitaire, organisationnel, numérique, lié à des évènements naturels ou terroristes) et se préparer aux situations sanitaires exceptionnelles (SSE) et aux grands évènements nationaux (ex : JO Paris 2024)</a:t>
            </a:r>
          </a:p>
          <a:p>
            <a:pPr algn="just" defTabSz="685800">
              <a:spcBef>
                <a:spcPts val="300"/>
              </a:spcBef>
              <a:spcAft>
                <a:spcPts val="300"/>
              </a:spcAft>
              <a:buClrTx/>
              <a:buFont typeface="Arial" panose="020B0604020202020204" pitchFamily="34" charset="0"/>
              <a:buChar char="•"/>
              <a:defRPr/>
            </a:pPr>
            <a:r>
              <a:rPr lang="fr-FR" sz="1100" dirty="0">
                <a:ea typeface="Lato" panose="020F0502020204030203" pitchFamily="34" charset="0"/>
                <a:cs typeface="Lato" panose="020F0502020204030203" pitchFamily="34" charset="0"/>
              </a:rPr>
              <a:t>Maintenir l’activité en cas d’indisponibilité des fonctions supports (systèmes d’information, ressources humaines, bâtiments, matériel)</a:t>
            </a:r>
          </a:p>
          <a:p>
            <a:pPr algn="just" defTabSz="685800">
              <a:spcBef>
                <a:spcPts val="300"/>
              </a:spcBef>
              <a:spcAft>
                <a:spcPts val="300"/>
              </a:spcAft>
              <a:buClrTx/>
              <a:buFont typeface="Arial" panose="020B0604020202020204" pitchFamily="34" charset="0"/>
              <a:buChar char="•"/>
              <a:defRPr/>
            </a:pPr>
            <a:r>
              <a:rPr lang="fr-FR" sz="1100" dirty="0">
                <a:ea typeface="Lato" panose="020F0502020204030203" pitchFamily="34" charset="0"/>
                <a:cs typeface="Lato" panose="020F0502020204030203" pitchFamily="34" charset="0"/>
              </a:rPr>
              <a:t>Continuer à accueillir et soigner les patients dans des conditions acceptables</a:t>
            </a:r>
          </a:p>
        </p:txBody>
      </p:sp>
      <p:pic>
        <p:nvPicPr>
          <p:cNvPr id="4098" name="Picture 2">
            <a:extLst>
              <a:ext uri="{FF2B5EF4-FFF2-40B4-BE49-F238E27FC236}">
                <a16:creationId xmlns:a16="http://schemas.microsoft.com/office/drawing/2014/main" id="{4D427951-5B17-49D5-FCE1-A71F581E6A3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33" y="854146"/>
            <a:ext cx="1811709" cy="1357033"/>
          </a:xfrm>
          <a:prstGeom prst="rect">
            <a:avLst/>
          </a:prstGeom>
          <a:noFill/>
          <a:extLst>
            <a:ext uri="{909E8E84-426E-40DD-AFC4-6F175D3DCCD1}">
              <a14:hiddenFill xmlns:a14="http://schemas.microsoft.com/office/drawing/2010/main">
                <a:solidFill>
                  <a:srgbClr val="FFFFFF"/>
                </a:solidFill>
              </a14:hiddenFill>
            </a:ext>
          </a:extLst>
        </p:spPr>
      </p:pic>
      <p:sp>
        <p:nvSpPr>
          <p:cNvPr id="6" name="Espace réservé du contenu 4">
            <a:extLst>
              <a:ext uri="{FF2B5EF4-FFF2-40B4-BE49-F238E27FC236}">
                <a16:creationId xmlns:a16="http://schemas.microsoft.com/office/drawing/2014/main" id="{498947CB-3FA1-036E-CD59-DF948B2066D9}"/>
              </a:ext>
            </a:extLst>
          </p:cNvPr>
          <p:cNvSpPr txBox="1">
            <a:spLocks/>
          </p:cNvSpPr>
          <p:nvPr/>
        </p:nvSpPr>
        <p:spPr>
          <a:xfrm>
            <a:off x="4803494" y="2395840"/>
            <a:ext cx="4097879" cy="2272142"/>
          </a:xfrm>
          <a:prstGeom prst="rect">
            <a:avLst/>
          </a:prstGeom>
          <a:ln>
            <a:solidFill>
              <a:schemeClr val="tx2"/>
            </a:solidFill>
          </a:ln>
        </p:spPr>
        <p:txBody>
          <a:bodyPr anchor="ctr"/>
          <a:lstStyle>
            <a:lvl1pPr marL="342900" indent="-342900" algn="l" defTabSz="914400" rtl="0" eaLnBrk="1" latinLnBrk="0" hangingPunct="1">
              <a:spcBef>
                <a:spcPct val="20000"/>
              </a:spcBef>
              <a:buFont typeface="Wingdings" panose="05000000000000000000" pitchFamily="2" charset="2"/>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Calibri" panose="020F050202020403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685800">
              <a:spcBef>
                <a:spcPts val="300"/>
              </a:spcBef>
              <a:spcAft>
                <a:spcPts val="300"/>
              </a:spcAft>
              <a:buClrTx/>
              <a:buNone/>
              <a:defRPr/>
            </a:pPr>
            <a:r>
              <a:rPr lang="fr-FR" sz="1100" b="1" dirty="0">
                <a:solidFill>
                  <a:srgbClr val="C8176A"/>
                </a:solidFill>
                <a:ea typeface="Lato" panose="020F0502020204030203" pitchFamily="34" charset="0"/>
                <a:cs typeface="Lato" panose="020F0502020204030203" pitchFamily="34" charset="0"/>
              </a:rPr>
              <a:t>Contexte auquel rattacher la démarche :</a:t>
            </a:r>
          </a:p>
          <a:p>
            <a:pPr algn="just" defTabSz="685800">
              <a:spcBef>
                <a:spcPts val="300"/>
              </a:spcBef>
              <a:spcAft>
                <a:spcPts val="300"/>
              </a:spcAft>
              <a:buClrTx/>
              <a:buFont typeface="Arial" panose="020B0604020202020204" pitchFamily="34" charset="0"/>
              <a:buChar char="•"/>
              <a:defRPr/>
            </a:pPr>
            <a:r>
              <a:rPr lang="fr-FR" sz="1100" dirty="0">
                <a:ea typeface="Lato" panose="020F0502020204030203" pitchFamily="34" charset="0"/>
                <a:cs typeface="Lato" panose="020F0502020204030203" pitchFamily="34" charset="0"/>
              </a:rPr>
              <a:t>Les travaux menés en matière de démarche qualité et gestion des risques et la maturité de l’établissement sur le sujet (processus, cartographie des risques, etc.)</a:t>
            </a:r>
          </a:p>
          <a:p>
            <a:pPr algn="just" defTabSz="685800">
              <a:spcBef>
                <a:spcPts val="300"/>
              </a:spcBef>
              <a:spcAft>
                <a:spcPts val="300"/>
              </a:spcAft>
              <a:buClrTx/>
              <a:buFont typeface="Arial" panose="020B0604020202020204" pitchFamily="34" charset="0"/>
              <a:buChar char="•"/>
              <a:defRPr/>
            </a:pPr>
            <a:r>
              <a:rPr lang="fr-FR" sz="1100" dirty="0">
                <a:ea typeface="Lato" panose="020F0502020204030203" pitchFamily="34" charset="0"/>
                <a:cs typeface="Lato" panose="020F0502020204030203" pitchFamily="34" charset="0"/>
              </a:rPr>
              <a:t>Les démarches de certification HAS qui impliquent de traiter le sujet de la prévention des situations sanitaires exceptionnelles (SSE) </a:t>
            </a:r>
          </a:p>
          <a:p>
            <a:pPr algn="just" defTabSz="685800" fontAlgn="base">
              <a:spcBef>
                <a:spcPts val="300"/>
              </a:spcBef>
              <a:spcAft>
                <a:spcPts val="300"/>
              </a:spcAft>
              <a:buClrTx/>
              <a:buFont typeface="Arial" panose="020B0604020202020204" pitchFamily="34" charset="0"/>
              <a:buChar char="•"/>
              <a:defRPr/>
            </a:pPr>
            <a:r>
              <a:rPr lang="fr-FR" sz="1100" dirty="0">
                <a:ea typeface="Lato" panose="020F0502020204030203" pitchFamily="34" charset="0"/>
                <a:cs typeface="Lato" panose="020F0502020204030203" pitchFamily="34" charset="0"/>
              </a:rPr>
              <a:t>La feuille de route 2023-2027 </a:t>
            </a:r>
            <a:r>
              <a:rPr lang="fr-FR" sz="1100" dirty="0" err="1">
                <a:ea typeface="Lato" panose="020F0502020204030203" pitchFamily="34" charset="0"/>
                <a:cs typeface="Lato" panose="020F0502020204030203" pitchFamily="34" charset="0"/>
              </a:rPr>
              <a:t>CaRE</a:t>
            </a:r>
            <a:r>
              <a:rPr lang="fr-FR" sz="1100" dirty="0">
                <a:ea typeface="Lato" panose="020F0502020204030203" pitchFamily="34" charset="0"/>
                <a:cs typeface="Lato" panose="020F0502020204030203" pitchFamily="34" charset="0"/>
              </a:rPr>
              <a:t> (Cybersécurité, accélération et Résilience des Etablissements) et la mise à disposition par l’ANS d’un kit national PCA-PRA</a:t>
            </a:r>
          </a:p>
        </p:txBody>
      </p:sp>
      <p:sp>
        <p:nvSpPr>
          <p:cNvPr id="10" name="Rectangle 9">
            <a:extLst>
              <a:ext uri="{FF2B5EF4-FFF2-40B4-BE49-F238E27FC236}">
                <a16:creationId xmlns:a16="http://schemas.microsoft.com/office/drawing/2014/main" id="{1D4D3A09-E4AF-953C-C3EF-F3451C90FDC3}"/>
              </a:ext>
            </a:extLst>
          </p:cNvPr>
          <p:cNvSpPr/>
          <p:nvPr/>
        </p:nvSpPr>
        <p:spPr>
          <a:xfrm>
            <a:off x="1932972" y="1159893"/>
            <a:ext cx="6873787" cy="830997"/>
          </a:xfrm>
          <a:prstGeom prst="rect">
            <a:avLst/>
          </a:prstGeom>
          <a:noFill/>
        </p:spPr>
        <p:txBody>
          <a:bodyPr wrap="square" rtlCol="0">
            <a:spAutoFit/>
          </a:bodyPr>
          <a:lstStyle/>
          <a:p>
            <a:pPr algn="just">
              <a:spcBef>
                <a:spcPts val="300"/>
              </a:spcBef>
              <a:spcAft>
                <a:spcPts val="300"/>
              </a:spcAft>
            </a:pPr>
            <a:r>
              <a:rPr lang="fr-FR" sz="1600" dirty="0"/>
              <a:t>La définition d’une </a:t>
            </a:r>
            <a:r>
              <a:rPr lang="fr-FR" sz="1600" b="1" dirty="0">
                <a:solidFill>
                  <a:srgbClr val="C8176A"/>
                </a:solidFill>
              </a:rPr>
              <a:t>politique de communication </a:t>
            </a:r>
            <a:r>
              <a:rPr lang="fr-FR" sz="1600" dirty="0"/>
              <a:t>est indispensable afin de </a:t>
            </a:r>
            <a:r>
              <a:rPr lang="fr-FR" sz="1600" b="1" dirty="0"/>
              <a:t>donner du sens</a:t>
            </a:r>
            <a:r>
              <a:rPr lang="fr-FR" sz="1600" dirty="0"/>
              <a:t> et de replacer le travail d’élaboration du PCRA dans un contexte plus global de </a:t>
            </a:r>
            <a:r>
              <a:rPr lang="fr-FR" sz="1600" b="1" dirty="0"/>
              <a:t>prévention des situations exceptionnelles.</a:t>
            </a:r>
          </a:p>
        </p:txBody>
      </p:sp>
      <p:sp>
        <p:nvSpPr>
          <p:cNvPr id="7" name="Flèche : droite 6">
            <a:extLst>
              <a:ext uri="{FF2B5EF4-FFF2-40B4-BE49-F238E27FC236}">
                <a16:creationId xmlns:a16="http://schemas.microsoft.com/office/drawing/2014/main" id="{DD5BE023-CCD0-C20E-8F38-71EA172D9719}"/>
              </a:ext>
            </a:extLst>
          </p:cNvPr>
          <p:cNvSpPr/>
          <p:nvPr/>
        </p:nvSpPr>
        <p:spPr>
          <a:xfrm>
            <a:off x="1202148" y="1453747"/>
            <a:ext cx="639384" cy="157829"/>
          </a:xfrm>
          <a:prstGeom prst="rightArrow">
            <a:avLst/>
          </a:prstGeom>
          <a:solidFill>
            <a:srgbClr val="F1B48D"/>
          </a:solidFill>
          <a:ln>
            <a:solidFill>
              <a:srgbClr val="F1B4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668955609"/>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745A495-6826-D690-9681-44A0530644DF}"/>
              </a:ext>
            </a:extLst>
          </p:cNvPr>
          <p:cNvSpPr>
            <a:spLocks noGrp="1"/>
          </p:cNvSpPr>
          <p:nvPr>
            <p:ph type="title"/>
          </p:nvPr>
        </p:nvSpPr>
        <p:spPr/>
        <p:txBody>
          <a:bodyPr>
            <a:normAutofit fontScale="90000"/>
          </a:bodyPr>
          <a:lstStyle/>
          <a:p>
            <a:pPr algn="just"/>
            <a:r>
              <a:rPr lang="fr-FR" dirty="0"/>
              <a:t>Autres bonnes pratiques en matière de comitologie et de cadrage des travaux</a:t>
            </a:r>
          </a:p>
        </p:txBody>
      </p:sp>
      <p:sp>
        <p:nvSpPr>
          <p:cNvPr id="3" name="Espace réservé du numéro de diapositive 2">
            <a:extLst>
              <a:ext uri="{FF2B5EF4-FFF2-40B4-BE49-F238E27FC236}">
                <a16:creationId xmlns:a16="http://schemas.microsoft.com/office/drawing/2014/main" id="{F131D92C-4601-D3EA-6992-A4FB942B376A}"/>
              </a:ext>
            </a:extLst>
          </p:cNvPr>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fr-FR" smtClean="0"/>
              <a:t>16</a:t>
            </a:fld>
            <a:endParaRPr lang="fr-FR"/>
          </a:p>
        </p:txBody>
      </p:sp>
      <p:sp>
        <p:nvSpPr>
          <p:cNvPr id="10" name="ZoneTexte 9">
            <a:extLst>
              <a:ext uri="{FF2B5EF4-FFF2-40B4-BE49-F238E27FC236}">
                <a16:creationId xmlns:a16="http://schemas.microsoft.com/office/drawing/2014/main" id="{2A5975FD-9FC4-24C1-6DC1-F414B46E1AE9}"/>
              </a:ext>
            </a:extLst>
          </p:cNvPr>
          <p:cNvSpPr txBox="1"/>
          <p:nvPr/>
        </p:nvSpPr>
        <p:spPr>
          <a:xfrm>
            <a:off x="1119351" y="2057519"/>
            <a:ext cx="7846199" cy="1066959"/>
          </a:xfrm>
          <a:prstGeom prst="rect">
            <a:avLst/>
          </a:prstGeom>
          <a:noFill/>
        </p:spPr>
        <p:txBody>
          <a:bodyPr wrap="square">
            <a:spAutoFit/>
          </a:bodyPr>
          <a:lstStyle/>
          <a:p>
            <a:pPr marR="0" lvl="0" algn="l" defTabSz="914400" rtl="0" eaLnBrk="1" fontAlgn="auto" latinLnBrk="0" hangingPunct="1">
              <a:lnSpc>
                <a:spcPct val="100000"/>
              </a:lnSpc>
              <a:spcBef>
                <a:spcPts val="200"/>
              </a:spcBef>
              <a:spcAft>
                <a:spcPts val="200"/>
              </a:spcAft>
              <a:buClrTx/>
              <a:buSzTx/>
              <a:tabLst/>
              <a:defRPr/>
            </a:pPr>
            <a:r>
              <a:rPr kumimoji="0" lang="fr-FR"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Déployer une </a:t>
            </a:r>
            <a:r>
              <a:rPr kumimoji="0" lang="fr-FR" sz="1200" b="1" i="0" u="none" strike="noStrike" kern="1200" cap="none" spc="0" normalizeH="0" baseline="0" noProof="0" dirty="0">
                <a:ln>
                  <a:noFill/>
                </a:ln>
                <a:solidFill>
                  <a:schemeClr val="bg2"/>
                </a:solidFill>
                <a:effectLst/>
                <a:uLnTx/>
                <a:uFillTx/>
                <a:latin typeface="Arial" panose="020B0604020202020204" pitchFamily="34" charset="0"/>
                <a:ea typeface="+mn-ea"/>
                <a:cs typeface="Arial" panose="020B0604020202020204" pitchFamily="34" charset="0"/>
                <a:sym typeface="Arial"/>
              </a:rPr>
              <a:t>démarche institutionnellement portée par la Direction générale</a:t>
            </a:r>
            <a:r>
              <a:rPr kumimoji="0" lang="fr-FR"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 de l’établissement </a:t>
            </a:r>
          </a:p>
          <a:p>
            <a:pPr marR="0" lvl="0" algn="just" defTabSz="914400" rtl="0" eaLnBrk="1" fontAlgn="auto" latinLnBrk="0" hangingPunct="1">
              <a:lnSpc>
                <a:spcPct val="100000"/>
              </a:lnSpc>
              <a:spcBef>
                <a:spcPts val="200"/>
              </a:spcBef>
              <a:spcAft>
                <a:spcPts val="200"/>
              </a:spcAft>
              <a:buClrTx/>
              <a:buSzTx/>
              <a:tabLst/>
              <a:defRPr/>
            </a:pPr>
            <a:r>
              <a:rPr kumimoji="0" lang="fr-FR" sz="120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Le PCRA traitre l’ensemble des risques pouvant survenir au sein de l’établissement, et pas exclusivement les risques cyber. La norme ISO 22300 sécurité et résilience indique que la démarche PCRA doit partir de la direction : le PCRA doit être un choix politique/institutionnel car il a un « coût », en matière de </a:t>
            </a:r>
            <a:r>
              <a:rPr kumimoji="0" lang="fr-FR" sz="120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temps de travail, de communication, de formation, etc.</a:t>
            </a:r>
          </a:p>
        </p:txBody>
      </p:sp>
      <p:sp>
        <p:nvSpPr>
          <p:cNvPr id="12" name="ZoneTexte 11">
            <a:extLst>
              <a:ext uri="{FF2B5EF4-FFF2-40B4-BE49-F238E27FC236}">
                <a16:creationId xmlns:a16="http://schemas.microsoft.com/office/drawing/2014/main" id="{73EAB805-F7DF-9106-E083-4F38C42ABB57}"/>
              </a:ext>
            </a:extLst>
          </p:cNvPr>
          <p:cNvSpPr txBox="1"/>
          <p:nvPr/>
        </p:nvSpPr>
        <p:spPr>
          <a:xfrm>
            <a:off x="1119351" y="1132871"/>
            <a:ext cx="7846199" cy="697627"/>
          </a:xfrm>
          <a:prstGeom prst="rect">
            <a:avLst/>
          </a:prstGeom>
          <a:noFill/>
        </p:spPr>
        <p:txBody>
          <a:bodyPr wrap="square">
            <a:spAutoFit/>
          </a:bodyPr>
          <a:lstStyle/>
          <a:p>
            <a:pPr marR="0" lvl="0" algn="just" defTabSz="914400" rtl="0" eaLnBrk="1" fontAlgn="auto" latinLnBrk="0" hangingPunct="1">
              <a:lnSpc>
                <a:spcPct val="100000"/>
              </a:lnSpc>
              <a:spcBef>
                <a:spcPts val="200"/>
              </a:spcBef>
              <a:spcAft>
                <a:spcPts val="200"/>
              </a:spcAft>
              <a:buClrTx/>
              <a:buSzTx/>
              <a:tabLst/>
              <a:defRPr/>
            </a:pPr>
            <a:r>
              <a:rPr kumimoji="0" lang="fr-FR"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Formaliser une </a:t>
            </a:r>
            <a:r>
              <a:rPr kumimoji="0" lang="fr-FR" sz="1200" b="1" i="0" u="none" strike="noStrike" kern="1200" cap="none" spc="0" normalizeH="0" baseline="0" noProof="0" dirty="0">
                <a:ln>
                  <a:noFill/>
                </a:ln>
                <a:solidFill>
                  <a:schemeClr val="bg2"/>
                </a:solidFill>
                <a:effectLst/>
                <a:uLnTx/>
                <a:uFillTx/>
                <a:latin typeface="Arial" panose="020B0604020202020204" pitchFamily="34" charset="0"/>
                <a:ea typeface="+mn-ea"/>
                <a:cs typeface="Arial" panose="020B0604020202020204" pitchFamily="34" charset="0"/>
                <a:sym typeface="Arial"/>
              </a:rPr>
              <a:t>note de cadrage de la démarche</a:t>
            </a:r>
            <a:r>
              <a:rPr kumimoji="0" lang="fr-FR"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 signée par la Direction générale de l’établissement</a:t>
            </a:r>
          </a:p>
          <a:p>
            <a:pPr marR="0" lvl="0" algn="just" defTabSz="914400" rtl="0" eaLnBrk="1" fontAlgn="auto" latinLnBrk="0" hangingPunct="1">
              <a:lnSpc>
                <a:spcPct val="100000"/>
              </a:lnSpc>
              <a:spcBef>
                <a:spcPts val="200"/>
              </a:spcBef>
              <a:spcAft>
                <a:spcPts val="200"/>
              </a:spcAft>
              <a:buClrTx/>
              <a:buSzTx/>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La note peut indiquer les objectifs de la démarche, la méthodologie, le calendrier prévu, les membres du COPIL, les modalités d’association des équipes aux travaux, etc.</a:t>
            </a:r>
          </a:p>
        </p:txBody>
      </p:sp>
      <p:sp>
        <p:nvSpPr>
          <p:cNvPr id="14" name="ZoneTexte 13">
            <a:extLst>
              <a:ext uri="{FF2B5EF4-FFF2-40B4-BE49-F238E27FC236}">
                <a16:creationId xmlns:a16="http://schemas.microsoft.com/office/drawing/2014/main" id="{024A9D00-52B1-BDC1-1D4C-7E899A2E026F}"/>
              </a:ext>
            </a:extLst>
          </p:cNvPr>
          <p:cNvSpPr txBox="1"/>
          <p:nvPr/>
        </p:nvSpPr>
        <p:spPr>
          <a:xfrm>
            <a:off x="1119351" y="3453651"/>
            <a:ext cx="7846197" cy="697627"/>
          </a:xfrm>
          <a:prstGeom prst="rect">
            <a:avLst/>
          </a:prstGeom>
          <a:noFill/>
        </p:spPr>
        <p:txBody>
          <a:bodyPr wrap="square">
            <a:spAutoFit/>
          </a:bodyPr>
          <a:lstStyle/>
          <a:p>
            <a:pPr marR="0" lvl="0" algn="l" defTabSz="914400" rtl="0" eaLnBrk="1" fontAlgn="auto" latinLnBrk="0" hangingPunct="1">
              <a:lnSpc>
                <a:spcPct val="100000"/>
              </a:lnSpc>
              <a:spcBef>
                <a:spcPts val="200"/>
              </a:spcBef>
              <a:spcAft>
                <a:spcPts val="200"/>
              </a:spcAft>
              <a:buClrTx/>
              <a:buSzTx/>
              <a:tabLst/>
              <a:defRPr/>
            </a:pPr>
            <a:r>
              <a:rPr kumimoji="0" lang="fr-FR"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Consacrer du temps à la </a:t>
            </a:r>
            <a:r>
              <a:rPr kumimoji="0" lang="fr-FR" sz="1200" b="1" i="0" u="none" strike="noStrike" kern="1200" cap="none" spc="0" normalizeH="0" baseline="0" noProof="0" dirty="0">
                <a:ln>
                  <a:noFill/>
                </a:ln>
                <a:solidFill>
                  <a:schemeClr val="bg2"/>
                </a:solidFill>
                <a:effectLst/>
                <a:uLnTx/>
                <a:uFillTx/>
                <a:latin typeface="Arial" panose="020B0604020202020204" pitchFamily="34" charset="0"/>
                <a:ea typeface="+mn-ea"/>
                <a:cs typeface="Arial" panose="020B0604020202020204" pitchFamily="34" charset="0"/>
                <a:sym typeface="Arial"/>
              </a:rPr>
              <a:t>présentation de la démarche et à la sensibilisation des équipes</a:t>
            </a:r>
          </a:p>
          <a:p>
            <a:pPr marR="0" lvl="0" algn="l" defTabSz="914400" rtl="0" eaLnBrk="1" fontAlgn="auto" latinLnBrk="0" hangingPunct="1">
              <a:lnSpc>
                <a:spcPct val="100000"/>
              </a:lnSpc>
              <a:spcBef>
                <a:spcPts val="200"/>
              </a:spcBef>
              <a:spcAft>
                <a:spcPts val="200"/>
              </a:spcAft>
              <a:buClrTx/>
              <a:buSzTx/>
              <a:tabLst/>
              <a:defRPr/>
            </a:pPr>
            <a:r>
              <a:rPr lang="fr-FR" sz="1200" kern="1200" dirty="0">
                <a:solidFill>
                  <a:prstClr val="black"/>
                </a:solidFill>
                <a:latin typeface="Arial" panose="020B0604020202020204" pitchFamily="34" charset="0"/>
                <a:ea typeface="+mn-ea"/>
                <a:cs typeface="Arial" panose="020B0604020202020204" pitchFamily="34" charset="0"/>
              </a:rPr>
              <a:t>Il est nécessaire de </a:t>
            </a: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rassurer les équipes et d’expliquer que le PCRA est commun à tous les métiers et que la partie numérique/cyber n’est pas le seul sujet traité dans le cadre du PCRA.</a:t>
            </a:r>
          </a:p>
        </p:txBody>
      </p:sp>
      <p:pic>
        <p:nvPicPr>
          <p:cNvPr id="1026" name="Picture 2" descr="lettre de motivation ">
            <a:extLst>
              <a:ext uri="{FF2B5EF4-FFF2-40B4-BE49-F238E27FC236}">
                <a16:creationId xmlns:a16="http://schemas.microsoft.com/office/drawing/2014/main" id="{56C4ACF1-C5DF-DA7E-9018-7D589B74D93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796" y="1064726"/>
            <a:ext cx="833915" cy="83391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oordinateur ">
            <a:extLst>
              <a:ext uri="{FF2B5EF4-FFF2-40B4-BE49-F238E27FC236}">
                <a16:creationId xmlns:a16="http://schemas.microsoft.com/office/drawing/2014/main" id="{346F7174-FCFA-18D1-6DF8-57721F1DADB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684" y="2223931"/>
            <a:ext cx="734137" cy="73413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arrière ">
            <a:extLst>
              <a:ext uri="{FF2B5EF4-FFF2-40B4-BE49-F238E27FC236}">
                <a16:creationId xmlns:a16="http://schemas.microsoft.com/office/drawing/2014/main" id="{1B211EC7-4563-E2E5-421B-BB949629A0B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7684" y="3408912"/>
            <a:ext cx="734137" cy="7341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7803054"/>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34F3EB7E-A20F-A11A-AE71-91E477DDD0A2}"/>
              </a:ext>
            </a:extLst>
          </p:cNvPr>
          <p:cNvSpPr>
            <a:spLocks noGrp="1"/>
          </p:cNvSpPr>
          <p:nvPr>
            <p:ph type="body" idx="1"/>
          </p:nvPr>
        </p:nvSpPr>
        <p:spPr>
          <a:xfrm>
            <a:off x="1712183" y="468441"/>
            <a:ext cx="3955449" cy="1871663"/>
          </a:xfrm>
        </p:spPr>
        <p:txBody>
          <a:bodyPr anchor="ctr">
            <a:normAutofit/>
          </a:bodyPr>
          <a:lstStyle/>
          <a:p>
            <a:pPr marL="0" indent="0">
              <a:spcBef>
                <a:spcPts val="0"/>
              </a:spcBef>
            </a:pPr>
            <a:r>
              <a:rPr lang="fr-FR" dirty="0"/>
              <a:t>Travaux opérationnels</a:t>
            </a:r>
          </a:p>
        </p:txBody>
      </p:sp>
    </p:spTree>
    <p:extLst>
      <p:ext uri="{BB962C8B-B14F-4D97-AF65-F5344CB8AC3E}">
        <p14:creationId xmlns:p14="http://schemas.microsoft.com/office/powerpoint/2010/main" val="593925320"/>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D131AEE-CE28-7A51-4FDD-7EBBC4A51EAB}"/>
              </a:ext>
            </a:extLst>
          </p:cNvPr>
          <p:cNvSpPr>
            <a:spLocks noGrp="1"/>
          </p:cNvSpPr>
          <p:nvPr>
            <p:ph type="title"/>
          </p:nvPr>
        </p:nvSpPr>
        <p:spPr/>
        <p:txBody>
          <a:bodyPr/>
          <a:lstStyle/>
          <a:p>
            <a:r>
              <a:rPr lang="fr-FR" dirty="0"/>
              <a:t>La réalisation des bilans d’impacts sur l’activité (BIA)</a:t>
            </a:r>
          </a:p>
        </p:txBody>
      </p:sp>
      <p:sp>
        <p:nvSpPr>
          <p:cNvPr id="3" name="Espace réservé du numéro de diapositive 2">
            <a:extLst>
              <a:ext uri="{FF2B5EF4-FFF2-40B4-BE49-F238E27FC236}">
                <a16:creationId xmlns:a16="http://schemas.microsoft.com/office/drawing/2014/main" id="{493F7831-06F3-D995-7417-ED7885BB31F8}"/>
              </a:ext>
            </a:extLst>
          </p:cNvPr>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fr-FR" smtClean="0"/>
              <a:t>18</a:t>
            </a:fld>
            <a:endParaRPr lang="fr-FR"/>
          </a:p>
        </p:txBody>
      </p:sp>
      <p:graphicFrame>
        <p:nvGraphicFramePr>
          <p:cNvPr id="5" name="Graphique 4">
            <a:extLst>
              <a:ext uri="{FF2B5EF4-FFF2-40B4-BE49-F238E27FC236}">
                <a16:creationId xmlns:a16="http://schemas.microsoft.com/office/drawing/2014/main" id="{469D0DE5-E0DB-C9BE-74F7-C51A81CF856F}"/>
              </a:ext>
            </a:extLst>
          </p:cNvPr>
          <p:cNvGraphicFramePr/>
          <p:nvPr>
            <p:extLst>
              <p:ext uri="{D42A27DB-BD31-4B8C-83A1-F6EECF244321}">
                <p14:modId xmlns:p14="http://schemas.microsoft.com/office/powerpoint/2010/main" val="3733011207"/>
              </p:ext>
            </p:extLst>
          </p:nvPr>
        </p:nvGraphicFramePr>
        <p:xfrm>
          <a:off x="188279" y="1196802"/>
          <a:ext cx="3159000" cy="3205585"/>
        </p:xfrm>
        <a:graphic>
          <a:graphicData uri="http://schemas.openxmlformats.org/drawingml/2006/chart">
            <c:chart xmlns:c="http://schemas.openxmlformats.org/drawingml/2006/chart" xmlns:r="http://schemas.openxmlformats.org/officeDocument/2006/relationships" r:id="rId2"/>
          </a:graphicData>
        </a:graphic>
      </p:graphicFrame>
      <p:sp>
        <p:nvSpPr>
          <p:cNvPr id="8" name="ZoneTexte 7">
            <a:extLst>
              <a:ext uri="{FF2B5EF4-FFF2-40B4-BE49-F238E27FC236}">
                <a16:creationId xmlns:a16="http://schemas.microsoft.com/office/drawing/2014/main" id="{A69DA923-7D73-BDC9-3597-3AA066CF8A6A}"/>
              </a:ext>
            </a:extLst>
          </p:cNvPr>
          <p:cNvSpPr txBox="1"/>
          <p:nvPr/>
        </p:nvSpPr>
        <p:spPr>
          <a:xfrm>
            <a:off x="3508317" y="2217173"/>
            <a:ext cx="5447404" cy="2185214"/>
          </a:xfrm>
          <a:prstGeom prst="rect">
            <a:avLst/>
          </a:prstGeom>
          <a:noFill/>
        </p:spPr>
        <p:txBody>
          <a:bodyPr wrap="square" anchor="ctr">
            <a:spAutoFit/>
          </a:bodyPr>
          <a:lstStyle/>
          <a:p>
            <a:pPr marL="0" marR="0" lvl="0" indent="0" algn="just" rtl="0">
              <a:spcBef>
                <a:spcPts val="300"/>
              </a:spcBef>
              <a:spcAft>
                <a:spcPts val="300"/>
              </a:spcAft>
              <a:buClr>
                <a:srgbClr val="000000"/>
              </a:buClr>
              <a:buSzPts val="1300"/>
              <a:buFont typeface="Arial"/>
              <a:buNone/>
            </a:pPr>
            <a:r>
              <a:rPr lang="fr-FR" b="1" dirty="0">
                <a:solidFill>
                  <a:srgbClr val="C8176A"/>
                </a:solidFill>
                <a:latin typeface="+mn-lt"/>
                <a:ea typeface="Open Sans"/>
                <a:cs typeface="Open Sans"/>
                <a:sym typeface="Open Sans"/>
              </a:rPr>
              <a:t>14 établissements </a:t>
            </a:r>
            <a:r>
              <a:rPr lang="fr-FR" dirty="0">
                <a:solidFill>
                  <a:schemeClr val="tx1"/>
                </a:solidFill>
                <a:latin typeface="+mn-lt"/>
                <a:ea typeface="Open Sans"/>
                <a:cs typeface="Open Sans"/>
                <a:sym typeface="Open Sans"/>
              </a:rPr>
              <a:t>ont indiqué avoir formalisé </a:t>
            </a:r>
            <a:r>
              <a:rPr lang="fr-FR" b="1" dirty="0">
                <a:solidFill>
                  <a:schemeClr val="tx1"/>
                </a:solidFill>
                <a:latin typeface="+mn-lt"/>
                <a:ea typeface="Open Sans"/>
                <a:cs typeface="Open Sans"/>
                <a:sym typeface="Open Sans"/>
              </a:rPr>
              <a:t>au moins 1 BIA </a:t>
            </a:r>
            <a:r>
              <a:rPr lang="fr-FR" dirty="0">
                <a:solidFill>
                  <a:schemeClr val="tx1"/>
                </a:solidFill>
                <a:latin typeface="+mn-lt"/>
                <a:ea typeface="Open Sans"/>
                <a:cs typeface="Open Sans"/>
                <a:sym typeface="Open Sans"/>
              </a:rPr>
              <a:t>lors de la phase pilote.</a:t>
            </a:r>
          </a:p>
          <a:p>
            <a:pPr marL="0" marR="0" lvl="0" indent="0" algn="just" rtl="0">
              <a:spcBef>
                <a:spcPts val="300"/>
              </a:spcBef>
              <a:spcAft>
                <a:spcPts val="300"/>
              </a:spcAft>
              <a:buClr>
                <a:srgbClr val="000000"/>
              </a:buClr>
              <a:buSzPts val="1300"/>
              <a:buFont typeface="Arial"/>
              <a:buNone/>
            </a:pPr>
            <a:r>
              <a:rPr lang="fr-FR" dirty="0">
                <a:solidFill>
                  <a:schemeClr val="tx1"/>
                </a:solidFill>
                <a:latin typeface="+mn-lt"/>
                <a:ea typeface="Open Sans"/>
                <a:cs typeface="Open Sans"/>
                <a:sym typeface="Open Sans"/>
              </a:rPr>
              <a:t>Lors de cette phase pilote, le temps moyen estimé pour formaliser le BIA d’un service a été de </a:t>
            </a:r>
            <a:r>
              <a:rPr lang="fr-FR" b="1" dirty="0">
                <a:solidFill>
                  <a:srgbClr val="C8176A"/>
                </a:solidFill>
                <a:latin typeface="+mn-lt"/>
                <a:ea typeface="Open Sans"/>
                <a:cs typeface="Open Sans"/>
                <a:sym typeface="Open Sans"/>
              </a:rPr>
              <a:t>10 heures environ </a:t>
            </a:r>
            <a:r>
              <a:rPr lang="fr-FR" dirty="0">
                <a:solidFill>
                  <a:schemeClr val="tx1"/>
                </a:solidFill>
                <a:latin typeface="+mn-lt"/>
                <a:ea typeface="Open Sans"/>
                <a:cs typeface="Open Sans"/>
                <a:sym typeface="Open Sans"/>
              </a:rPr>
              <a:t>(malgré la méthode simplifiée).</a:t>
            </a:r>
          </a:p>
          <a:p>
            <a:pPr marL="0" marR="0" lvl="0" indent="0" algn="just" rtl="0">
              <a:spcBef>
                <a:spcPts val="300"/>
              </a:spcBef>
              <a:spcAft>
                <a:spcPts val="300"/>
              </a:spcAft>
              <a:buClr>
                <a:srgbClr val="000000"/>
              </a:buClr>
              <a:buSzPts val="1300"/>
              <a:buFont typeface="Arial"/>
              <a:buNone/>
            </a:pPr>
            <a:r>
              <a:rPr lang="fr-FR" u="none" strike="noStrike" cap="none" dirty="0">
                <a:solidFill>
                  <a:schemeClr val="tx1"/>
                </a:solidFill>
                <a:latin typeface="+mn-lt"/>
                <a:ea typeface="Open Sans"/>
                <a:cs typeface="Open Sans"/>
                <a:sym typeface="Open Sans"/>
              </a:rPr>
              <a:t>Lors de cette phase pilote, </a:t>
            </a:r>
            <a:r>
              <a:rPr lang="fr-FR" b="1" u="none" strike="noStrike" cap="none" dirty="0">
                <a:solidFill>
                  <a:srgbClr val="C8176A"/>
                </a:solidFill>
                <a:latin typeface="+mn-lt"/>
                <a:ea typeface="Open Sans"/>
                <a:cs typeface="Open Sans"/>
                <a:sym typeface="Open Sans"/>
              </a:rPr>
              <a:t>des BIA ont été formalisés sur l’ensemble des types de service existants à l’hôpital </a:t>
            </a:r>
            <a:r>
              <a:rPr lang="fr-FR" u="none" strike="noStrike" cap="none" dirty="0">
                <a:solidFill>
                  <a:schemeClr val="tx1"/>
                </a:solidFill>
                <a:latin typeface="+mn-lt"/>
                <a:ea typeface="Open Sans"/>
                <a:cs typeface="Open Sans"/>
                <a:sym typeface="Open Sans"/>
              </a:rPr>
              <a:t>: service de soin, service médico-technique, service administratif, service logistique </a:t>
            </a:r>
            <a:r>
              <a:rPr lang="fr-FR" i="1" u="none" strike="noStrike" cap="none" dirty="0">
                <a:solidFill>
                  <a:schemeClr val="tx1"/>
                </a:solidFill>
                <a:latin typeface="+mn-lt"/>
                <a:ea typeface="Open Sans"/>
                <a:cs typeface="Open Sans"/>
                <a:sym typeface="Open Sans"/>
              </a:rPr>
              <a:t>(voir détails en page suivante).</a:t>
            </a:r>
            <a:endParaRPr lang="fr-FR" i="1" u="none" strike="noStrike" cap="none" dirty="0">
              <a:solidFill>
                <a:srgbClr val="006AB2"/>
              </a:solidFill>
              <a:latin typeface="+mn-lt"/>
              <a:ea typeface="Arial"/>
              <a:cs typeface="Arial"/>
              <a:sym typeface="Arial"/>
            </a:endParaRPr>
          </a:p>
        </p:txBody>
      </p:sp>
      <p:sp>
        <p:nvSpPr>
          <p:cNvPr id="12" name="ZoneTexte 11">
            <a:extLst>
              <a:ext uri="{FF2B5EF4-FFF2-40B4-BE49-F238E27FC236}">
                <a16:creationId xmlns:a16="http://schemas.microsoft.com/office/drawing/2014/main" id="{CBC776BB-4127-2651-45EC-1E63F6C669D1}"/>
              </a:ext>
            </a:extLst>
          </p:cNvPr>
          <p:cNvSpPr txBox="1"/>
          <p:nvPr/>
        </p:nvSpPr>
        <p:spPr>
          <a:xfrm>
            <a:off x="3508317" y="1196802"/>
            <a:ext cx="5447404" cy="814518"/>
          </a:xfrm>
          <a:prstGeom prst="rect">
            <a:avLst/>
          </a:prstGeom>
          <a:noFill/>
          <a:ln>
            <a:solidFill>
              <a:schemeClr val="bg2"/>
            </a:solidFill>
          </a:ln>
        </p:spPr>
        <p:txBody>
          <a:bodyPr wrap="square" anchor="ctr">
            <a:spAutoFit/>
          </a:bodyPr>
          <a:lstStyle/>
          <a:p>
            <a:pPr marL="0" marR="0" lvl="0" indent="0" algn="just" rtl="0">
              <a:lnSpc>
                <a:spcPct val="115000"/>
              </a:lnSpc>
              <a:spcBef>
                <a:spcPts val="0"/>
              </a:spcBef>
              <a:spcAft>
                <a:spcPts val="0"/>
              </a:spcAft>
              <a:buClr>
                <a:srgbClr val="000000"/>
              </a:buClr>
              <a:buSzPts val="1300"/>
              <a:buFont typeface="Arial"/>
              <a:buNone/>
            </a:pPr>
            <a:r>
              <a:rPr lang="fr-FR" sz="1400" u="none" strike="noStrike" cap="none" dirty="0">
                <a:solidFill>
                  <a:srgbClr val="006AB2"/>
                </a:solidFill>
                <a:latin typeface="+mn-lt"/>
                <a:ea typeface="Open Sans"/>
                <a:cs typeface="Open Sans"/>
                <a:sym typeface="Open Sans"/>
              </a:rPr>
              <a:t>Un </a:t>
            </a:r>
            <a:r>
              <a:rPr lang="fr-FR" sz="1400" b="1" u="none" strike="noStrike" cap="none" dirty="0">
                <a:solidFill>
                  <a:srgbClr val="006AB2"/>
                </a:solidFill>
                <a:latin typeface="+mn-lt"/>
                <a:ea typeface="Open Sans"/>
                <a:cs typeface="Open Sans"/>
                <a:sym typeface="Open Sans"/>
              </a:rPr>
              <a:t>bilan d’impacts sur l’activité (</a:t>
            </a:r>
            <a:r>
              <a:rPr lang="fr-FR" b="1" dirty="0">
                <a:solidFill>
                  <a:srgbClr val="006AB2"/>
                </a:solidFill>
                <a:latin typeface="+mn-lt"/>
                <a:ea typeface="Open Sans"/>
                <a:cs typeface="Open Sans"/>
                <a:sym typeface="Open Sans"/>
              </a:rPr>
              <a:t>BIA) </a:t>
            </a:r>
            <a:r>
              <a:rPr lang="fr-FR" dirty="0">
                <a:solidFill>
                  <a:srgbClr val="006AB2"/>
                </a:solidFill>
                <a:latin typeface="+mn-lt"/>
                <a:ea typeface="Open Sans"/>
                <a:cs typeface="Open Sans"/>
                <a:sym typeface="Open Sans"/>
              </a:rPr>
              <a:t>est un </a:t>
            </a:r>
            <a:r>
              <a:rPr lang="fr-FR" i="1" dirty="0">
                <a:solidFill>
                  <a:srgbClr val="006AB2"/>
                </a:solidFill>
                <a:latin typeface="+mn-lt"/>
                <a:ea typeface="Open Sans"/>
                <a:cs typeface="Open Sans"/>
                <a:sym typeface="Open Sans"/>
              </a:rPr>
              <a:t>« p</a:t>
            </a:r>
            <a:r>
              <a:rPr lang="fr-FR" sz="1400" i="1" u="none" strike="noStrike" cap="none" dirty="0">
                <a:solidFill>
                  <a:srgbClr val="006AB2"/>
                </a:solidFill>
                <a:latin typeface="+mn-lt"/>
                <a:ea typeface="Open Sans"/>
                <a:cs typeface="Open Sans"/>
                <a:sym typeface="Open Sans"/>
              </a:rPr>
              <a:t>rocessus d’analyse de l’impact dans le temps d’une perturbation sur l’organisme » </a:t>
            </a:r>
            <a:r>
              <a:rPr lang="fr-FR" sz="1400" u="none" strike="noStrike" cap="none" dirty="0">
                <a:solidFill>
                  <a:srgbClr val="006AB2"/>
                </a:solidFill>
                <a:latin typeface="+mn-lt"/>
                <a:ea typeface="Open Sans"/>
                <a:cs typeface="Open Sans"/>
                <a:sym typeface="Open Sans"/>
              </a:rPr>
              <a:t>(Norme ISO 22301:2019</a:t>
            </a:r>
            <a:r>
              <a:rPr lang="fr-FR" dirty="0">
                <a:solidFill>
                  <a:srgbClr val="006AB2"/>
                </a:solidFill>
                <a:latin typeface="+mn-lt"/>
                <a:ea typeface="Open Sans"/>
                <a:cs typeface="Open Sans"/>
                <a:sym typeface="Open Sans"/>
              </a:rPr>
              <a:t>)</a:t>
            </a:r>
          </a:p>
        </p:txBody>
      </p:sp>
    </p:spTree>
    <p:extLst>
      <p:ext uri="{BB962C8B-B14F-4D97-AF65-F5344CB8AC3E}">
        <p14:creationId xmlns:p14="http://schemas.microsoft.com/office/powerpoint/2010/main" val="2210782140"/>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D131AEE-CE28-7A51-4FDD-7EBBC4A51EAB}"/>
              </a:ext>
            </a:extLst>
          </p:cNvPr>
          <p:cNvSpPr>
            <a:spLocks noGrp="1"/>
          </p:cNvSpPr>
          <p:nvPr>
            <p:ph type="title"/>
          </p:nvPr>
        </p:nvSpPr>
        <p:spPr/>
        <p:txBody>
          <a:bodyPr/>
          <a:lstStyle/>
          <a:p>
            <a:r>
              <a:rPr lang="fr-FR" dirty="0"/>
              <a:t>La réalisation des bilans d’impacts sur l’activité (BIA)</a:t>
            </a:r>
          </a:p>
        </p:txBody>
      </p:sp>
      <p:sp>
        <p:nvSpPr>
          <p:cNvPr id="3" name="Espace réservé du numéro de diapositive 2">
            <a:extLst>
              <a:ext uri="{FF2B5EF4-FFF2-40B4-BE49-F238E27FC236}">
                <a16:creationId xmlns:a16="http://schemas.microsoft.com/office/drawing/2014/main" id="{493F7831-06F3-D995-7417-ED7885BB31F8}"/>
              </a:ext>
            </a:extLst>
          </p:cNvPr>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fr-FR" smtClean="0"/>
              <a:t>19</a:t>
            </a:fld>
            <a:endParaRPr lang="fr-FR"/>
          </a:p>
        </p:txBody>
      </p:sp>
      <p:sp>
        <p:nvSpPr>
          <p:cNvPr id="4" name="ZoneTexte 3">
            <a:extLst>
              <a:ext uri="{FF2B5EF4-FFF2-40B4-BE49-F238E27FC236}">
                <a16:creationId xmlns:a16="http://schemas.microsoft.com/office/drawing/2014/main" id="{F799C6C1-13F6-9D1A-FFF9-25AFBA80C4B8}"/>
              </a:ext>
            </a:extLst>
          </p:cNvPr>
          <p:cNvSpPr txBox="1"/>
          <p:nvPr/>
        </p:nvSpPr>
        <p:spPr>
          <a:xfrm>
            <a:off x="472440" y="770994"/>
            <a:ext cx="8199120" cy="307777"/>
          </a:xfrm>
          <a:prstGeom prst="rect">
            <a:avLst/>
          </a:prstGeom>
          <a:noFill/>
        </p:spPr>
        <p:txBody>
          <a:bodyPr wrap="square" rtlCol="0">
            <a:spAutoFit/>
          </a:bodyPr>
          <a:lstStyle/>
          <a:p>
            <a:pPr algn="ctr"/>
            <a:r>
              <a:rPr lang="fr-FR" b="1" dirty="0">
                <a:solidFill>
                  <a:schemeClr val="tx1"/>
                </a:solidFill>
              </a:rPr>
              <a:t>Services sur lesquels des BIA ont été réalisés au cours de cette phase pilote :</a:t>
            </a:r>
          </a:p>
        </p:txBody>
      </p:sp>
      <p:pic>
        <p:nvPicPr>
          <p:cNvPr id="3076" name="Picture 4" descr="laboratoire ">
            <a:extLst>
              <a:ext uri="{FF2B5EF4-FFF2-40B4-BE49-F238E27FC236}">
                <a16:creationId xmlns:a16="http://schemas.microsoft.com/office/drawing/2014/main" id="{55C56655-2219-77A0-0088-9CC84075F9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41683" y="1293508"/>
            <a:ext cx="472678" cy="47267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7" name="Tableau 8">
            <a:extLst>
              <a:ext uri="{FF2B5EF4-FFF2-40B4-BE49-F238E27FC236}">
                <a16:creationId xmlns:a16="http://schemas.microsoft.com/office/drawing/2014/main" id="{C90B0467-2F4E-23A8-9D10-0810165448F0}"/>
              </a:ext>
            </a:extLst>
          </p:cNvPr>
          <p:cNvGraphicFramePr>
            <a:graphicFrameLocks noGrp="1"/>
          </p:cNvGraphicFramePr>
          <p:nvPr>
            <p:extLst>
              <p:ext uri="{D42A27DB-BD31-4B8C-83A1-F6EECF244321}">
                <p14:modId xmlns:p14="http://schemas.microsoft.com/office/powerpoint/2010/main" val="227862310"/>
              </p:ext>
            </p:extLst>
          </p:nvPr>
        </p:nvGraphicFramePr>
        <p:xfrm>
          <a:off x="107504" y="1222285"/>
          <a:ext cx="8922194" cy="3491488"/>
        </p:xfrm>
        <a:graphic>
          <a:graphicData uri="http://schemas.openxmlformats.org/drawingml/2006/table">
            <a:tbl>
              <a:tblPr firstRow="1" bandRow="1">
                <a:tableStyleId>{5940675A-B579-460E-94D1-54222C63F5DA}</a:tableStyleId>
              </a:tblPr>
              <a:tblGrid>
                <a:gridCol w="4461097">
                  <a:extLst>
                    <a:ext uri="{9D8B030D-6E8A-4147-A177-3AD203B41FA5}">
                      <a16:colId xmlns:a16="http://schemas.microsoft.com/office/drawing/2014/main" val="4068021285"/>
                    </a:ext>
                  </a:extLst>
                </a:gridCol>
                <a:gridCol w="4461097">
                  <a:extLst>
                    <a:ext uri="{9D8B030D-6E8A-4147-A177-3AD203B41FA5}">
                      <a16:colId xmlns:a16="http://schemas.microsoft.com/office/drawing/2014/main" val="303838650"/>
                    </a:ext>
                  </a:extLst>
                </a:gridCol>
              </a:tblGrid>
              <a:tr h="1814213">
                <a:tc>
                  <a:txBody>
                    <a:bodyPr/>
                    <a:lstStyle/>
                    <a:p>
                      <a:endParaRPr lang="fr-FR" dirty="0"/>
                    </a:p>
                  </a:txBody>
                  <a:tcPr>
                    <a:lnL w="12700" cap="flat" cmpd="sng" algn="ctr">
                      <a:solidFill>
                        <a:schemeClr val="bg1"/>
                      </a:solidFill>
                      <a:prstDash val="solid"/>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tc>
                  <a:txBody>
                    <a:bodyPr/>
                    <a:lstStyle/>
                    <a:p>
                      <a:endParaRPr lang="fr-FR" dirty="0"/>
                    </a:p>
                  </a:txBody>
                  <a:tcPr>
                    <a:lnL w="1270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extLst>
                  <a:ext uri="{0D108BD9-81ED-4DB2-BD59-A6C34878D82A}">
                    <a16:rowId xmlns:a16="http://schemas.microsoft.com/office/drawing/2014/main" val="3454088930"/>
                  </a:ext>
                </a:extLst>
              </a:tr>
              <a:tr h="1677275">
                <a:tc>
                  <a:txBody>
                    <a:bodyPr/>
                    <a:lstStyle/>
                    <a:p>
                      <a:endParaRPr lang="fr-FR" dirty="0"/>
                    </a:p>
                  </a:txBody>
                  <a:tcPr>
                    <a:lnL w="12700" cap="flat" cmpd="sng" algn="ctr">
                      <a:solidFill>
                        <a:schemeClr val="bg1"/>
                      </a:solidFill>
                      <a:prstDash val="solid"/>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fr-FR" dirty="0"/>
                    </a:p>
                  </a:txBody>
                  <a:tcPr>
                    <a:lnL w="1270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524553777"/>
                  </a:ext>
                </a:extLst>
              </a:tr>
            </a:tbl>
          </a:graphicData>
        </a:graphic>
      </p:graphicFrame>
      <p:pic>
        <p:nvPicPr>
          <p:cNvPr id="3074" name="Picture 2" descr="trousse de premiers secours ">
            <a:extLst>
              <a:ext uri="{FF2B5EF4-FFF2-40B4-BE49-F238E27FC236}">
                <a16:creationId xmlns:a16="http://schemas.microsoft.com/office/drawing/2014/main" id="{271CBDB0-6EA6-52E1-4004-4874D0E7CF2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32774" y="1299572"/>
            <a:ext cx="472678" cy="472678"/>
          </a:xfrm>
          <a:prstGeom prst="rect">
            <a:avLst/>
          </a:prstGeom>
          <a:noFill/>
          <a:extLst>
            <a:ext uri="{909E8E84-426E-40DD-AFC4-6F175D3DCCD1}">
              <a14:hiddenFill xmlns:a14="http://schemas.microsoft.com/office/drawing/2010/main">
                <a:solidFill>
                  <a:srgbClr val="FFFFFF"/>
                </a:solidFill>
              </a14:hiddenFill>
            </a:ext>
          </a:extLst>
        </p:spPr>
      </p:pic>
      <p:sp>
        <p:nvSpPr>
          <p:cNvPr id="9" name="ZoneTexte 8">
            <a:extLst>
              <a:ext uri="{FF2B5EF4-FFF2-40B4-BE49-F238E27FC236}">
                <a16:creationId xmlns:a16="http://schemas.microsoft.com/office/drawing/2014/main" id="{51C454C4-1DBC-0F92-6DAE-5C0632F4FA8C}"/>
              </a:ext>
            </a:extLst>
          </p:cNvPr>
          <p:cNvSpPr txBox="1"/>
          <p:nvPr/>
        </p:nvSpPr>
        <p:spPr>
          <a:xfrm>
            <a:off x="1358802" y="1411548"/>
            <a:ext cx="1483462" cy="246221"/>
          </a:xfrm>
          <a:prstGeom prst="rect">
            <a:avLst/>
          </a:prstGeom>
          <a:noFill/>
        </p:spPr>
        <p:txBody>
          <a:bodyPr wrap="square" rtlCol="0">
            <a:spAutoFit/>
          </a:bodyPr>
          <a:lstStyle/>
          <a:p>
            <a:pPr algn="ctr"/>
            <a:r>
              <a:rPr lang="fr-FR" sz="1000" b="1" dirty="0">
                <a:solidFill>
                  <a:srgbClr val="C8176A"/>
                </a:solidFill>
              </a:rPr>
              <a:t>Services de soin</a:t>
            </a:r>
          </a:p>
        </p:txBody>
      </p:sp>
      <p:graphicFrame>
        <p:nvGraphicFramePr>
          <p:cNvPr id="10" name="Diagramme 9">
            <a:extLst>
              <a:ext uri="{FF2B5EF4-FFF2-40B4-BE49-F238E27FC236}">
                <a16:creationId xmlns:a16="http://schemas.microsoft.com/office/drawing/2014/main" id="{63FC10CE-8ED7-85D5-76C7-470C032B8269}"/>
              </a:ext>
            </a:extLst>
          </p:cNvPr>
          <p:cNvGraphicFramePr/>
          <p:nvPr>
            <p:extLst>
              <p:ext uri="{D42A27DB-BD31-4B8C-83A1-F6EECF244321}">
                <p14:modId xmlns:p14="http://schemas.microsoft.com/office/powerpoint/2010/main" val="954712915"/>
              </p:ext>
            </p:extLst>
          </p:nvPr>
        </p:nvGraphicFramePr>
        <p:xfrm>
          <a:off x="866712" y="1826025"/>
          <a:ext cx="3103201" cy="110148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2" name="ZoneTexte 11">
            <a:extLst>
              <a:ext uri="{FF2B5EF4-FFF2-40B4-BE49-F238E27FC236}">
                <a16:creationId xmlns:a16="http://schemas.microsoft.com/office/drawing/2014/main" id="{2ECFBA57-06B3-2506-05AA-251E48E0F6AC}"/>
              </a:ext>
            </a:extLst>
          </p:cNvPr>
          <p:cNvSpPr txBox="1"/>
          <p:nvPr/>
        </p:nvSpPr>
        <p:spPr>
          <a:xfrm>
            <a:off x="5133868" y="1406737"/>
            <a:ext cx="2244154" cy="246221"/>
          </a:xfrm>
          <a:prstGeom prst="rect">
            <a:avLst/>
          </a:prstGeom>
          <a:noFill/>
        </p:spPr>
        <p:txBody>
          <a:bodyPr wrap="square" rtlCol="0">
            <a:spAutoFit/>
          </a:bodyPr>
          <a:lstStyle/>
          <a:p>
            <a:pPr algn="ctr"/>
            <a:r>
              <a:rPr lang="fr-FR" sz="1000" b="1" dirty="0">
                <a:solidFill>
                  <a:schemeClr val="bg2"/>
                </a:solidFill>
              </a:rPr>
              <a:t>Services médico-techniques</a:t>
            </a:r>
          </a:p>
        </p:txBody>
      </p:sp>
      <p:pic>
        <p:nvPicPr>
          <p:cNvPr id="3080" name="Picture 8" descr="cuisine ">
            <a:extLst>
              <a:ext uri="{FF2B5EF4-FFF2-40B4-BE49-F238E27FC236}">
                <a16:creationId xmlns:a16="http://schemas.microsoft.com/office/drawing/2014/main" id="{65FE9354-5BD3-993E-76C4-ED1B675C460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009692" y="3096170"/>
            <a:ext cx="472678" cy="472678"/>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administratif ">
            <a:extLst>
              <a:ext uri="{FF2B5EF4-FFF2-40B4-BE49-F238E27FC236}">
                <a16:creationId xmlns:a16="http://schemas.microsoft.com/office/drawing/2014/main" id="{BCE60C33-863D-37D3-A2B2-8DBF3EC0DE67}"/>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22419" y="3096170"/>
            <a:ext cx="472678" cy="472678"/>
          </a:xfrm>
          <a:prstGeom prst="rect">
            <a:avLst/>
          </a:prstGeom>
          <a:noFill/>
          <a:extLst>
            <a:ext uri="{909E8E84-426E-40DD-AFC4-6F175D3DCCD1}">
              <a14:hiddenFill xmlns:a14="http://schemas.microsoft.com/office/drawing/2010/main">
                <a:solidFill>
                  <a:srgbClr val="FFFFFF"/>
                </a:solidFill>
              </a14:hiddenFill>
            </a:ext>
          </a:extLst>
        </p:spPr>
      </p:pic>
      <p:sp>
        <p:nvSpPr>
          <p:cNvPr id="13" name="ZoneTexte 12">
            <a:extLst>
              <a:ext uri="{FF2B5EF4-FFF2-40B4-BE49-F238E27FC236}">
                <a16:creationId xmlns:a16="http://schemas.microsoft.com/office/drawing/2014/main" id="{B62EA9F0-12F4-8984-8477-20BB8A48BC00}"/>
              </a:ext>
            </a:extLst>
          </p:cNvPr>
          <p:cNvSpPr txBox="1"/>
          <p:nvPr/>
        </p:nvSpPr>
        <p:spPr>
          <a:xfrm>
            <a:off x="1028799" y="3214210"/>
            <a:ext cx="1813465" cy="246221"/>
          </a:xfrm>
          <a:prstGeom prst="rect">
            <a:avLst/>
          </a:prstGeom>
          <a:noFill/>
        </p:spPr>
        <p:txBody>
          <a:bodyPr wrap="square" rtlCol="0">
            <a:spAutoFit/>
          </a:bodyPr>
          <a:lstStyle/>
          <a:p>
            <a:pPr algn="ctr"/>
            <a:r>
              <a:rPr lang="fr-FR" sz="1000" b="1" dirty="0">
                <a:solidFill>
                  <a:schemeClr val="tx1">
                    <a:lumMod val="50000"/>
                    <a:lumOff val="50000"/>
                  </a:schemeClr>
                </a:solidFill>
              </a:rPr>
              <a:t>Services administratifs</a:t>
            </a:r>
          </a:p>
        </p:txBody>
      </p:sp>
      <p:sp>
        <p:nvSpPr>
          <p:cNvPr id="14" name="ZoneTexte 13">
            <a:extLst>
              <a:ext uri="{FF2B5EF4-FFF2-40B4-BE49-F238E27FC236}">
                <a16:creationId xmlns:a16="http://schemas.microsoft.com/office/drawing/2014/main" id="{0E64644A-9491-9EB2-45DA-CA18AEE4F9F1}"/>
              </a:ext>
            </a:extLst>
          </p:cNvPr>
          <p:cNvSpPr txBox="1"/>
          <p:nvPr/>
        </p:nvSpPr>
        <p:spPr>
          <a:xfrm>
            <a:off x="5133868" y="3209399"/>
            <a:ext cx="2244154" cy="246221"/>
          </a:xfrm>
          <a:prstGeom prst="rect">
            <a:avLst/>
          </a:prstGeom>
          <a:noFill/>
        </p:spPr>
        <p:txBody>
          <a:bodyPr wrap="square" rtlCol="0">
            <a:spAutoFit/>
          </a:bodyPr>
          <a:lstStyle/>
          <a:p>
            <a:pPr algn="ctr"/>
            <a:r>
              <a:rPr lang="fr-FR" sz="1000" b="1" dirty="0">
                <a:solidFill>
                  <a:srgbClr val="00B050"/>
                </a:solidFill>
              </a:rPr>
              <a:t>Services logistiques</a:t>
            </a:r>
          </a:p>
        </p:txBody>
      </p:sp>
      <p:graphicFrame>
        <p:nvGraphicFramePr>
          <p:cNvPr id="15" name="Diagramme 14">
            <a:extLst>
              <a:ext uri="{FF2B5EF4-FFF2-40B4-BE49-F238E27FC236}">
                <a16:creationId xmlns:a16="http://schemas.microsoft.com/office/drawing/2014/main" id="{339CCE19-699D-6787-8D4C-180553E2F62D}"/>
              </a:ext>
            </a:extLst>
          </p:cNvPr>
          <p:cNvGraphicFramePr/>
          <p:nvPr>
            <p:extLst>
              <p:ext uri="{D42A27DB-BD31-4B8C-83A1-F6EECF244321}">
                <p14:modId xmlns:p14="http://schemas.microsoft.com/office/powerpoint/2010/main" val="1496429614"/>
              </p:ext>
            </p:extLst>
          </p:nvPr>
        </p:nvGraphicFramePr>
        <p:xfrm>
          <a:off x="4683094" y="1832225"/>
          <a:ext cx="4208582" cy="989138"/>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graphicFrame>
        <p:nvGraphicFramePr>
          <p:cNvPr id="16" name="Diagramme 15">
            <a:extLst>
              <a:ext uri="{FF2B5EF4-FFF2-40B4-BE49-F238E27FC236}">
                <a16:creationId xmlns:a16="http://schemas.microsoft.com/office/drawing/2014/main" id="{89F3BEA2-8709-C9A8-11EA-6252F60995B8}"/>
              </a:ext>
            </a:extLst>
          </p:cNvPr>
          <p:cNvGraphicFramePr/>
          <p:nvPr>
            <p:extLst>
              <p:ext uri="{D42A27DB-BD31-4B8C-83A1-F6EECF244321}">
                <p14:modId xmlns:p14="http://schemas.microsoft.com/office/powerpoint/2010/main" val="1467097050"/>
              </p:ext>
            </p:extLst>
          </p:nvPr>
        </p:nvGraphicFramePr>
        <p:xfrm>
          <a:off x="217819" y="3524064"/>
          <a:ext cx="4208582" cy="989138"/>
        </p:xfrm>
        <a:graphic>
          <a:graphicData uri="http://schemas.openxmlformats.org/drawingml/2006/diagram">
            <dgm:relIds xmlns:dgm="http://schemas.openxmlformats.org/drawingml/2006/diagram" xmlns:r="http://schemas.openxmlformats.org/officeDocument/2006/relationships" r:dm="rId16" r:lo="rId17" r:qs="rId18" r:cs="rId19"/>
          </a:graphicData>
        </a:graphic>
      </p:graphicFrame>
      <p:graphicFrame>
        <p:nvGraphicFramePr>
          <p:cNvPr id="17" name="Diagramme 16">
            <a:extLst>
              <a:ext uri="{FF2B5EF4-FFF2-40B4-BE49-F238E27FC236}">
                <a16:creationId xmlns:a16="http://schemas.microsoft.com/office/drawing/2014/main" id="{0520DAB3-4D72-C668-6090-373C4E99DEDA}"/>
              </a:ext>
            </a:extLst>
          </p:cNvPr>
          <p:cNvGraphicFramePr/>
          <p:nvPr>
            <p:extLst>
              <p:ext uri="{D42A27DB-BD31-4B8C-83A1-F6EECF244321}">
                <p14:modId xmlns:p14="http://schemas.microsoft.com/office/powerpoint/2010/main" val="1912157643"/>
              </p:ext>
            </p:extLst>
          </p:nvPr>
        </p:nvGraphicFramePr>
        <p:xfrm>
          <a:off x="5194247" y="3702932"/>
          <a:ext cx="3097279" cy="631401"/>
        </p:xfrm>
        <a:graphic>
          <a:graphicData uri="http://schemas.openxmlformats.org/drawingml/2006/diagram">
            <dgm:relIds xmlns:dgm="http://schemas.openxmlformats.org/drawingml/2006/diagram" xmlns:r="http://schemas.openxmlformats.org/officeDocument/2006/relationships" r:dm="rId21" r:lo="rId22" r:qs="rId23" r:cs="rId24"/>
          </a:graphicData>
        </a:graphic>
      </p:graphicFrame>
    </p:spTree>
    <p:extLst>
      <p:ext uri="{BB962C8B-B14F-4D97-AF65-F5344CB8AC3E}">
        <p14:creationId xmlns:p14="http://schemas.microsoft.com/office/powerpoint/2010/main" val="3515515391"/>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C413627F-439E-BE4A-CA69-58F72EE1D14A}"/>
              </a:ext>
            </a:extLst>
          </p:cNvPr>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fr-FR" smtClean="0"/>
              <a:t>2</a:t>
            </a:fld>
            <a:endParaRPr lang="fr-FR"/>
          </a:p>
        </p:txBody>
      </p:sp>
      <p:sp>
        <p:nvSpPr>
          <p:cNvPr id="3" name="Espace réservé du texte 2">
            <a:extLst>
              <a:ext uri="{FF2B5EF4-FFF2-40B4-BE49-F238E27FC236}">
                <a16:creationId xmlns:a16="http://schemas.microsoft.com/office/drawing/2014/main" id="{00715028-9C51-931D-B5B5-48356A1B820F}"/>
              </a:ext>
            </a:extLst>
          </p:cNvPr>
          <p:cNvSpPr>
            <a:spLocks noGrp="1"/>
          </p:cNvSpPr>
          <p:nvPr>
            <p:ph type="body" idx="1"/>
          </p:nvPr>
        </p:nvSpPr>
        <p:spPr>
          <a:xfrm>
            <a:off x="3200400" y="1909712"/>
            <a:ext cx="3947676" cy="2463112"/>
          </a:xfrm>
        </p:spPr>
        <p:txBody>
          <a:bodyPr>
            <a:normAutofit fontScale="92500" lnSpcReduction="20000"/>
          </a:bodyPr>
          <a:lstStyle/>
          <a:p>
            <a:pPr marL="342900" indent="-342900">
              <a:lnSpc>
                <a:spcPct val="100000"/>
              </a:lnSpc>
              <a:spcBef>
                <a:spcPts val="600"/>
              </a:spcBef>
              <a:spcAft>
                <a:spcPts val="600"/>
              </a:spcAft>
              <a:buAutoNum type="arabicPeriod"/>
            </a:pPr>
            <a:r>
              <a:rPr lang="fr-FR" dirty="0"/>
              <a:t>Modalités de réalisation de la phase pilote</a:t>
            </a:r>
          </a:p>
          <a:p>
            <a:pPr marL="342900" indent="-342900">
              <a:lnSpc>
                <a:spcPct val="100000"/>
              </a:lnSpc>
              <a:spcBef>
                <a:spcPts val="600"/>
              </a:spcBef>
              <a:spcAft>
                <a:spcPts val="600"/>
              </a:spcAft>
              <a:buAutoNum type="arabicPeriod"/>
            </a:pPr>
            <a:r>
              <a:rPr lang="fr-FR" dirty="0"/>
              <a:t>Niveau de satisfaction quant au déroulement de la phase pilote</a:t>
            </a:r>
          </a:p>
          <a:p>
            <a:pPr marL="342900" indent="-342900">
              <a:lnSpc>
                <a:spcPct val="100000"/>
              </a:lnSpc>
              <a:spcBef>
                <a:spcPts val="600"/>
              </a:spcBef>
              <a:spcAft>
                <a:spcPts val="600"/>
              </a:spcAft>
              <a:buAutoNum type="arabicPeriod"/>
            </a:pPr>
            <a:r>
              <a:rPr lang="fr-FR" dirty="0"/>
              <a:t>Cadrage et comitologie</a:t>
            </a:r>
          </a:p>
          <a:p>
            <a:pPr marL="342900" indent="-342900">
              <a:lnSpc>
                <a:spcPct val="100000"/>
              </a:lnSpc>
              <a:spcBef>
                <a:spcPts val="600"/>
              </a:spcBef>
              <a:spcAft>
                <a:spcPts val="600"/>
              </a:spcAft>
              <a:buFont typeface="Arial"/>
              <a:buAutoNum type="arabicPeriod"/>
            </a:pPr>
            <a:r>
              <a:rPr lang="fr-FR" dirty="0"/>
              <a:t>Travaux opérationnels</a:t>
            </a:r>
          </a:p>
          <a:p>
            <a:pPr marL="342900" indent="-342900">
              <a:lnSpc>
                <a:spcPct val="100000"/>
              </a:lnSpc>
              <a:spcBef>
                <a:spcPts val="600"/>
              </a:spcBef>
              <a:spcAft>
                <a:spcPts val="600"/>
              </a:spcAft>
              <a:buFont typeface="Arial"/>
              <a:buAutoNum type="arabicPeriod"/>
            </a:pPr>
            <a:r>
              <a:rPr lang="fr-FR" dirty="0"/>
              <a:t>En synthèse</a:t>
            </a:r>
          </a:p>
          <a:p>
            <a:pPr marL="342900" indent="-342900">
              <a:lnSpc>
                <a:spcPct val="100000"/>
              </a:lnSpc>
              <a:spcBef>
                <a:spcPts val="600"/>
              </a:spcBef>
              <a:spcAft>
                <a:spcPts val="600"/>
              </a:spcAft>
              <a:buFont typeface="Arial"/>
              <a:buAutoNum type="arabicPeriod"/>
            </a:pPr>
            <a:r>
              <a:rPr lang="fr-FR" dirty="0"/>
              <a:t>FAQ</a:t>
            </a:r>
          </a:p>
          <a:p>
            <a:pPr marL="342900" indent="-342900">
              <a:lnSpc>
                <a:spcPct val="100000"/>
              </a:lnSpc>
              <a:spcBef>
                <a:spcPts val="600"/>
              </a:spcBef>
              <a:spcAft>
                <a:spcPts val="600"/>
              </a:spcAft>
              <a:buFont typeface="Arial"/>
              <a:buAutoNum type="arabicPeriod"/>
            </a:pPr>
            <a:r>
              <a:rPr lang="fr-FR" i="1" dirty="0"/>
              <a:t>Annexe – exemples de remplissage du BIA</a:t>
            </a:r>
          </a:p>
        </p:txBody>
      </p:sp>
    </p:spTree>
    <p:extLst>
      <p:ext uri="{BB962C8B-B14F-4D97-AF65-F5344CB8AC3E}">
        <p14:creationId xmlns:p14="http://schemas.microsoft.com/office/powerpoint/2010/main" val="1799775850"/>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745A495-6826-D690-9681-44A0530644DF}"/>
              </a:ext>
            </a:extLst>
          </p:cNvPr>
          <p:cNvSpPr>
            <a:spLocks noGrp="1"/>
          </p:cNvSpPr>
          <p:nvPr>
            <p:ph type="title"/>
          </p:nvPr>
        </p:nvSpPr>
        <p:spPr/>
        <p:txBody>
          <a:bodyPr/>
          <a:lstStyle/>
          <a:p>
            <a:r>
              <a:rPr lang="fr-FR" dirty="0"/>
              <a:t>La sélection des services pilotes pour élaborer les BIA</a:t>
            </a:r>
          </a:p>
        </p:txBody>
      </p:sp>
      <p:sp>
        <p:nvSpPr>
          <p:cNvPr id="3" name="Espace réservé du numéro de diapositive 2">
            <a:extLst>
              <a:ext uri="{FF2B5EF4-FFF2-40B4-BE49-F238E27FC236}">
                <a16:creationId xmlns:a16="http://schemas.microsoft.com/office/drawing/2014/main" id="{F131D92C-4601-D3EA-6992-A4FB942B376A}"/>
              </a:ext>
            </a:extLst>
          </p:cNvPr>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fr-FR" smtClean="0"/>
              <a:t>20</a:t>
            </a:fld>
            <a:endParaRPr lang="fr-FR"/>
          </a:p>
        </p:txBody>
      </p:sp>
      <p:sp>
        <p:nvSpPr>
          <p:cNvPr id="10" name="ZoneTexte 9">
            <a:extLst>
              <a:ext uri="{FF2B5EF4-FFF2-40B4-BE49-F238E27FC236}">
                <a16:creationId xmlns:a16="http://schemas.microsoft.com/office/drawing/2014/main" id="{E4C4B394-0123-C64C-318F-DC447F805FBD}"/>
              </a:ext>
            </a:extLst>
          </p:cNvPr>
          <p:cNvSpPr txBox="1"/>
          <p:nvPr/>
        </p:nvSpPr>
        <p:spPr>
          <a:xfrm>
            <a:off x="169815" y="737830"/>
            <a:ext cx="8863149" cy="553998"/>
          </a:xfrm>
          <a:prstGeom prst="rect">
            <a:avLst/>
          </a:prstGeom>
          <a:noFill/>
        </p:spPr>
        <p:txBody>
          <a:bodyPr wrap="square">
            <a:spAutoFit/>
          </a:bodyPr>
          <a:lstStyle/>
          <a:p>
            <a:pPr algn="just">
              <a:spcBef>
                <a:spcPts val="300"/>
              </a:spcBef>
              <a:spcAft>
                <a:spcPts val="300"/>
              </a:spcAft>
              <a:buSzPts val="1300"/>
            </a:pPr>
            <a:r>
              <a:rPr lang="fr-FR" sz="1000" u="none" strike="noStrike" cap="none" dirty="0">
                <a:solidFill>
                  <a:schemeClr val="tx1"/>
                </a:solidFill>
                <a:latin typeface="+mn-lt"/>
                <a:ea typeface="Open Sans"/>
                <a:cs typeface="Open Sans"/>
                <a:sym typeface="Open Sans"/>
              </a:rPr>
              <a:t>Lors de cette phase pilote, </a:t>
            </a:r>
            <a:r>
              <a:rPr lang="fr-FR" sz="1000" dirty="0">
                <a:solidFill>
                  <a:schemeClr val="tx1"/>
                </a:solidFill>
                <a:latin typeface="+mn-lt"/>
                <a:ea typeface="Open Sans"/>
                <a:cs typeface="Open Sans"/>
                <a:sym typeface="Open Sans"/>
              </a:rPr>
              <a:t>les établissements ont réalisé les travaux de formalisation des BIA sur certains services pilotes parmi les services </a:t>
            </a:r>
            <a:r>
              <a:rPr lang="fr-FR" sz="1000" u="none" strike="noStrike" cap="none" dirty="0">
                <a:solidFill>
                  <a:schemeClr val="tx1"/>
                </a:solidFill>
                <a:latin typeface="+mn-lt"/>
                <a:ea typeface="Open Sans"/>
                <a:cs typeface="Open Sans"/>
                <a:sym typeface="Open Sans"/>
              </a:rPr>
              <a:t>existants à l’hôpital : service de soin, service médico-technique, service administratif, service logistique. </a:t>
            </a:r>
            <a:r>
              <a:rPr lang="fr-FR" sz="1000" dirty="0">
                <a:solidFill>
                  <a:schemeClr val="tx1"/>
                </a:solidFill>
                <a:latin typeface="+mn-lt"/>
                <a:ea typeface="Open Sans"/>
                <a:cs typeface="Open Sans"/>
                <a:sym typeface="Open Sans"/>
              </a:rPr>
              <a:t>Dans le cadre du lancement d’une démarche PCRA, il est en effet possible de </a:t>
            </a:r>
            <a:r>
              <a:rPr lang="fr-FR" sz="1000" b="1" dirty="0">
                <a:solidFill>
                  <a:schemeClr val="tx1"/>
                </a:solidFill>
                <a:latin typeface="+mn-lt"/>
                <a:ea typeface="Open Sans"/>
                <a:cs typeface="Open Sans"/>
                <a:sym typeface="Open Sans"/>
              </a:rPr>
              <a:t>commencer à travailler sur certains services pilotes avant d’étendre les travaux à l’ensemble des services de l’établissement</a:t>
            </a:r>
            <a:r>
              <a:rPr lang="fr-FR" sz="1000" dirty="0">
                <a:solidFill>
                  <a:schemeClr val="tx1"/>
                </a:solidFill>
                <a:latin typeface="+mn-lt"/>
                <a:ea typeface="Open Sans"/>
                <a:cs typeface="Open Sans"/>
                <a:sym typeface="Open Sans"/>
              </a:rPr>
              <a:t>.</a:t>
            </a:r>
          </a:p>
        </p:txBody>
      </p:sp>
      <p:sp>
        <p:nvSpPr>
          <p:cNvPr id="11" name="Ellipse 10">
            <a:extLst>
              <a:ext uri="{FF2B5EF4-FFF2-40B4-BE49-F238E27FC236}">
                <a16:creationId xmlns:a16="http://schemas.microsoft.com/office/drawing/2014/main" id="{A975C15A-37D9-30A7-3082-2F6FBD95BAFB}"/>
              </a:ext>
            </a:extLst>
          </p:cNvPr>
          <p:cNvSpPr/>
          <p:nvPr/>
        </p:nvSpPr>
        <p:spPr>
          <a:xfrm>
            <a:off x="7156315" y="1967936"/>
            <a:ext cx="954167" cy="398986"/>
          </a:xfrm>
          <a:prstGeom prst="ellipse">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fr-FR" sz="600" kern="1200">
                <a:solidFill>
                  <a:prstClr val="white"/>
                </a:solidFill>
              </a:rPr>
              <a:t>Services de soins</a:t>
            </a:r>
          </a:p>
        </p:txBody>
      </p:sp>
      <p:sp>
        <p:nvSpPr>
          <p:cNvPr id="13" name="Ellipse 12">
            <a:extLst>
              <a:ext uri="{FF2B5EF4-FFF2-40B4-BE49-F238E27FC236}">
                <a16:creationId xmlns:a16="http://schemas.microsoft.com/office/drawing/2014/main" id="{B3EC138D-C09A-60B5-D9C9-5863FF25FD07}"/>
              </a:ext>
            </a:extLst>
          </p:cNvPr>
          <p:cNvSpPr/>
          <p:nvPr/>
        </p:nvSpPr>
        <p:spPr>
          <a:xfrm>
            <a:off x="2364418" y="1857921"/>
            <a:ext cx="858788" cy="374912"/>
          </a:xfrm>
          <a:prstGeom prst="ellipse">
            <a:avLst/>
          </a:prstGeom>
          <a:solidFill>
            <a:schemeClr val="bg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r>
              <a:rPr lang="fr-FR" sz="500" dirty="0"/>
              <a:t>Réanimation adulte</a:t>
            </a:r>
          </a:p>
        </p:txBody>
      </p:sp>
      <p:sp>
        <p:nvSpPr>
          <p:cNvPr id="16" name="Ellipse 15">
            <a:extLst>
              <a:ext uri="{FF2B5EF4-FFF2-40B4-BE49-F238E27FC236}">
                <a16:creationId xmlns:a16="http://schemas.microsoft.com/office/drawing/2014/main" id="{7F9C2ACB-87AC-29C7-C49D-14EEF56446F0}"/>
              </a:ext>
            </a:extLst>
          </p:cNvPr>
          <p:cNvSpPr/>
          <p:nvPr/>
        </p:nvSpPr>
        <p:spPr>
          <a:xfrm>
            <a:off x="2872304" y="2076900"/>
            <a:ext cx="858788" cy="374912"/>
          </a:xfrm>
          <a:prstGeom prst="ellipse">
            <a:avLst/>
          </a:prstGeom>
          <a:solidFill>
            <a:schemeClr val="bg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algn="ctr"/>
            <a:r>
              <a:rPr lang="fr-FR" sz="500" dirty="0"/>
              <a:t>Réanimation enfant</a:t>
            </a:r>
          </a:p>
        </p:txBody>
      </p:sp>
      <p:sp>
        <p:nvSpPr>
          <p:cNvPr id="18" name="Flèche : double flèche horizontale 17">
            <a:extLst>
              <a:ext uri="{FF2B5EF4-FFF2-40B4-BE49-F238E27FC236}">
                <a16:creationId xmlns:a16="http://schemas.microsoft.com/office/drawing/2014/main" id="{8596C400-0595-1669-F507-53107AB04BFA}"/>
              </a:ext>
            </a:extLst>
          </p:cNvPr>
          <p:cNvSpPr/>
          <p:nvPr/>
        </p:nvSpPr>
        <p:spPr>
          <a:xfrm rot="16200000">
            <a:off x="1344900" y="2618921"/>
            <a:ext cx="498284" cy="273712"/>
          </a:xfrm>
          <a:prstGeom prst="leftRightArrow">
            <a:avLst/>
          </a:prstGeom>
          <a:solidFill>
            <a:srgbClr val="8D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fr-FR" sz="600" kern="1200">
              <a:solidFill>
                <a:prstClr val="white"/>
              </a:solidFill>
            </a:endParaRPr>
          </a:p>
        </p:txBody>
      </p:sp>
      <p:sp>
        <p:nvSpPr>
          <p:cNvPr id="19" name="Ellipse 18">
            <a:extLst>
              <a:ext uri="{FF2B5EF4-FFF2-40B4-BE49-F238E27FC236}">
                <a16:creationId xmlns:a16="http://schemas.microsoft.com/office/drawing/2014/main" id="{B786FA7A-95A0-03AE-350F-099FE4DA3484}"/>
              </a:ext>
            </a:extLst>
          </p:cNvPr>
          <p:cNvSpPr/>
          <p:nvPr/>
        </p:nvSpPr>
        <p:spPr>
          <a:xfrm>
            <a:off x="4918671" y="2278450"/>
            <a:ext cx="954167" cy="398986"/>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fr-FR" sz="600" kern="1200" dirty="0" err="1">
                <a:solidFill>
                  <a:prstClr val="white"/>
                </a:solidFill>
              </a:rPr>
              <a:t>Approvision-nements</a:t>
            </a:r>
            <a:r>
              <a:rPr lang="fr-FR" sz="600" kern="1200" dirty="0">
                <a:solidFill>
                  <a:prstClr val="white"/>
                </a:solidFill>
              </a:rPr>
              <a:t> </a:t>
            </a:r>
          </a:p>
        </p:txBody>
      </p:sp>
      <p:sp>
        <p:nvSpPr>
          <p:cNvPr id="26" name="Ellipse 25">
            <a:extLst>
              <a:ext uri="{FF2B5EF4-FFF2-40B4-BE49-F238E27FC236}">
                <a16:creationId xmlns:a16="http://schemas.microsoft.com/office/drawing/2014/main" id="{62CD59E6-A131-28EF-BFE5-4EB2787A9ED5}"/>
              </a:ext>
            </a:extLst>
          </p:cNvPr>
          <p:cNvSpPr/>
          <p:nvPr/>
        </p:nvSpPr>
        <p:spPr>
          <a:xfrm>
            <a:off x="536984" y="2924663"/>
            <a:ext cx="939676" cy="33517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fr-FR" sz="600" kern="1200">
                <a:solidFill>
                  <a:prstClr val="white"/>
                </a:solidFill>
              </a:rPr>
              <a:t>Laboratoire</a:t>
            </a:r>
          </a:p>
        </p:txBody>
      </p:sp>
      <p:sp>
        <p:nvSpPr>
          <p:cNvPr id="27" name="Ellipse 26">
            <a:extLst>
              <a:ext uri="{FF2B5EF4-FFF2-40B4-BE49-F238E27FC236}">
                <a16:creationId xmlns:a16="http://schemas.microsoft.com/office/drawing/2014/main" id="{E4B82CDD-93E4-FBC0-AEA6-41E234AC8890}"/>
              </a:ext>
            </a:extLst>
          </p:cNvPr>
          <p:cNvSpPr/>
          <p:nvPr/>
        </p:nvSpPr>
        <p:spPr>
          <a:xfrm>
            <a:off x="6238408" y="2369514"/>
            <a:ext cx="858788" cy="335174"/>
          </a:xfrm>
          <a:prstGeom prst="ellipse">
            <a:avLst/>
          </a:prstGeom>
          <a:solidFill>
            <a:srgbClr val="C8176A"/>
          </a:solidFill>
          <a:ln>
            <a:solidFill>
              <a:srgbClr val="C817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fr-FR" sz="600" b="1" kern="1200" dirty="0">
                <a:solidFill>
                  <a:prstClr val="white"/>
                </a:solidFill>
              </a:rPr>
              <a:t>Production culinaire</a:t>
            </a:r>
          </a:p>
        </p:txBody>
      </p:sp>
      <p:grpSp>
        <p:nvGrpSpPr>
          <p:cNvPr id="28" name="Groupe 27">
            <a:extLst>
              <a:ext uri="{FF2B5EF4-FFF2-40B4-BE49-F238E27FC236}">
                <a16:creationId xmlns:a16="http://schemas.microsoft.com/office/drawing/2014/main" id="{E82E117B-90AF-DC64-E5CD-D3A521FA9C29}"/>
              </a:ext>
            </a:extLst>
          </p:cNvPr>
          <p:cNvGrpSpPr/>
          <p:nvPr/>
        </p:nvGrpSpPr>
        <p:grpSpPr>
          <a:xfrm>
            <a:off x="6532518" y="3658011"/>
            <a:ext cx="242747" cy="209994"/>
            <a:chOff x="3219662" y="1645866"/>
            <a:chExt cx="323662" cy="279992"/>
          </a:xfrm>
          <a:solidFill>
            <a:srgbClr val="8DDFFF"/>
          </a:solidFill>
        </p:grpSpPr>
        <p:sp>
          <p:nvSpPr>
            <p:cNvPr id="29" name="Flèche : droite 28">
              <a:extLst>
                <a:ext uri="{FF2B5EF4-FFF2-40B4-BE49-F238E27FC236}">
                  <a16:creationId xmlns:a16="http://schemas.microsoft.com/office/drawing/2014/main" id="{97BCC965-FB8F-33DC-4291-05E3B84E25B0}"/>
                </a:ext>
              </a:extLst>
            </p:cNvPr>
            <p:cNvSpPr/>
            <p:nvPr/>
          </p:nvSpPr>
          <p:spPr>
            <a:xfrm rot="57942">
              <a:off x="3219662" y="1645866"/>
              <a:ext cx="323662" cy="279992"/>
            </a:xfrm>
            <a:prstGeom prst="rightArrow">
              <a:avLst>
                <a:gd name="adj1" fmla="val 60000"/>
                <a:gd name="adj2" fmla="val 50000"/>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30" name="Flèche : droite 4">
              <a:extLst>
                <a:ext uri="{FF2B5EF4-FFF2-40B4-BE49-F238E27FC236}">
                  <a16:creationId xmlns:a16="http://schemas.microsoft.com/office/drawing/2014/main" id="{982EF77B-EBCE-2265-3D25-B659CFBC040B}"/>
                </a:ext>
              </a:extLst>
            </p:cNvPr>
            <p:cNvSpPr txBox="1"/>
            <p:nvPr/>
          </p:nvSpPr>
          <p:spPr>
            <a:xfrm rot="57942">
              <a:off x="3219668" y="1701156"/>
              <a:ext cx="239664" cy="16799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300038">
                <a:lnSpc>
                  <a:spcPct val="90000"/>
                </a:lnSpc>
                <a:spcBef>
                  <a:spcPct val="0"/>
                </a:spcBef>
                <a:spcAft>
                  <a:spcPct val="35000"/>
                </a:spcAft>
                <a:buClrTx/>
                <a:defRPr/>
              </a:pPr>
              <a:endParaRPr lang="fr-FR" sz="600" kern="1200">
                <a:solidFill>
                  <a:prstClr val="white"/>
                </a:solidFill>
              </a:endParaRPr>
            </a:p>
          </p:txBody>
        </p:sp>
      </p:grpSp>
      <p:sp>
        <p:nvSpPr>
          <p:cNvPr id="31" name="Ellipse 30">
            <a:extLst>
              <a:ext uri="{FF2B5EF4-FFF2-40B4-BE49-F238E27FC236}">
                <a16:creationId xmlns:a16="http://schemas.microsoft.com/office/drawing/2014/main" id="{128F946A-2FE9-7005-E0BE-037B652E236A}"/>
              </a:ext>
            </a:extLst>
          </p:cNvPr>
          <p:cNvSpPr/>
          <p:nvPr/>
        </p:nvSpPr>
        <p:spPr>
          <a:xfrm>
            <a:off x="5595196" y="3573323"/>
            <a:ext cx="854756" cy="37491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fr-FR" sz="600" kern="1200" dirty="0">
                <a:solidFill>
                  <a:prstClr val="white"/>
                </a:solidFill>
              </a:rPr>
              <a:t>Pharmacie</a:t>
            </a:r>
          </a:p>
        </p:txBody>
      </p:sp>
      <p:sp>
        <p:nvSpPr>
          <p:cNvPr id="32" name="Ellipse 31">
            <a:extLst>
              <a:ext uri="{FF2B5EF4-FFF2-40B4-BE49-F238E27FC236}">
                <a16:creationId xmlns:a16="http://schemas.microsoft.com/office/drawing/2014/main" id="{328114A2-6958-7D17-BDEA-4CB7D1296D6A}"/>
              </a:ext>
            </a:extLst>
          </p:cNvPr>
          <p:cNvSpPr/>
          <p:nvPr/>
        </p:nvSpPr>
        <p:spPr>
          <a:xfrm>
            <a:off x="1250333" y="2139510"/>
            <a:ext cx="788852" cy="335174"/>
          </a:xfrm>
          <a:prstGeom prst="ellipse">
            <a:avLst/>
          </a:prstGeom>
          <a:solidFill>
            <a:srgbClr val="C8176A"/>
          </a:solidFill>
          <a:ln>
            <a:solidFill>
              <a:srgbClr val="C817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fr-FR" sz="600" b="1" kern="1200" dirty="0">
                <a:solidFill>
                  <a:prstClr val="white"/>
                </a:solidFill>
              </a:rPr>
              <a:t>Urgences</a:t>
            </a:r>
          </a:p>
        </p:txBody>
      </p:sp>
      <p:grpSp>
        <p:nvGrpSpPr>
          <p:cNvPr id="33" name="Groupe 32">
            <a:extLst>
              <a:ext uri="{FF2B5EF4-FFF2-40B4-BE49-F238E27FC236}">
                <a16:creationId xmlns:a16="http://schemas.microsoft.com/office/drawing/2014/main" id="{EBA702A4-8B70-AA1B-3AE2-04E5FF53244E}"/>
              </a:ext>
            </a:extLst>
          </p:cNvPr>
          <p:cNvGrpSpPr/>
          <p:nvPr/>
        </p:nvGrpSpPr>
        <p:grpSpPr>
          <a:xfrm>
            <a:off x="962288" y="2200961"/>
            <a:ext cx="242747" cy="209994"/>
            <a:chOff x="3219662" y="1645866"/>
            <a:chExt cx="323662" cy="279992"/>
          </a:xfrm>
          <a:solidFill>
            <a:srgbClr val="8DDFFF"/>
          </a:solidFill>
        </p:grpSpPr>
        <p:sp>
          <p:nvSpPr>
            <p:cNvPr id="34" name="Flèche : droite 33">
              <a:extLst>
                <a:ext uri="{FF2B5EF4-FFF2-40B4-BE49-F238E27FC236}">
                  <a16:creationId xmlns:a16="http://schemas.microsoft.com/office/drawing/2014/main" id="{CA8DD3BA-8AFF-3384-19FA-9C9256441958}"/>
                </a:ext>
              </a:extLst>
            </p:cNvPr>
            <p:cNvSpPr/>
            <p:nvPr/>
          </p:nvSpPr>
          <p:spPr>
            <a:xfrm rot="57942">
              <a:off x="3219662" y="1645866"/>
              <a:ext cx="323662" cy="279992"/>
            </a:xfrm>
            <a:prstGeom prst="rightArrow">
              <a:avLst>
                <a:gd name="adj1" fmla="val 60000"/>
                <a:gd name="adj2" fmla="val 50000"/>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35" name="Flèche : droite 4">
              <a:extLst>
                <a:ext uri="{FF2B5EF4-FFF2-40B4-BE49-F238E27FC236}">
                  <a16:creationId xmlns:a16="http://schemas.microsoft.com/office/drawing/2014/main" id="{28E5B0C8-E7E7-5E8B-CF5C-3F2AEDB1BCCB}"/>
                </a:ext>
              </a:extLst>
            </p:cNvPr>
            <p:cNvSpPr txBox="1"/>
            <p:nvPr/>
          </p:nvSpPr>
          <p:spPr>
            <a:xfrm rot="57942">
              <a:off x="3219668" y="1701156"/>
              <a:ext cx="239664" cy="16799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300038">
                <a:lnSpc>
                  <a:spcPct val="90000"/>
                </a:lnSpc>
                <a:spcBef>
                  <a:spcPct val="0"/>
                </a:spcBef>
                <a:spcAft>
                  <a:spcPct val="35000"/>
                </a:spcAft>
                <a:buClrTx/>
                <a:defRPr/>
              </a:pPr>
              <a:endParaRPr lang="fr-FR" sz="600" kern="1200">
                <a:solidFill>
                  <a:prstClr val="white"/>
                </a:solidFill>
              </a:endParaRPr>
            </a:p>
          </p:txBody>
        </p:sp>
      </p:grpSp>
      <p:sp>
        <p:nvSpPr>
          <p:cNvPr id="36" name="Ellipse 35">
            <a:extLst>
              <a:ext uri="{FF2B5EF4-FFF2-40B4-BE49-F238E27FC236}">
                <a16:creationId xmlns:a16="http://schemas.microsoft.com/office/drawing/2014/main" id="{381415E5-90D2-A2BD-949E-3A08F794D677}"/>
              </a:ext>
            </a:extLst>
          </p:cNvPr>
          <p:cNvSpPr/>
          <p:nvPr/>
        </p:nvSpPr>
        <p:spPr>
          <a:xfrm>
            <a:off x="169815" y="2152505"/>
            <a:ext cx="725927" cy="33517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fr-FR" sz="600" kern="1200">
                <a:solidFill>
                  <a:prstClr val="white"/>
                </a:solidFill>
              </a:rPr>
              <a:t>SAMU</a:t>
            </a:r>
          </a:p>
        </p:txBody>
      </p:sp>
      <p:grpSp>
        <p:nvGrpSpPr>
          <p:cNvPr id="37" name="Groupe 36">
            <a:extLst>
              <a:ext uri="{FF2B5EF4-FFF2-40B4-BE49-F238E27FC236}">
                <a16:creationId xmlns:a16="http://schemas.microsoft.com/office/drawing/2014/main" id="{2B3081D8-73EB-3F64-03FF-78460B3E6117}"/>
              </a:ext>
            </a:extLst>
          </p:cNvPr>
          <p:cNvGrpSpPr/>
          <p:nvPr/>
        </p:nvGrpSpPr>
        <p:grpSpPr>
          <a:xfrm>
            <a:off x="2111151" y="2207341"/>
            <a:ext cx="242747" cy="209994"/>
            <a:chOff x="3219662" y="1645866"/>
            <a:chExt cx="323662" cy="279992"/>
          </a:xfrm>
          <a:solidFill>
            <a:srgbClr val="8DDFFF"/>
          </a:solidFill>
        </p:grpSpPr>
        <p:sp>
          <p:nvSpPr>
            <p:cNvPr id="38" name="Flèche : droite 37">
              <a:extLst>
                <a:ext uri="{FF2B5EF4-FFF2-40B4-BE49-F238E27FC236}">
                  <a16:creationId xmlns:a16="http://schemas.microsoft.com/office/drawing/2014/main" id="{AEA7041D-0D7D-E936-32C1-228AA76C79BA}"/>
                </a:ext>
              </a:extLst>
            </p:cNvPr>
            <p:cNvSpPr/>
            <p:nvPr/>
          </p:nvSpPr>
          <p:spPr>
            <a:xfrm rot="57942">
              <a:off x="3219662" y="1645866"/>
              <a:ext cx="323662" cy="279992"/>
            </a:xfrm>
            <a:prstGeom prst="rightArrow">
              <a:avLst>
                <a:gd name="adj1" fmla="val 60000"/>
                <a:gd name="adj2" fmla="val 50000"/>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39" name="Flèche : droite 4">
              <a:extLst>
                <a:ext uri="{FF2B5EF4-FFF2-40B4-BE49-F238E27FC236}">
                  <a16:creationId xmlns:a16="http://schemas.microsoft.com/office/drawing/2014/main" id="{1F923BD8-555F-2420-6A30-4ACD46AF82CC}"/>
                </a:ext>
              </a:extLst>
            </p:cNvPr>
            <p:cNvSpPr txBox="1"/>
            <p:nvPr/>
          </p:nvSpPr>
          <p:spPr>
            <a:xfrm rot="57942">
              <a:off x="3219668" y="1701156"/>
              <a:ext cx="239664" cy="16799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300038">
                <a:lnSpc>
                  <a:spcPct val="90000"/>
                </a:lnSpc>
                <a:spcBef>
                  <a:spcPct val="0"/>
                </a:spcBef>
                <a:spcAft>
                  <a:spcPct val="35000"/>
                </a:spcAft>
                <a:buClrTx/>
                <a:defRPr/>
              </a:pPr>
              <a:endParaRPr lang="fr-FR" sz="600" kern="1200">
                <a:solidFill>
                  <a:prstClr val="white"/>
                </a:solidFill>
              </a:endParaRPr>
            </a:p>
          </p:txBody>
        </p:sp>
      </p:grpSp>
      <p:sp>
        <p:nvSpPr>
          <p:cNvPr id="40" name="Ellipse 39">
            <a:extLst>
              <a:ext uri="{FF2B5EF4-FFF2-40B4-BE49-F238E27FC236}">
                <a16:creationId xmlns:a16="http://schemas.microsoft.com/office/drawing/2014/main" id="{DE25E8DA-5FAB-66A1-8A25-3F2BE00B8D59}"/>
              </a:ext>
            </a:extLst>
          </p:cNvPr>
          <p:cNvSpPr/>
          <p:nvPr/>
        </p:nvSpPr>
        <p:spPr>
          <a:xfrm>
            <a:off x="2246673" y="2336546"/>
            <a:ext cx="773068" cy="335174"/>
          </a:xfrm>
          <a:prstGeom prst="ellipse">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fr-FR" sz="600" kern="1200">
                <a:solidFill>
                  <a:prstClr val="white"/>
                </a:solidFill>
              </a:rPr>
              <a:t>Médecine</a:t>
            </a:r>
          </a:p>
        </p:txBody>
      </p:sp>
      <p:sp>
        <p:nvSpPr>
          <p:cNvPr id="41" name="Ellipse 40">
            <a:extLst>
              <a:ext uri="{FF2B5EF4-FFF2-40B4-BE49-F238E27FC236}">
                <a16:creationId xmlns:a16="http://schemas.microsoft.com/office/drawing/2014/main" id="{91C0E90B-2DBD-7163-50A8-02E2FD7618A4}"/>
              </a:ext>
            </a:extLst>
          </p:cNvPr>
          <p:cNvSpPr/>
          <p:nvPr/>
        </p:nvSpPr>
        <p:spPr>
          <a:xfrm>
            <a:off x="2750628" y="2530379"/>
            <a:ext cx="773068" cy="335174"/>
          </a:xfrm>
          <a:prstGeom prst="ellipse">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fr-FR" sz="600" kern="1200">
                <a:solidFill>
                  <a:prstClr val="white"/>
                </a:solidFill>
              </a:rPr>
              <a:t>Chirurgie</a:t>
            </a:r>
          </a:p>
        </p:txBody>
      </p:sp>
      <p:sp>
        <p:nvSpPr>
          <p:cNvPr id="42" name="Ellipse 41">
            <a:extLst>
              <a:ext uri="{FF2B5EF4-FFF2-40B4-BE49-F238E27FC236}">
                <a16:creationId xmlns:a16="http://schemas.microsoft.com/office/drawing/2014/main" id="{B08E3757-3792-D647-EE0B-15C1F97F3B2A}"/>
              </a:ext>
            </a:extLst>
          </p:cNvPr>
          <p:cNvSpPr/>
          <p:nvPr/>
        </p:nvSpPr>
        <p:spPr>
          <a:xfrm>
            <a:off x="1250333" y="3096878"/>
            <a:ext cx="939676" cy="335174"/>
          </a:xfrm>
          <a:prstGeom prst="ellipse">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fr-FR" sz="600" kern="1200">
                <a:solidFill>
                  <a:prstClr val="white"/>
                </a:solidFill>
              </a:rPr>
              <a:t>Imagerie</a:t>
            </a:r>
          </a:p>
        </p:txBody>
      </p:sp>
      <p:sp>
        <p:nvSpPr>
          <p:cNvPr id="43" name="Ellipse 42">
            <a:extLst>
              <a:ext uri="{FF2B5EF4-FFF2-40B4-BE49-F238E27FC236}">
                <a16:creationId xmlns:a16="http://schemas.microsoft.com/office/drawing/2014/main" id="{F95D620F-BA73-BE4F-9FCF-7D71AA8D14C5}"/>
              </a:ext>
            </a:extLst>
          </p:cNvPr>
          <p:cNvSpPr/>
          <p:nvPr/>
        </p:nvSpPr>
        <p:spPr>
          <a:xfrm>
            <a:off x="2075403" y="3939054"/>
            <a:ext cx="725927" cy="335174"/>
          </a:xfrm>
          <a:prstGeom prst="ellipse">
            <a:avLst/>
          </a:prstGeom>
          <a:solidFill>
            <a:srgbClr val="C8176A"/>
          </a:solidFill>
          <a:ln>
            <a:solidFill>
              <a:srgbClr val="C817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fr-FR" sz="600" b="1" kern="1200" dirty="0">
                <a:solidFill>
                  <a:prstClr val="white"/>
                </a:solidFill>
              </a:rPr>
              <a:t>DRH</a:t>
            </a:r>
          </a:p>
        </p:txBody>
      </p:sp>
      <p:sp>
        <p:nvSpPr>
          <p:cNvPr id="44" name="Ellipse 43">
            <a:extLst>
              <a:ext uri="{FF2B5EF4-FFF2-40B4-BE49-F238E27FC236}">
                <a16:creationId xmlns:a16="http://schemas.microsoft.com/office/drawing/2014/main" id="{01A4399E-95B3-980E-3EDF-E28D40C169EE}"/>
              </a:ext>
            </a:extLst>
          </p:cNvPr>
          <p:cNvSpPr/>
          <p:nvPr/>
        </p:nvSpPr>
        <p:spPr>
          <a:xfrm>
            <a:off x="2075403" y="4336069"/>
            <a:ext cx="725927" cy="33517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fr-FR" sz="500" kern="1200" dirty="0">
                <a:solidFill>
                  <a:prstClr val="white"/>
                </a:solidFill>
              </a:rPr>
              <a:t>Affaires médicales</a:t>
            </a:r>
          </a:p>
        </p:txBody>
      </p:sp>
      <p:sp>
        <p:nvSpPr>
          <p:cNvPr id="45" name="Flèche : double flèche horizontale 44">
            <a:extLst>
              <a:ext uri="{FF2B5EF4-FFF2-40B4-BE49-F238E27FC236}">
                <a16:creationId xmlns:a16="http://schemas.microsoft.com/office/drawing/2014/main" id="{16A0D967-3CAE-C90C-727B-F82D9CD5AF9A}"/>
              </a:ext>
            </a:extLst>
          </p:cNvPr>
          <p:cNvSpPr/>
          <p:nvPr/>
        </p:nvSpPr>
        <p:spPr>
          <a:xfrm>
            <a:off x="2832788" y="4154936"/>
            <a:ext cx="498284" cy="273712"/>
          </a:xfrm>
          <a:prstGeom prst="leftRightArrow">
            <a:avLst/>
          </a:prstGeom>
          <a:solidFill>
            <a:srgbClr val="8D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fr-FR" sz="600" kern="1200">
              <a:solidFill>
                <a:prstClr val="white"/>
              </a:solidFill>
            </a:endParaRPr>
          </a:p>
        </p:txBody>
      </p:sp>
      <p:sp>
        <p:nvSpPr>
          <p:cNvPr id="46" name="Ellipse 45">
            <a:extLst>
              <a:ext uri="{FF2B5EF4-FFF2-40B4-BE49-F238E27FC236}">
                <a16:creationId xmlns:a16="http://schemas.microsoft.com/office/drawing/2014/main" id="{D1D14A6E-BB34-CFB6-2FE0-FDB2DF8100B6}"/>
              </a:ext>
            </a:extLst>
          </p:cNvPr>
          <p:cNvSpPr/>
          <p:nvPr/>
        </p:nvSpPr>
        <p:spPr>
          <a:xfrm>
            <a:off x="3377722" y="3941364"/>
            <a:ext cx="794026" cy="33517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fr-FR" sz="600" kern="1200" dirty="0">
                <a:solidFill>
                  <a:prstClr val="white"/>
                </a:solidFill>
              </a:rPr>
              <a:t>Finances</a:t>
            </a:r>
          </a:p>
        </p:txBody>
      </p:sp>
      <p:grpSp>
        <p:nvGrpSpPr>
          <p:cNvPr id="51" name="Groupe 50">
            <a:extLst>
              <a:ext uri="{FF2B5EF4-FFF2-40B4-BE49-F238E27FC236}">
                <a16:creationId xmlns:a16="http://schemas.microsoft.com/office/drawing/2014/main" id="{C19E5A34-AB88-980F-1814-05DB2F410269}"/>
              </a:ext>
            </a:extLst>
          </p:cNvPr>
          <p:cNvGrpSpPr/>
          <p:nvPr/>
        </p:nvGrpSpPr>
        <p:grpSpPr>
          <a:xfrm>
            <a:off x="5932496" y="2448986"/>
            <a:ext cx="242747" cy="209994"/>
            <a:chOff x="3219662" y="1645866"/>
            <a:chExt cx="323662" cy="279992"/>
          </a:xfrm>
          <a:solidFill>
            <a:srgbClr val="8DDFFF"/>
          </a:solidFill>
        </p:grpSpPr>
        <p:sp>
          <p:nvSpPr>
            <p:cNvPr id="52" name="Flèche : droite 51">
              <a:extLst>
                <a:ext uri="{FF2B5EF4-FFF2-40B4-BE49-F238E27FC236}">
                  <a16:creationId xmlns:a16="http://schemas.microsoft.com/office/drawing/2014/main" id="{1129410D-5F86-8EB9-13DD-5B110F6EDCEC}"/>
                </a:ext>
              </a:extLst>
            </p:cNvPr>
            <p:cNvSpPr/>
            <p:nvPr/>
          </p:nvSpPr>
          <p:spPr>
            <a:xfrm rot="57942">
              <a:off x="3219662" y="1645866"/>
              <a:ext cx="323662" cy="279992"/>
            </a:xfrm>
            <a:prstGeom prst="rightArrow">
              <a:avLst>
                <a:gd name="adj1" fmla="val 60000"/>
                <a:gd name="adj2" fmla="val 50000"/>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3" name="Flèche : droite 4">
              <a:extLst>
                <a:ext uri="{FF2B5EF4-FFF2-40B4-BE49-F238E27FC236}">
                  <a16:creationId xmlns:a16="http://schemas.microsoft.com/office/drawing/2014/main" id="{17C3A8A3-C2B9-8178-C386-86BAFFD1530C}"/>
                </a:ext>
              </a:extLst>
            </p:cNvPr>
            <p:cNvSpPr txBox="1"/>
            <p:nvPr/>
          </p:nvSpPr>
          <p:spPr>
            <a:xfrm rot="57942">
              <a:off x="3219668" y="1701156"/>
              <a:ext cx="239664" cy="16799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300038">
                <a:lnSpc>
                  <a:spcPct val="90000"/>
                </a:lnSpc>
                <a:spcBef>
                  <a:spcPct val="0"/>
                </a:spcBef>
                <a:spcAft>
                  <a:spcPct val="35000"/>
                </a:spcAft>
                <a:buClrTx/>
                <a:defRPr/>
              </a:pPr>
              <a:endParaRPr lang="fr-FR" sz="600" kern="1200">
                <a:solidFill>
                  <a:prstClr val="white"/>
                </a:solidFill>
              </a:endParaRPr>
            </a:p>
          </p:txBody>
        </p:sp>
      </p:grpSp>
      <p:grpSp>
        <p:nvGrpSpPr>
          <p:cNvPr id="54" name="Groupe 53">
            <a:extLst>
              <a:ext uri="{FF2B5EF4-FFF2-40B4-BE49-F238E27FC236}">
                <a16:creationId xmlns:a16="http://schemas.microsoft.com/office/drawing/2014/main" id="{6D538E11-085A-C14D-4372-5C6DE0B30C2E}"/>
              </a:ext>
            </a:extLst>
          </p:cNvPr>
          <p:cNvGrpSpPr/>
          <p:nvPr/>
        </p:nvGrpSpPr>
        <p:grpSpPr>
          <a:xfrm>
            <a:off x="7159531" y="2454413"/>
            <a:ext cx="242747" cy="209994"/>
            <a:chOff x="3219662" y="1645866"/>
            <a:chExt cx="323662" cy="279992"/>
          </a:xfrm>
          <a:solidFill>
            <a:srgbClr val="8DDFFF"/>
          </a:solidFill>
        </p:grpSpPr>
        <p:sp>
          <p:nvSpPr>
            <p:cNvPr id="55" name="Flèche : droite 54">
              <a:extLst>
                <a:ext uri="{FF2B5EF4-FFF2-40B4-BE49-F238E27FC236}">
                  <a16:creationId xmlns:a16="http://schemas.microsoft.com/office/drawing/2014/main" id="{F574BE72-7F72-E9D4-22D7-21D351428BFE}"/>
                </a:ext>
              </a:extLst>
            </p:cNvPr>
            <p:cNvSpPr/>
            <p:nvPr/>
          </p:nvSpPr>
          <p:spPr>
            <a:xfrm rot="57942">
              <a:off x="3219662" y="1645866"/>
              <a:ext cx="323662" cy="279992"/>
            </a:xfrm>
            <a:prstGeom prst="rightArrow">
              <a:avLst>
                <a:gd name="adj1" fmla="val 60000"/>
                <a:gd name="adj2" fmla="val 50000"/>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6" name="Flèche : droite 4">
              <a:extLst>
                <a:ext uri="{FF2B5EF4-FFF2-40B4-BE49-F238E27FC236}">
                  <a16:creationId xmlns:a16="http://schemas.microsoft.com/office/drawing/2014/main" id="{54DBBCA1-082F-6481-2D8D-C933DF8EA00B}"/>
                </a:ext>
              </a:extLst>
            </p:cNvPr>
            <p:cNvSpPr txBox="1"/>
            <p:nvPr/>
          </p:nvSpPr>
          <p:spPr>
            <a:xfrm rot="57942">
              <a:off x="3219668" y="1701156"/>
              <a:ext cx="239664" cy="16799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300038">
                <a:lnSpc>
                  <a:spcPct val="90000"/>
                </a:lnSpc>
                <a:spcBef>
                  <a:spcPct val="0"/>
                </a:spcBef>
                <a:spcAft>
                  <a:spcPct val="35000"/>
                </a:spcAft>
                <a:buClrTx/>
                <a:defRPr/>
              </a:pPr>
              <a:endParaRPr lang="fr-FR" sz="600" kern="1200">
                <a:solidFill>
                  <a:prstClr val="white"/>
                </a:solidFill>
              </a:endParaRPr>
            </a:p>
          </p:txBody>
        </p:sp>
      </p:grpSp>
      <p:sp>
        <p:nvSpPr>
          <p:cNvPr id="57" name="Ellipse 56">
            <a:extLst>
              <a:ext uri="{FF2B5EF4-FFF2-40B4-BE49-F238E27FC236}">
                <a16:creationId xmlns:a16="http://schemas.microsoft.com/office/drawing/2014/main" id="{5EA16972-5FDF-C2E7-A27A-CF2B74A6C71A}"/>
              </a:ext>
            </a:extLst>
          </p:cNvPr>
          <p:cNvSpPr/>
          <p:nvPr/>
        </p:nvSpPr>
        <p:spPr>
          <a:xfrm>
            <a:off x="7477632" y="2287193"/>
            <a:ext cx="954167" cy="398986"/>
          </a:xfrm>
          <a:prstGeom prst="ellipse">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fr-FR" sz="600" kern="1200" dirty="0">
                <a:solidFill>
                  <a:prstClr val="white"/>
                </a:solidFill>
              </a:rPr>
              <a:t>Self</a:t>
            </a:r>
          </a:p>
        </p:txBody>
      </p:sp>
      <p:sp>
        <p:nvSpPr>
          <p:cNvPr id="61" name="Ellipse 60">
            <a:extLst>
              <a:ext uri="{FF2B5EF4-FFF2-40B4-BE49-F238E27FC236}">
                <a16:creationId xmlns:a16="http://schemas.microsoft.com/office/drawing/2014/main" id="{617DDA1F-84A8-306D-F9F0-87ED3A10FEDD}"/>
              </a:ext>
            </a:extLst>
          </p:cNvPr>
          <p:cNvSpPr/>
          <p:nvPr/>
        </p:nvSpPr>
        <p:spPr>
          <a:xfrm>
            <a:off x="2223305" y="2748970"/>
            <a:ext cx="836236" cy="335174"/>
          </a:xfrm>
          <a:prstGeom prst="ellipse">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fr-FR" sz="600" kern="1200">
                <a:solidFill>
                  <a:prstClr val="white"/>
                </a:solidFill>
              </a:rPr>
              <a:t>Pédiatrie</a:t>
            </a:r>
          </a:p>
        </p:txBody>
      </p:sp>
      <p:sp>
        <p:nvSpPr>
          <p:cNvPr id="62" name="Ellipse 61">
            <a:extLst>
              <a:ext uri="{FF2B5EF4-FFF2-40B4-BE49-F238E27FC236}">
                <a16:creationId xmlns:a16="http://schemas.microsoft.com/office/drawing/2014/main" id="{9C3F24E3-9932-0B7D-F8F5-9A8E2BD0320B}"/>
              </a:ext>
            </a:extLst>
          </p:cNvPr>
          <p:cNvSpPr/>
          <p:nvPr/>
        </p:nvSpPr>
        <p:spPr>
          <a:xfrm>
            <a:off x="3377722" y="4335656"/>
            <a:ext cx="794026" cy="33517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fr-FR" sz="600" kern="1200">
                <a:solidFill>
                  <a:prstClr val="white"/>
                </a:solidFill>
              </a:rPr>
              <a:t>Trésorerie</a:t>
            </a:r>
          </a:p>
        </p:txBody>
      </p:sp>
      <p:sp>
        <p:nvSpPr>
          <p:cNvPr id="66" name="Ellipse 65">
            <a:extLst>
              <a:ext uri="{FF2B5EF4-FFF2-40B4-BE49-F238E27FC236}">
                <a16:creationId xmlns:a16="http://schemas.microsoft.com/office/drawing/2014/main" id="{66F47C27-5634-A31C-152B-6BBD7F427CFA}"/>
              </a:ext>
            </a:extLst>
          </p:cNvPr>
          <p:cNvSpPr/>
          <p:nvPr/>
        </p:nvSpPr>
        <p:spPr>
          <a:xfrm>
            <a:off x="536984" y="3244244"/>
            <a:ext cx="939676" cy="335174"/>
          </a:xfrm>
          <a:prstGeom prst="ellipse">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fr-FR" sz="600" kern="1200">
                <a:solidFill>
                  <a:prstClr val="white"/>
                </a:solidFill>
              </a:rPr>
              <a:t>Brancardage</a:t>
            </a:r>
          </a:p>
        </p:txBody>
      </p:sp>
      <p:sp>
        <p:nvSpPr>
          <p:cNvPr id="67" name="Ellipse 66">
            <a:extLst>
              <a:ext uri="{FF2B5EF4-FFF2-40B4-BE49-F238E27FC236}">
                <a16:creationId xmlns:a16="http://schemas.microsoft.com/office/drawing/2014/main" id="{0F62396C-8EB5-D943-4553-4977083FFE17}"/>
              </a:ext>
            </a:extLst>
          </p:cNvPr>
          <p:cNvSpPr/>
          <p:nvPr/>
        </p:nvSpPr>
        <p:spPr>
          <a:xfrm>
            <a:off x="2699866" y="2959271"/>
            <a:ext cx="879454" cy="335174"/>
          </a:xfrm>
          <a:prstGeom prst="ellipse">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fr-FR" sz="600" kern="1200">
                <a:solidFill>
                  <a:prstClr val="white"/>
                </a:solidFill>
              </a:rPr>
              <a:t>Obstétrique</a:t>
            </a:r>
          </a:p>
        </p:txBody>
      </p:sp>
      <p:sp>
        <p:nvSpPr>
          <p:cNvPr id="68" name="Ellipse 67">
            <a:extLst>
              <a:ext uri="{FF2B5EF4-FFF2-40B4-BE49-F238E27FC236}">
                <a16:creationId xmlns:a16="http://schemas.microsoft.com/office/drawing/2014/main" id="{F5688DA7-D77D-68DC-5C28-0A40B296A6D8}"/>
              </a:ext>
            </a:extLst>
          </p:cNvPr>
          <p:cNvSpPr/>
          <p:nvPr/>
        </p:nvSpPr>
        <p:spPr>
          <a:xfrm>
            <a:off x="6869929" y="3574053"/>
            <a:ext cx="954167" cy="374182"/>
          </a:xfrm>
          <a:prstGeom prst="ellipse">
            <a:avLst/>
          </a:prstGeom>
          <a:solidFill>
            <a:srgbClr val="C8176A"/>
          </a:solidFill>
          <a:ln>
            <a:solidFill>
              <a:srgbClr val="C817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fr-FR" sz="600" b="1" kern="1200" dirty="0">
                <a:solidFill>
                  <a:prstClr val="white"/>
                </a:solidFill>
              </a:rPr>
              <a:t>Stérilisation </a:t>
            </a:r>
          </a:p>
        </p:txBody>
      </p:sp>
      <p:sp>
        <p:nvSpPr>
          <p:cNvPr id="69" name="Ellipse 68">
            <a:extLst>
              <a:ext uri="{FF2B5EF4-FFF2-40B4-BE49-F238E27FC236}">
                <a16:creationId xmlns:a16="http://schemas.microsoft.com/office/drawing/2014/main" id="{A2F3155D-BE49-91F4-8AC8-3D546BFD3619}"/>
              </a:ext>
            </a:extLst>
          </p:cNvPr>
          <p:cNvSpPr/>
          <p:nvPr/>
        </p:nvSpPr>
        <p:spPr>
          <a:xfrm>
            <a:off x="5164506" y="2610335"/>
            <a:ext cx="954167" cy="398986"/>
          </a:xfrm>
          <a:prstGeom prst="ellipse">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r>
              <a:rPr lang="fr-FR" sz="600" kern="1200" dirty="0">
                <a:solidFill>
                  <a:prstClr val="white"/>
                </a:solidFill>
              </a:rPr>
              <a:t>Transport</a:t>
            </a:r>
          </a:p>
        </p:txBody>
      </p:sp>
      <p:sp>
        <p:nvSpPr>
          <p:cNvPr id="70" name="Ellipse 69">
            <a:extLst>
              <a:ext uri="{FF2B5EF4-FFF2-40B4-BE49-F238E27FC236}">
                <a16:creationId xmlns:a16="http://schemas.microsoft.com/office/drawing/2014/main" id="{6DC4B367-141B-B2E8-50AE-7DC912F8900D}"/>
              </a:ext>
            </a:extLst>
          </p:cNvPr>
          <p:cNvSpPr/>
          <p:nvPr/>
        </p:nvSpPr>
        <p:spPr>
          <a:xfrm>
            <a:off x="7251499" y="2656814"/>
            <a:ext cx="954167" cy="398986"/>
          </a:xfrm>
          <a:prstGeom prst="ellipse">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fr-FR" sz="600" kern="1200" dirty="0">
                <a:solidFill>
                  <a:prstClr val="white"/>
                </a:solidFill>
              </a:rPr>
              <a:t>Transport</a:t>
            </a:r>
          </a:p>
        </p:txBody>
      </p:sp>
      <p:sp>
        <p:nvSpPr>
          <p:cNvPr id="71" name="ZoneTexte 70">
            <a:extLst>
              <a:ext uri="{FF2B5EF4-FFF2-40B4-BE49-F238E27FC236}">
                <a16:creationId xmlns:a16="http://schemas.microsoft.com/office/drawing/2014/main" id="{E649FD24-8E3F-AB92-EF31-91C0277B53E0}"/>
              </a:ext>
            </a:extLst>
          </p:cNvPr>
          <p:cNvSpPr txBox="1"/>
          <p:nvPr/>
        </p:nvSpPr>
        <p:spPr>
          <a:xfrm>
            <a:off x="1072085" y="1698901"/>
            <a:ext cx="1317626" cy="246221"/>
          </a:xfrm>
          <a:prstGeom prst="rect">
            <a:avLst/>
          </a:prstGeom>
          <a:noFill/>
        </p:spPr>
        <p:txBody>
          <a:bodyPr wrap="square" rtlCol="0">
            <a:spAutoFit/>
          </a:bodyPr>
          <a:lstStyle/>
          <a:p>
            <a:pPr algn="ctr"/>
            <a:r>
              <a:rPr lang="fr-FR" sz="1000" b="1" dirty="0">
                <a:solidFill>
                  <a:schemeClr val="bg1"/>
                </a:solidFill>
                <a:highlight>
                  <a:srgbClr val="C8176A"/>
                </a:highlight>
              </a:rPr>
              <a:t>Services de soin</a:t>
            </a:r>
          </a:p>
        </p:txBody>
      </p:sp>
      <p:sp>
        <p:nvSpPr>
          <p:cNvPr id="72" name="ZoneTexte 71">
            <a:extLst>
              <a:ext uri="{FF2B5EF4-FFF2-40B4-BE49-F238E27FC236}">
                <a16:creationId xmlns:a16="http://schemas.microsoft.com/office/drawing/2014/main" id="{F7F9CFDF-679F-4C88-7A55-615F55AD63CA}"/>
              </a:ext>
            </a:extLst>
          </p:cNvPr>
          <p:cNvSpPr txBox="1"/>
          <p:nvPr/>
        </p:nvSpPr>
        <p:spPr>
          <a:xfrm>
            <a:off x="5612429" y="1729993"/>
            <a:ext cx="1959727" cy="246221"/>
          </a:xfrm>
          <a:prstGeom prst="rect">
            <a:avLst/>
          </a:prstGeom>
          <a:noFill/>
        </p:spPr>
        <p:txBody>
          <a:bodyPr wrap="square" rtlCol="0">
            <a:spAutoFit/>
          </a:bodyPr>
          <a:lstStyle/>
          <a:p>
            <a:pPr algn="ctr"/>
            <a:r>
              <a:rPr lang="fr-FR" sz="1000" b="1" dirty="0">
                <a:solidFill>
                  <a:schemeClr val="bg1"/>
                </a:solidFill>
                <a:highlight>
                  <a:srgbClr val="C8176A"/>
                </a:highlight>
              </a:rPr>
              <a:t>Services logistiques</a:t>
            </a:r>
          </a:p>
        </p:txBody>
      </p:sp>
      <p:sp>
        <p:nvSpPr>
          <p:cNvPr id="73" name="ZoneTexte 72">
            <a:extLst>
              <a:ext uri="{FF2B5EF4-FFF2-40B4-BE49-F238E27FC236}">
                <a16:creationId xmlns:a16="http://schemas.microsoft.com/office/drawing/2014/main" id="{FEC89A65-9D46-00A6-3387-58908A561540}"/>
              </a:ext>
            </a:extLst>
          </p:cNvPr>
          <p:cNvSpPr txBox="1"/>
          <p:nvPr/>
        </p:nvSpPr>
        <p:spPr>
          <a:xfrm>
            <a:off x="1987686" y="1383019"/>
            <a:ext cx="5168629" cy="253916"/>
          </a:xfrm>
          <a:prstGeom prst="rect">
            <a:avLst/>
          </a:prstGeom>
          <a:noFill/>
        </p:spPr>
        <p:txBody>
          <a:bodyPr wrap="square">
            <a:spAutoFit/>
          </a:bodyPr>
          <a:lstStyle/>
          <a:p>
            <a:pPr algn="ctr">
              <a:spcBef>
                <a:spcPts val="300"/>
              </a:spcBef>
              <a:spcAft>
                <a:spcPts val="300"/>
              </a:spcAft>
              <a:buSzPts val="1300"/>
            </a:pPr>
            <a:r>
              <a:rPr lang="fr-FR" sz="1050" b="1" u="none" strike="noStrike" cap="none" dirty="0">
                <a:solidFill>
                  <a:schemeClr val="bg1"/>
                </a:solidFill>
                <a:highlight>
                  <a:srgbClr val="005170"/>
                </a:highlight>
                <a:latin typeface="+mn-lt"/>
                <a:ea typeface="Open Sans"/>
                <a:cs typeface="Open Sans"/>
                <a:sym typeface="Open Sans"/>
              </a:rPr>
              <a:t>Exemple de sélection de services pilotes avant extension à tous les services</a:t>
            </a:r>
            <a:endParaRPr lang="fr-FR" sz="1050" b="1" dirty="0">
              <a:solidFill>
                <a:schemeClr val="bg1"/>
              </a:solidFill>
              <a:highlight>
                <a:srgbClr val="005170"/>
              </a:highlight>
              <a:latin typeface="+mn-lt"/>
              <a:ea typeface="Open Sans"/>
              <a:cs typeface="Open Sans"/>
              <a:sym typeface="Open Sans"/>
            </a:endParaRPr>
          </a:p>
        </p:txBody>
      </p:sp>
      <p:sp>
        <p:nvSpPr>
          <p:cNvPr id="74" name="ZoneTexte 73">
            <a:extLst>
              <a:ext uri="{FF2B5EF4-FFF2-40B4-BE49-F238E27FC236}">
                <a16:creationId xmlns:a16="http://schemas.microsoft.com/office/drawing/2014/main" id="{D69E07F1-B0CB-12BE-82BC-7B4677C7469B}"/>
              </a:ext>
            </a:extLst>
          </p:cNvPr>
          <p:cNvSpPr txBox="1"/>
          <p:nvPr/>
        </p:nvSpPr>
        <p:spPr>
          <a:xfrm>
            <a:off x="2228062" y="3623815"/>
            <a:ext cx="1721180" cy="246221"/>
          </a:xfrm>
          <a:prstGeom prst="rect">
            <a:avLst/>
          </a:prstGeom>
          <a:noFill/>
        </p:spPr>
        <p:txBody>
          <a:bodyPr wrap="square" rtlCol="0">
            <a:spAutoFit/>
          </a:bodyPr>
          <a:lstStyle/>
          <a:p>
            <a:pPr algn="ctr"/>
            <a:r>
              <a:rPr lang="fr-FR" sz="1000" b="1" dirty="0">
                <a:solidFill>
                  <a:schemeClr val="bg1"/>
                </a:solidFill>
                <a:highlight>
                  <a:srgbClr val="C8176A"/>
                </a:highlight>
              </a:rPr>
              <a:t>Services administratifs</a:t>
            </a:r>
          </a:p>
        </p:txBody>
      </p:sp>
      <p:sp>
        <p:nvSpPr>
          <p:cNvPr id="75" name="ZoneTexte 74">
            <a:extLst>
              <a:ext uri="{FF2B5EF4-FFF2-40B4-BE49-F238E27FC236}">
                <a16:creationId xmlns:a16="http://schemas.microsoft.com/office/drawing/2014/main" id="{A6C5E457-35A4-2818-97EB-BCCA69211C96}"/>
              </a:ext>
            </a:extLst>
          </p:cNvPr>
          <p:cNvSpPr txBox="1"/>
          <p:nvPr/>
        </p:nvSpPr>
        <p:spPr>
          <a:xfrm>
            <a:off x="5606101" y="3279420"/>
            <a:ext cx="2105010" cy="246221"/>
          </a:xfrm>
          <a:prstGeom prst="rect">
            <a:avLst/>
          </a:prstGeom>
          <a:noFill/>
        </p:spPr>
        <p:txBody>
          <a:bodyPr wrap="square" rtlCol="0">
            <a:spAutoFit/>
          </a:bodyPr>
          <a:lstStyle/>
          <a:p>
            <a:pPr algn="ctr"/>
            <a:r>
              <a:rPr lang="fr-FR" sz="1000" b="1" dirty="0">
                <a:solidFill>
                  <a:schemeClr val="bg1"/>
                </a:solidFill>
                <a:highlight>
                  <a:srgbClr val="C8176A"/>
                </a:highlight>
              </a:rPr>
              <a:t>Services médico-techniques</a:t>
            </a:r>
          </a:p>
        </p:txBody>
      </p:sp>
      <p:grpSp>
        <p:nvGrpSpPr>
          <p:cNvPr id="82" name="Groupe 81">
            <a:extLst>
              <a:ext uri="{FF2B5EF4-FFF2-40B4-BE49-F238E27FC236}">
                <a16:creationId xmlns:a16="http://schemas.microsoft.com/office/drawing/2014/main" id="{464B6317-7F74-619B-1018-8DA7F9B6B944}"/>
              </a:ext>
            </a:extLst>
          </p:cNvPr>
          <p:cNvGrpSpPr/>
          <p:nvPr/>
        </p:nvGrpSpPr>
        <p:grpSpPr>
          <a:xfrm>
            <a:off x="5130758" y="4262291"/>
            <a:ext cx="3806094" cy="635229"/>
            <a:chOff x="4530030" y="4339619"/>
            <a:chExt cx="3806094" cy="635229"/>
          </a:xfrm>
        </p:grpSpPr>
        <p:sp>
          <p:nvSpPr>
            <p:cNvPr id="81" name="Rectangle 80">
              <a:extLst>
                <a:ext uri="{FF2B5EF4-FFF2-40B4-BE49-F238E27FC236}">
                  <a16:creationId xmlns:a16="http://schemas.microsoft.com/office/drawing/2014/main" id="{08600E15-E189-1A07-F340-482857947FF4}"/>
                </a:ext>
              </a:extLst>
            </p:cNvPr>
            <p:cNvSpPr/>
            <p:nvPr/>
          </p:nvSpPr>
          <p:spPr>
            <a:xfrm>
              <a:off x="4530030" y="4339619"/>
              <a:ext cx="3806094" cy="635229"/>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6" name="Ellipse 75">
              <a:extLst>
                <a:ext uri="{FF2B5EF4-FFF2-40B4-BE49-F238E27FC236}">
                  <a16:creationId xmlns:a16="http://schemas.microsoft.com/office/drawing/2014/main" id="{E723215E-B57C-93A0-013C-D959FE52C73F}"/>
                </a:ext>
              </a:extLst>
            </p:cNvPr>
            <p:cNvSpPr/>
            <p:nvPr/>
          </p:nvSpPr>
          <p:spPr>
            <a:xfrm>
              <a:off x="4606675" y="4634914"/>
              <a:ext cx="468000" cy="252000"/>
            </a:xfrm>
            <a:prstGeom prst="ellipse">
              <a:avLst/>
            </a:prstGeom>
            <a:solidFill>
              <a:srgbClr val="C8176A"/>
            </a:solidFill>
            <a:ln>
              <a:solidFill>
                <a:srgbClr val="C817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fr-FR" sz="600" b="1" kern="1200" dirty="0">
                <a:solidFill>
                  <a:prstClr val="white"/>
                </a:solidFill>
              </a:endParaRPr>
            </a:p>
          </p:txBody>
        </p:sp>
        <p:sp>
          <p:nvSpPr>
            <p:cNvPr id="77" name="Ellipse 76">
              <a:extLst>
                <a:ext uri="{FF2B5EF4-FFF2-40B4-BE49-F238E27FC236}">
                  <a16:creationId xmlns:a16="http://schemas.microsoft.com/office/drawing/2014/main" id="{AFC545B1-901A-61AC-DCC1-4F0CC2558CD8}"/>
                </a:ext>
              </a:extLst>
            </p:cNvPr>
            <p:cNvSpPr/>
            <p:nvPr/>
          </p:nvSpPr>
          <p:spPr>
            <a:xfrm>
              <a:off x="6092931" y="4634914"/>
              <a:ext cx="468000" cy="252000"/>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fr-FR" sz="600" kern="1200" dirty="0">
                <a:solidFill>
                  <a:prstClr val="white"/>
                </a:solidFill>
              </a:endParaRPr>
            </a:p>
          </p:txBody>
        </p:sp>
        <p:sp>
          <p:nvSpPr>
            <p:cNvPr id="78" name="ZoneTexte 77">
              <a:extLst>
                <a:ext uri="{FF2B5EF4-FFF2-40B4-BE49-F238E27FC236}">
                  <a16:creationId xmlns:a16="http://schemas.microsoft.com/office/drawing/2014/main" id="{D8B764D6-91BD-B400-8D4E-AA5133397FEB}"/>
                </a:ext>
              </a:extLst>
            </p:cNvPr>
            <p:cNvSpPr txBox="1"/>
            <p:nvPr/>
          </p:nvSpPr>
          <p:spPr>
            <a:xfrm>
              <a:off x="5068281" y="4657659"/>
              <a:ext cx="1180654" cy="184666"/>
            </a:xfrm>
            <a:prstGeom prst="rect">
              <a:avLst/>
            </a:prstGeom>
            <a:noFill/>
          </p:spPr>
          <p:txBody>
            <a:bodyPr wrap="square" rtlCol="0">
              <a:spAutoFit/>
            </a:bodyPr>
            <a:lstStyle/>
            <a:p>
              <a:r>
                <a:rPr lang="fr-FR" sz="600" b="1" dirty="0"/>
                <a:t>Services pilotes BIA</a:t>
              </a:r>
            </a:p>
          </p:txBody>
        </p:sp>
        <p:sp>
          <p:nvSpPr>
            <p:cNvPr id="79" name="ZoneTexte 78">
              <a:extLst>
                <a:ext uri="{FF2B5EF4-FFF2-40B4-BE49-F238E27FC236}">
                  <a16:creationId xmlns:a16="http://schemas.microsoft.com/office/drawing/2014/main" id="{F7717242-F29E-1E48-E66E-6B9797DF13C8}"/>
                </a:ext>
              </a:extLst>
            </p:cNvPr>
            <p:cNvSpPr txBox="1"/>
            <p:nvPr/>
          </p:nvSpPr>
          <p:spPr>
            <a:xfrm>
              <a:off x="6609608" y="4671519"/>
              <a:ext cx="1583269" cy="184666"/>
            </a:xfrm>
            <a:prstGeom prst="rect">
              <a:avLst/>
            </a:prstGeom>
            <a:noFill/>
          </p:spPr>
          <p:txBody>
            <a:bodyPr wrap="square" rtlCol="0">
              <a:spAutoFit/>
            </a:bodyPr>
            <a:lstStyle/>
            <a:p>
              <a:r>
                <a:rPr lang="fr-FR" sz="600" b="1" dirty="0"/>
                <a:t>Extension des BIA aux autres services</a:t>
              </a:r>
            </a:p>
          </p:txBody>
        </p:sp>
        <p:sp>
          <p:nvSpPr>
            <p:cNvPr id="80" name="ZoneTexte 79">
              <a:extLst>
                <a:ext uri="{FF2B5EF4-FFF2-40B4-BE49-F238E27FC236}">
                  <a16:creationId xmlns:a16="http://schemas.microsoft.com/office/drawing/2014/main" id="{7CFC018F-854F-F5B6-010B-6223C2C0C789}"/>
                </a:ext>
              </a:extLst>
            </p:cNvPr>
            <p:cNvSpPr txBox="1"/>
            <p:nvPr/>
          </p:nvSpPr>
          <p:spPr>
            <a:xfrm>
              <a:off x="4530030" y="4401706"/>
              <a:ext cx="1583269" cy="184666"/>
            </a:xfrm>
            <a:prstGeom prst="rect">
              <a:avLst/>
            </a:prstGeom>
            <a:noFill/>
          </p:spPr>
          <p:txBody>
            <a:bodyPr wrap="square" rtlCol="0">
              <a:spAutoFit/>
            </a:bodyPr>
            <a:lstStyle/>
            <a:p>
              <a:r>
                <a:rPr lang="fr-FR" sz="600" b="1" u="sng" dirty="0"/>
                <a:t>Légende</a:t>
              </a:r>
            </a:p>
          </p:txBody>
        </p:sp>
      </p:grpSp>
    </p:spTree>
    <p:extLst>
      <p:ext uri="{BB962C8B-B14F-4D97-AF65-F5344CB8AC3E}">
        <p14:creationId xmlns:p14="http://schemas.microsoft.com/office/powerpoint/2010/main" val="2884303501"/>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D131AEE-CE28-7A51-4FDD-7EBBC4A51EAB}"/>
              </a:ext>
            </a:extLst>
          </p:cNvPr>
          <p:cNvSpPr>
            <a:spLocks noGrp="1"/>
          </p:cNvSpPr>
          <p:nvPr>
            <p:ph type="title"/>
          </p:nvPr>
        </p:nvSpPr>
        <p:spPr/>
        <p:txBody>
          <a:bodyPr/>
          <a:lstStyle/>
          <a:p>
            <a:r>
              <a:rPr lang="fr-FR" dirty="0"/>
              <a:t>La formalisation du PCRA cadre</a:t>
            </a:r>
          </a:p>
        </p:txBody>
      </p:sp>
      <p:sp>
        <p:nvSpPr>
          <p:cNvPr id="3" name="Espace réservé du numéro de diapositive 2">
            <a:extLst>
              <a:ext uri="{FF2B5EF4-FFF2-40B4-BE49-F238E27FC236}">
                <a16:creationId xmlns:a16="http://schemas.microsoft.com/office/drawing/2014/main" id="{493F7831-06F3-D995-7417-ED7885BB31F8}"/>
              </a:ext>
            </a:extLst>
          </p:cNvPr>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fr-FR" smtClean="0"/>
              <a:t>21</a:t>
            </a:fld>
            <a:endParaRPr lang="fr-FR"/>
          </a:p>
        </p:txBody>
      </p:sp>
      <p:graphicFrame>
        <p:nvGraphicFramePr>
          <p:cNvPr id="7" name="Graphique 6">
            <a:extLst>
              <a:ext uri="{FF2B5EF4-FFF2-40B4-BE49-F238E27FC236}">
                <a16:creationId xmlns:a16="http://schemas.microsoft.com/office/drawing/2014/main" id="{F76ADF46-51E6-E1C9-B867-2AE58F62B616}"/>
              </a:ext>
            </a:extLst>
          </p:cNvPr>
          <p:cNvGraphicFramePr/>
          <p:nvPr>
            <p:extLst>
              <p:ext uri="{D42A27DB-BD31-4B8C-83A1-F6EECF244321}">
                <p14:modId xmlns:p14="http://schemas.microsoft.com/office/powerpoint/2010/main" val="730435768"/>
              </p:ext>
            </p:extLst>
          </p:nvPr>
        </p:nvGraphicFramePr>
        <p:xfrm>
          <a:off x="185269" y="813982"/>
          <a:ext cx="2912157" cy="2851853"/>
        </p:xfrm>
        <a:graphic>
          <a:graphicData uri="http://schemas.openxmlformats.org/drawingml/2006/chart">
            <c:chart xmlns:c="http://schemas.openxmlformats.org/drawingml/2006/chart" xmlns:r="http://schemas.openxmlformats.org/officeDocument/2006/relationships" r:id="rId2"/>
          </a:graphicData>
        </a:graphic>
      </p:graphicFrame>
      <p:sp>
        <p:nvSpPr>
          <p:cNvPr id="10" name="ZoneTexte 9">
            <a:extLst>
              <a:ext uri="{FF2B5EF4-FFF2-40B4-BE49-F238E27FC236}">
                <a16:creationId xmlns:a16="http://schemas.microsoft.com/office/drawing/2014/main" id="{D21E19B1-D62F-6564-A120-1E4F29089748}"/>
              </a:ext>
            </a:extLst>
          </p:cNvPr>
          <p:cNvSpPr txBox="1"/>
          <p:nvPr/>
        </p:nvSpPr>
        <p:spPr>
          <a:xfrm>
            <a:off x="3345473" y="962266"/>
            <a:ext cx="5546203" cy="1062278"/>
          </a:xfrm>
          <a:prstGeom prst="rect">
            <a:avLst/>
          </a:prstGeom>
          <a:noFill/>
          <a:ln>
            <a:solidFill>
              <a:schemeClr val="bg2"/>
            </a:solidFill>
          </a:ln>
        </p:spPr>
        <p:txBody>
          <a:bodyPr wrap="square" anchor="ctr">
            <a:spAutoFit/>
          </a:bodyPr>
          <a:lstStyle>
            <a:defPPr marR="0" lvl="0" algn="l" rtl="0">
              <a:lnSpc>
                <a:spcPct val="100000"/>
              </a:lnSpc>
              <a:spcBef>
                <a:spcPts val="0"/>
              </a:spcBef>
              <a:spcAft>
                <a:spcPts val="0"/>
              </a:spcAft>
            </a:defPPr>
            <a:lvl1pPr marL="0" indent="0" algn="just">
              <a:lnSpc>
                <a:spcPct val="115000"/>
              </a:lnSpc>
              <a:buSzPts val="1300"/>
              <a:buNone/>
              <a:defRPr>
                <a:solidFill>
                  <a:srgbClr val="006AB2"/>
                </a:solidFill>
                <a:latin typeface="+mn-lt"/>
                <a:ea typeface="Open Sans"/>
                <a:cs typeface="Open Sans"/>
              </a:defRPr>
            </a:lvl1pPr>
          </a:lstStyle>
          <a:p>
            <a:r>
              <a:rPr lang="fr-FR" dirty="0">
                <a:sym typeface="Open Sans"/>
              </a:rPr>
              <a:t>Le </a:t>
            </a:r>
            <a:r>
              <a:rPr lang="fr-FR" b="1" dirty="0">
                <a:sym typeface="Open Sans"/>
              </a:rPr>
              <a:t>PCRA cadre </a:t>
            </a:r>
            <a:r>
              <a:rPr lang="fr-FR" dirty="0">
                <a:sym typeface="Open Sans"/>
              </a:rPr>
              <a:t>est le plan de réponse du niveau stratégique en cas d’événement perturbateur entraînant une indisponibilité d’une ou plusieurs ressources critiques. C’est la vision globale et stratégique du PCRA.</a:t>
            </a:r>
          </a:p>
        </p:txBody>
      </p:sp>
      <p:sp>
        <p:nvSpPr>
          <p:cNvPr id="12" name="ZoneTexte 11">
            <a:extLst>
              <a:ext uri="{FF2B5EF4-FFF2-40B4-BE49-F238E27FC236}">
                <a16:creationId xmlns:a16="http://schemas.microsoft.com/office/drawing/2014/main" id="{79DD7469-491B-CC6B-E630-979B6AAAE4CB}"/>
              </a:ext>
            </a:extLst>
          </p:cNvPr>
          <p:cNvSpPr txBox="1"/>
          <p:nvPr/>
        </p:nvSpPr>
        <p:spPr>
          <a:xfrm>
            <a:off x="3345472" y="2131525"/>
            <a:ext cx="5546203" cy="1461939"/>
          </a:xfrm>
          <a:prstGeom prst="rect">
            <a:avLst/>
          </a:prstGeom>
          <a:noFill/>
        </p:spPr>
        <p:txBody>
          <a:bodyPr wrap="square" anchor="ctr">
            <a:spAutoFit/>
          </a:bodyPr>
          <a:lstStyle/>
          <a:p>
            <a:pPr marL="0" marR="0" lvl="0" indent="0" algn="just" rtl="0">
              <a:spcBef>
                <a:spcPts val="300"/>
              </a:spcBef>
              <a:spcAft>
                <a:spcPts val="300"/>
              </a:spcAft>
              <a:buClr>
                <a:srgbClr val="000000"/>
              </a:buClr>
              <a:buSzPts val="1300"/>
              <a:buFont typeface="Arial"/>
              <a:buNone/>
            </a:pPr>
            <a:r>
              <a:rPr lang="fr-FR" sz="1200" dirty="0">
                <a:solidFill>
                  <a:schemeClr val="tx1"/>
                </a:solidFill>
                <a:latin typeface="+mn-lt"/>
                <a:ea typeface="Open Sans"/>
                <a:cs typeface="Open Sans"/>
                <a:sym typeface="Open Sans"/>
              </a:rPr>
              <a:t>De manière logique, les 14 établissements ayant indiqué avoir formalisé au moins 1 BIA lors de la phase pilote ont commencé à formaliser leur PCRA cadre.</a:t>
            </a:r>
          </a:p>
          <a:p>
            <a:pPr marL="0" marR="0" lvl="0" indent="0" algn="just" rtl="0">
              <a:spcBef>
                <a:spcPts val="300"/>
              </a:spcBef>
              <a:spcAft>
                <a:spcPts val="300"/>
              </a:spcAft>
              <a:buClr>
                <a:srgbClr val="000000"/>
              </a:buClr>
              <a:buSzPts val="1300"/>
              <a:buFont typeface="Arial"/>
              <a:buNone/>
            </a:pPr>
            <a:r>
              <a:rPr lang="fr-FR" sz="1200" dirty="0">
                <a:solidFill>
                  <a:schemeClr val="tx1"/>
                </a:solidFill>
                <a:latin typeface="+mn-lt"/>
                <a:ea typeface="Open Sans"/>
                <a:cs typeface="Open Sans"/>
                <a:sym typeface="Open Sans"/>
              </a:rPr>
              <a:t>Le temps total consacré à la démarche par les différents établissements dépend de nombreux paramètres (le niveau d’avancement des travaux, la taille de l’établissement, les ressources disponibles, etc.) : certains y ont consacré 40 heures, d’autres plus de 200 heures.</a:t>
            </a:r>
          </a:p>
        </p:txBody>
      </p:sp>
      <p:sp>
        <p:nvSpPr>
          <p:cNvPr id="13" name="ZoneTexte 12">
            <a:extLst>
              <a:ext uri="{FF2B5EF4-FFF2-40B4-BE49-F238E27FC236}">
                <a16:creationId xmlns:a16="http://schemas.microsoft.com/office/drawing/2014/main" id="{B9EFE0E6-3F76-9B30-2D01-4834CF897F52}"/>
              </a:ext>
            </a:extLst>
          </p:cNvPr>
          <p:cNvSpPr txBox="1"/>
          <p:nvPr/>
        </p:nvSpPr>
        <p:spPr>
          <a:xfrm>
            <a:off x="185269" y="3800650"/>
            <a:ext cx="8706406" cy="938719"/>
          </a:xfrm>
          <a:prstGeom prst="rect">
            <a:avLst/>
          </a:prstGeom>
          <a:solidFill>
            <a:schemeClr val="accent5">
              <a:lumMod val="20000"/>
              <a:lumOff val="80000"/>
            </a:schemeClr>
          </a:solidFill>
          <a:ln w="12700">
            <a:solidFill>
              <a:schemeClr val="accent5"/>
            </a:solidFill>
            <a:prstDash val="dashDot"/>
          </a:ln>
        </p:spPr>
        <p:txBody>
          <a:bodyPr wrap="square">
            <a:spAutoFit/>
          </a:bodyPr>
          <a:lstStyle/>
          <a:p>
            <a:r>
              <a:rPr lang="fr-FR" sz="1100" b="1" i="0" dirty="0">
                <a:solidFill>
                  <a:srgbClr val="C8176A"/>
                </a:solidFill>
                <a:effectLst/>
                <a:latin typeface="+mn-lt"/>
              </a:rPr>
              <a:t>Retour d’un CHU établissement support de GHT ayant réalisé la démarche </a:t>
            </a:r>
            <a:r>
              <a:rPr lang="fr-FR" sz="1100" b="1" dirty="0">
                <a:solidFill>
                  <a:srgbClr val="C8176A"/>
                </a:solidFill>
                <a:latin typeface="+mn-lt"/>
              </a:rPr>
              <a:t>pour 4 services pilotes</a:t>
            </a:r>
          </a:p>
          <a:p>
            <a:r>
              <a:rPr lang="fr-FR" sz="1100" kern="1200" dirty="0">
                <a:solidFill>
                  <a:srgbClr val="616161"/>
                </a:solidFill>
                <a:latin typeface="+mn-lt"/>
                <a:ea typeface="+mn-ea"/>
                <a:cs typeface="+mn-cs"/>
              </a:rPr>
              <a:t>Le temps consacré à la démarche sur la phase pilote a été de </a:t>
            </a:r>
            <a:r>
              <a:rPr lang="fr-FR" sz="1100" b="1" kern="1200" dirty="0">
                <a:solidFill>
                  <a:srgbClr val="616161"/>
                </a:solidFill>
                <a:latin typeface="+mn-lt"/>
                <a:ea typeface="+mn-ea"/>
                <a:cs typeface="+mn-cs"/>
              </a:rPr>
              <a:t>118 heures au total :</a:t>
            </a:r>
          </a:p>
          <a:p>
            <a:pPr marL="285750" indent="-285750">
              <a:buFont typeface="Arial" panose="020B0604020202020204" pitchFamily="34" charset="0"/>
              <a:buChar char="•"/>
            </a:pPr>
            <a:r>
              <a:rPr lang="fr-FR" sz="1100" kern="1200" dirty="0">
                <a:solidFill>
                  <a:srgbClr val="616161"/>
                </a:solidFill>
                <a:latin typeface="+mn-lt"/>
                <a:ea typeface="+mn-ea"/>
                <a:cs typeface="+mn-cs"/>
              </a:rPr>
              <a:t>44 heures de pilotage et suivi des travaux</a:t>
            </a:r>
          </a:p>
          <a:p>
            <a:pPr marL="285750" indent="-285750">
              <a:buFont typeface="Arial" panose="020B0604020202020204" pitchFamily="34" charset="0"/>
              <a:buChar char="•"/>
            </a:pPr>
            <a:r>
              <a:rPr lang="fr-FR" sz="1100" kern="1200" dirty="0">
                <a:solidFill>
                  <a:srgbClr val="616161"/>
                </a:solidFill>
                <a:latin typeface="+mn-lt"/>
                <a:ea typeface="+mn-ea"/>
                <a:cs typeface="+mn-cs"/>
              </a:rPr>
              <a:t>14 heures de pré-remplissage des grilles BIA, formation et accompagnement à l’appropriation de l’outil</a:t>
            </a:r>
          </a:p>
          <a:p>
            <a:pPr marL="285750" indent="-285750">
              <a:buFont typeface="Arial" panose="020B0604020202020204" pitchFamily="34" charset="0"/>
              <a:buChar char="•"/>
            </a:pPr>
            <a:r>
              <a:rPr lang="fr-FR" sz="1100" kern="1200" dirty="0">
                <a:solidFill>
                  <a:srgbClr val="616161"/>
                </a:solidFill>
                <a:latin typeface="+mn-lt"/>
                <a:ea typeface="+mn-ea"/>
                <a:cs typeface="+mn-cs"/>
              </a:rPr>
              <a:t>60 heures BIA « terrain » pour finalisation des grilles avec les équipes</a:t>
            </a:r>
          </a:p>
        </p:txBody>
      </p:sp>
    </p:spTree>
    <p:extLst>
      <p:ext uri="{BB962C8B-B14F-4D97-AF65-F5344CB8AC3E}">
        <p14:creationId xmlns:p14="http://schemas.microsoft.com/office/powerpoint/2010/main" val="677721332"/>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ADA3B0F-36A1-DE7E-7348-2D077BC37AB2}"/>
              </a:ext>
            </a:extLst>
          </p:cNvPr>
          <p:cNvSpPr>
            <a:spLocks noGrp="1"/>
          </p:cNvSpPr>
          <p:nvPr>
            <p:ph type="title"/>
          </p:nvPr>
        </p:nvSpPr>
        <p:spPr/>
        <p:txBody>
          <a:bodyPr>
            <a:normAutofit fontScale="90000"/>
          </a:bodyPr>
          <a:lstStyle/>
          <a:p>
            <a:r>
              <a:rPr lang="fr-FR" dirty="0"/>
              <a:t>Eléments permettant de mener à bien les travaux d’élaboration du PCRA</a:t>
            </a:r>
          </a:p>
        </p:txBody>
      </p:sp>
      <p:sp>
        <p:nvSpPr>
          <p:cNvPr id="3" name="Espace réservé du numéro de diapositive 2">
            <a:extLst>
              <a:ext uri="{FF2B5EF4-FFF2-40B4-BE49-F238E27FC236}">
                <a16:creationId xmlns:a16="http://schemas.microsoft.com/office/drawing/2014/main" id="{11E3F19F-CBFF-0E62-D3A7-E6A19C1792A0}"/>
              </a:ext>
            </a:extLst>
          </p:cNvPr>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fr-FR" smtClean="0"/>
              <a:t>22</a:t>
            </a:fld>
            <a:endParaRPr lang="fr-FR"/>
          </a:p>
        </p:txBody>
      </p:sp>
      <p:sp>
        <p:nvSpPr>
          <p:cNvPr id="5" name="ZoneTexte 4">
            <a:extLst>
              <a:ext uri="{FF2B5EF4-FFF2-40B4-BE49-F238E27FC236}">
                <a16:creationId xmlns:a16="http://schemas.microsoft.com/office/drawing/2014/main" id="{0D28F59D-EA8A-B91F-7124-BC82440C7C7B}"/>
              </a:ext>
            </a:extLst>
          </p:cNvPr>
          <p:cNvSpPr txBox="1"/>
          <p:nvPr/>
        </p:nvSpPr>
        <p:spPr>
          <a:xfrm>
            <a:off x="251173" y="3558592"/>
            <a:ext cx="5259941" cy="1323439"/>
          </a:xfrm>
          <a:prstGeom prst="rect">
            <a:avLst/>
          </a:prstGeom>
          <a:noFill/>
        </p:spPr>
        <p:txBody>
          <a:bodyPr wrap="square">
            <a:spAutoFit/>
          </a:bodyPr>
          <a:lstStyle>
            <a:defPPr marR="0" lvl="0" algn="l" rtl="0">
              <a:lnSpc>
                <a:spcPct val="100000"/>
              </a:lnSpc>
              <a:spcBef>
                <a:spcPts val="0"/>
              </a:spcBef>
              <a:spcAft>
                <a:spcPts val="0"/>
              </a:spcAft>
            </a:defPPr>
            <a:lvl1pPr marL="171450" indent="-171450">
              <a:buFont typeface="Arial" panose="020B0604020202020204" pitchFamily="34" charset="0"/>
              <a:buChar char="•"/>
              <a:defRPr sz="1000" kern="1200">
                <a:solidFill>
                  <a:srgbClr val="616161"/>
                </a:solidFill>
                <a:latin typeface="+mn-lt"/>
                <a:ea typeface="+mn-ea"/>
                <a:cs typeface="+mn-cs"/>
              </a:defRPr>
            </a:lvl1pPr>
          </a:lstStyle>
          <a:p>
            <a:r>
              <a:rPr lang="fr-FR" dirty="0"/>
              <a:t>Engagement de la direction dans la démarche, PCRA intégré à la gouvernance institutionnelle</a:t>
            </a:r>
          </a:p>
          <a:p>
            <a:r>
              <a:rPr lang="fr-FR" dirty="0"/>
              <a:t>La définition claire des attendus : anticiper et préparer l’établissements aux situations sanitaires exceptionnelles (SSE)</a:t>
            </a:r>
          </a:p>
          <a:p>
            <a:r>
              <a:rPr lang="fr-FR" dirty="0"/>
              <a:t>Politique de communication formalisée sur le sujet, les enjeux, les objectifs </a:t>
            </a:r>
            <a:r>
              <a:rPr lang="fr-FR" i="1" dirty="0"/>
              <a:t>(voir page dédiée)</a:t>
            </a:r>
          </a:p>
          <a:p>
            <a:r>
              <a:rPr lang="fr-FR" dirty="0"/>
              <a:t>Un support adéquat au projet et aux travaux (équipe projet/COPIL, RPCRA, etc.)</a:t>
            </a:r>
          </a:p>
          <a:p>
            <a:r>
              <a:rPr lang="fr-FR" dirty="0"/>
              <a:t>Un travail conjoint équipes qualité / gestion des risques et informatique</a:t>
            </a:r>
          </a:p>
        </p:txBody>
      </p:sp>
      <p:sp>
        <p:nvSpPr>
          <p:cNvPr id="4" name="Rectangle 3">
            <a:extLst>
              <a:ext uri="{FF2B5EF4-FFF2-40B4-BE49-F238E27FC236}">
                <a16:creationId xmlns:a16="http://schemas.microsoft.com/office/drawing/2014/main" id="{D964F934-DC6F-DA17-9EE4-232A07C4D30C}"/>
              </a:ext>
            </a:extLst>
          </p:cNvPr>
          <p:cNvSpPr/>
          <p:nvPr/>
        </p:nvSpPr>
        <p:spPr>
          <a:xfrm>
            <a:off x="251173" y="1443556"/>
            <a:ext cx="5259941" cy="435424"/>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b="1" dirty="0"/>
              <a:t>La bonne appropriation du kit et l’articulation avec les outils existants</a:t>
            </a:r>
          </a:p>
        </p:txBody>
      </p:sp>
      <p:sp>
        <p:nvSpPr>
          <p:cNvPr id="8" name="ZoneTexte 7">
            <a:extLst>
              <a:ext uri="{FF2B5EF4-FFF2-40B4-BE49-F238E27FC236}">
                <a16:creationId xmlns:a16="http://schemas.microsoft.com/office/drawing/2014/main" id="{EE3B679B-8461-4559-8AE9-A6B2D19AC4B0}"/>
              </a:ext>
            </a:extLst>
          </p:cNvPr>
          <p:cNvSpPr txBox="1"/>
          <p:nvPr/>
        </p:nvSpPr>
        <p:spPr>
          <a:xfrm>
            <a:off x="251173" y="1904952"/>
            <a:ext cx="5259941" cy="1169551"/>
          </a:xfrm>
          <a:prstGeom prst="rect">
            <a:avLst/>
          </a:prstGeom>
          <a:noFill/>
        </p:spPr>
        <p:txBody>
          <a:bodyPr wrap="square">
            <a:spAutoFit/>
          </a:bodyPr>
          <a:lstStyle/>
          <a:p>
            <a:pPr marL="171450" indent="-171450">
              <a:buFont typeface="Arial" panose="020B0604020202020204" pitchFamily="34" charset="0"/>
              <a:buChar char="•"/>
            </a:pPr>
            <a:r>
              <a:rPr lang="fr-FR" sz="1000" kern="1200" dirty="0">
                <a:solidFill>
                  <a:srgbClr val="616161"/>
                </a:solidFill>
                <a:latin typeface="+mn-lt"/>
                <a:ea typeface="+mn-ea"/>
                <a:cs typeface="+mn-cs"/>
              </a:rPr>
              <a:t>Nécessité de bien comprendre les documents composant le kit PCRA</a:t>
            </a:r>
          </a:p>
          <a:p>
            <a:pPr marL="171450" indent="-171450">
              <a:buFont typeface="Arial" panose="020B0604020202020204" pitchFamily="34" charset="0"/>
              <a:buChar char="•"/>
            </a:pPr>
            <a:r>
              <a:rPr lang="fr-FR" sz="1000" kern="1200" dirty="0">
                <a:solidFill>
                  <a:srgbClr val="616161"/>
                </a:solidFill>
                <a:latin typeface="+mn-lt"/>
                <a:ea typeface="+mn-ea"/>
                <a:cs typeface="+mn-cs"/>
              </a:rPr>
              <a:t>Commencer les travaux de BIA sur un service qui n’est pas trop complexe</a:t>
            </a:r>
          </a:p>
          <a:p>
            <a:pPr marL="171450" indent="-171450">
              <a:buFont typeface="Arial" panose="020B0604020202020204" pitchFamily="34" charset="0"/>
              <a:buChar char="•"/>
            </a:pPr>
            <a:r>
              <a:rPr lang="fr-FR" sz="1000" kern="1200" dirty="0">
                <a:solidFill>
                  <a:srgbClr val="616161"/>
                </a:solidFill>
                <a:latin typeface="+mn-lt"/>
                <a:ea typeface="+mn-ea"/>
                <a:cs typeface="+mn-cs"/>
              </a:rPr>
              <a:t>L’articulation de la démarche avec les travaux déjà menés par les équipes qualité / gestion des risques et les équipes informatiques (plan blanc, crash box, etc.)</a:t>
            </a:r>
          </a:p>
          <a:p>
            <a:pPr marL="171450" indent="-171450">
              <a:buFont typeface="Arial" panose="020B0604020202020204" pitchFamily="34" charset="0"/>
              <a:buChar char="•"/>
            </a:pPr>
            <a:r>
              <a:rPr lang="fr-FR" sz="1000" kern="1200" dirty="0">
                <a:solidFill>
                  <a:srgbClr val="616161"/>
                </a:solidFill>
                <a:latin typeface="+mn-lt"/>
                <a:ea typeface="+mn-ea"/>
                <a:cs typeface="+mn-cs"/>
              </a:rPr>
              <a:t>Une prise en compte des outils déjà formalisés par les équipes qualité et les documents disponibles dans la Gestion électronique des documents (GED) : processus, cartographie et plan de maitrise des risques, modes dégradés, etc.</a:t>
            </a:r>
          </a:p>
        </p:txBody>
      </p:sp>
      <p:sp>
        <p:nvSpPr>
          <p:cNvPr id="9" name="Rectangle 8">
            <a:extLst>
              <a:ext uri="{FF2B5EF4-FFF2-40B4-BE49-F238E27FC236}">
                <a16:creationId xmlns:a16="http://schemas.microsoft.com/office/drawing/2014/main" id="{54654D10-0E11-E9A5-696F-72597A585341}"/>
              </a:ext>
            </a:extLst>
          </p:cNvPr>
          <p:cNvSpPr/>
          <p:nvPr/>
        </p:nvSpPr>
        <p:spPr>
          <a:xfrm>
            <a:off x="5696465" y="1430938"/>
            <a:ext cx="3195211" cy="435424"/>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b="1" dirty="0"/>
              <a:t>La connaissance métier des services</a:t>
            </a:r>
          </a:p>
        </p:txBody>
      </p:sp>
      <p:sp>
        <p:nvSpPr>
          <p:cNvPr id="11" name="ZoneTexte 10">
            <a:extLst>
              <a:ext uri="{FF2B5EF4-FFF2-40B4-BE49-F238E27FC236}">
                <a16:creationId xmlns:a16="http://schemas.microsoft.com/office/drawing/2014/main" id="{2ECC30CF-9BBA-83CC-CFF9-37CCE131BD3A}"/>
              </a:ext>
            </a:extLst>
          </p:cNvPr>
          <p:cNvSpPr txBox="1"/>
          <p:nvPr/>
        </p:nvSpPr>
        <p:spPr>
          <a:xfrm>
            <a:off x="5696465" y="1958323"/>
            <a:ext cx="3195211" cy="1015663"/>
          </a:xfrm>
          <a:prstGeom prst="rect">
            <a:avLst/>
          </a:prstGeom>
          <a:noFill/>
        </p:spPr>
        <p:txBody>
          <a:bodyPr wrap="square">
            <a:spAutoFit/>
          </a:bodyPr>
          <a:lstStyle>
            <a:defPPr marR="0" lvl="0" algn="l" rtl="0">
              <a:lnSpc>
                <a:spcPct val="100000"/>
              </a:lnSpc>
              <a:spcBef>
                <a:spcPts val="0"/>
              </a:spcBef>
              <a:spcAft>
                <a:spcPts val="0"/>
              </a:spcAft>
            </a:defPPr>
            <a:lvl1pPr marL="171450" indent="-171450">
              <a:buFont typeface="Arial" panose="020B0604020202020204" pitchFamily="34" charset="0"/>
              <a:buChar char="•"/>
              <a:defRPr sz="1000" kern="1200">
                <a:solidFill>
                  <a:srgbClr val="616161"/>
                </a:solidFill>
                <a:latin typeface="+mn-lt"/>
                <a:ea typeface="+mn-ea"/>
                <a:cs typeface="+mn-cs"/>
              </a:defRPr>
            </a:lvl1pPr>
          </a:lstStyle>
          <a:p>
            <a:pPr marL="171450" lvl="1" indent="-171450">
              <a:buFont typeface="Arial" panose="020B0604020202020204" pitchFamily="34" charset="0"/>
              <a:buChar char="•"/>
            </a:pPr>
            <a:r>
              <a:rPr lang="fr-FR" sz="1000" kern="1200" dirty="0">
                <a:solidFill>
                  <a:srgbClr val="616161"/>
                </a:solidFill>
                <a:latin typeface="+mn-lt"/>
                <a:ea typeface="+mn-ea"/>
                <a:cs typeface="+mn-cs"/>
              </a:rPr>
              <a:t>Une bonne compréhension du fonctionnement du service pour construire les solutions alternatives si quelque chose ne fonctionne plus</a:t>
            </a:r>
          </a:p>
          <a:p>
            <a:pPr marL="171450" lvl="1" indent="-171450">
              <a:buFont typeface="Arial" panose="020B0604020202020204" pitchFamily="34" charset="0"/>
              <a:buChar char="•"/>
            </a:pPr>
            <a:r>
              <a:rPr lang="fr-FR" sz="1000" kern="1200" dirty="0">
                <a:solidFill>
                  <a:srgbClr val="616161"/>
                </a:solidFill>
                <a:latin typeface="+mn-lt"/>
                <a:ea typeface="+mn-ea"/>
                <a:cs typeface="+mn-cs"/>
              </a:rPr>
              <a:t>La connaissance des logiciels utilisés par les professionnels et la prise en compte de l'organisation des services</a:t>
            </a:r>
          </a:p>
        </p:txBody>
      </p:sp>
      <p:sp>
        <p:nvSpPr>
          <p:cNvPr id="12" name="Rectangle 11">
            <a:extLst>
              <a:ext uri="{FF2B5EF4-FFF2-40B4-BE49-F238E27FC236}">
                <a16:creationId xmlns:a16="http://schemas.microsoft.com/office/drawing/2014/main" id="{C593504A-59C2-D982-CBB7-C143DC1BFC2C}"/>
              </a:ext>
            </a:extLst>
          </p:cNvPr>
          <p:cNvSpPr/>
          <p:nvPr/>
        </p:nvSpPr>
        <p:spPr>
          <a:xfrm>
            <a:off x="251173" y="3109087"/>
            <a:ext cx="5259941" cy="435424"/>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b="1" dirty="0"/>
              <a:t>L’engagement de la Direction et l’appui d’une équipe projet</a:t>
            </a:r>
          </a:p>
        </p:txBody>
      </p:sp>
      <p:sp>
        <p:nvSpPr>
          <p:cNvPr id="6" name="Rectangle 5">
            <a:extLst>
              <a:ext uri="{FF2B5EF4-FFF2-40B4-BE49-F238E27FC236}">
                <a16:creationId xmlns:a16="http://schemas.microsoft.com/office/drawing/2014/main" id="{7F7414E2-430D-FFA0-872A-9C0749750FF5}"/>
              </a:ext>
            </a:extLst>
          </p:cNvPr>
          <p:cNvSpPr/>
          <p:nvPr/>
        </p:nvSpPr>
        <p:spPr>
          <a:xfrm>
            <a:off x="5696464" y="3107435"/>
            <a:ext cx="3195211" cy="435424"/>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b="1" dirty="0"/>
              <a:t>La disponibilité et l’adhésion des professionnels</a:t>
            </a:r>
          </a:p>
        </p:txBody>
      </p:sp>
      <p:sp>
        <p:nvSpPr>
          <p:cNvPr id="10" name="ZoneTexte 9">
            <a:extLst>
              <a:ext uri="{FF2B5EF4-FFF2-40B4-BE49-F238E27FC236}">
                <a16:creationId xmlns:a16="http://schemas.microsoft.com/office/drawing/2014/main" id="{ABC420B5-A71A-7E71-7B58-B61B4DFC98B2}"/>
              </a:ext>
            </a:extLst>
          </p:cNvPr>
          <p:cNvSpPr txBox="1"/>
          <p:nvPr/>
        </p:nvSpPr>
        <p:spPr>
          <a:xfrm>
            <a:off x="5696465" y="3641552"/>
            <a:ext cx="3195210" cy="861774"/>
          </a:xfrm>
          <a:prstGeom prst="rect">
            <a:avLst/>
          </a:prstGeom>
          <a:noFill/>
        </p:spPr>
        <p:txBody>
          <a:bodyPr wrap="square">
            <a:spAutoFit/>
          </a:bodyPr>
          <a:lstStyle>
            <a:defPPr marR="0" lvl="0" algn="l" rtl="0">
              <a:lnSpc>
                <a:spcPct val="100000"/>
              </a:lnSpc>
              <a:spcBef>
                <a:spcPts val="0"/>
              </a:spcBef>
              <a:spcAft>
                <a:spcPts val="0"/>
              </a:spcAft>
            </a:defPPr>
            <a:lvl1pPr marL="171450" indent="-171450">
              <a:buFont typeface="Arial" panose="020B0604020202020204" pitchFamily="34" charset="0"/>
              <a:buChar char="•"/>
              <a:defRPr sz="1000" kern="1200">
                <a:solidFill>
                  <a:srgbClr val="616161"/>
                </a:solidFill>
                <a:latin typeface="+mn-lt"/>
                <a:ea typeface="+mn-ea"/>
                <a:cs typeface="+mn-cs"/>
              </a:defRPr>
            </a:lvl1pPr>
          </a:lstStyle>
          <a:p>
            <a:r>
              <a:rPr lang="fr-FR" dirty="0"/>
              <a:t>Implication et association des professionnels des différents services aux travaux opérationnels</a:t>
            </a:r>
          </a:p>
          <a:p>
            <a:r>
              <a:rPr lang="fr-FR" dirty="0"/>
              <a:t>Sensibilisation des professionnels aux enjeux</a:t>
            </a:r>
          </a:p>
          <a:p>
            <a:r>
              <a:rPr lang="fr-FR" dirty="0"/>
              <a:t>Organisation d’ateliers participatifs avec les services</a:t>
            </a:r>
          </a:p>
        </p:txBody>
      </p:sp>
      <p:sp>
        <p:nvSpPr>
          <p:cNvPr id="13" name="ZoneTexte 12">
            <a:extLst>
              <a:ext uri="{FF2B5EF4-FFF2-40B4-BE49-F238E27FC236}">
                <a16:creationId xmlns:a16="http://schemas.microsoft.com/office/drawing/2014/main" id="{E88009F1-11DC-73B9-2FB2-B05301AD7D76}"/>
              </a:ext>
            </a:extLst>
          </p:cNvPr>
          <p:cNvSpPr txBox="1"/>
          <p:nvPr/>
        </p:nvSpPr>
        <p:spPr>
          <a:xfrm>
            <a:off x="129952" y="838374"/>
            <a:ext cx="8884096" cy="523220"/>
          </a:xfrm>
          <a:prstGeom prst="rect">
            <a:avLst/>
          </a:prstGeom>
          <a:noFill/>
        </p:spPr>
        <p:txBody>
          <a:bodyPr wrap="square" rtlCol="0">
            <a:spAutoFit/>
          </a:bodyPr>
          <a:lstStyle/>
          <a:p>
            <a:pPr algn="just"/>
            <a:r>
              <a:rPr lang="fr-FR" dirty="0"/>
              <a:t>Les établissements ayant participé à la phase pilote ont identifié </a:t>
            </a:r>
            <a:r>
              <a:rPr lang="fr-FR" b="1" dirty="0"/>
              <a:t>plusieurs éléments permettant de favoriser la réussite du projet :</a:t>
            </a:r>
          </a:p>
        </p:txBody>
      </p:sp>
    </p:spTree>
    <p:extLst>
      <p:ext uri="{BB962C8B-B14F-4D97-AF65-F5344CB8AC3E}">
        <p14:creationId xmlns:p14="http://schemas.microsoft.com/office/powerpoint/2010/main" val="2174429491"/>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8AAD851-E2D4-6F6B-49DD-9DC6A263B986}"/>
              </a:ext>
            </a:extLst>
          </p:cNvPr>
          <p:cNvSpPr>
            <a:spLocks noGrp="1"/>
          </p:cNvSpPr>
          <p:nvPr>
            <p:ph type="title"/>
          </p:nvPr>
        </p:nvSpPr>
        <p:spPr/>
        <p:txBody>
          <a:bodyPr/>
          <a:lstStyle/>
          <a:p>
            <a:r>
              <a:rPr lang="fr-FR" dirty="0"/>
              <a:t>Les enjeux en matière de formation des équipes</a:t>
            </a:r>
          </a:p>
        </p:txBody>
      </p:sp>
      <p:sp>
        <p:nvSpPr>
          <p:cNvPr id="3" name="Espace réservé du numéro de diapositive 2">
            <a:extLst>
              <a:ext uri="{FF2B5EF4-FFF2-40B4-BE49-F238E27FC236}">
                <a16:creationId xmlns:a16="http://schemas.microsoft.com/office/drawing/2014/main" id="{739EBAA7-0881-AC00-58BE-C11BF142C051}"/>
              </a:ext>
            </a:extLst>
          </p:cNvPr>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fr-FR" smtClean="0"/>
              <a:t>23</a:t>
            </a:fld>
            <a:endParaRPr lang="fr-FR"/>
          </a:p>
        </p:txBody>
      </p:sp>
      <p:sp>
        <p:nvSpPr>
          <p:cNvPr id="6" name="Rectangle 5">
            <a:extLst>
              <a:ext uri="{FF2B5EF4-FFF2-40B4-BE49-F238E27FC236}">
                <a16:creationId xmlns:a16="http://schemas.microsoft.com/office/drawing/2014/main" id="{8E639191-1269-9B61-9643-196F68E6C1D2}"/>
              </a:ext>
            </a:extLst>
          </p:cNvPr>
          <p:cNvSpPr/>
          <p:nvPr/>
        </p:nvSpPr>
        <p:spPr>
          <a:xfrm>
            <a:off x="252324" y="1238680"/>
            <a:ext cx="4902382" cy="540006"/>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a:t>Formation à la notion de PCRA</a:t>
            </a:r>
          </a:p>
        </p:txBody>
      </p:sp>
      <p:sp>
        <p:nvSpPr>
          <p:cNvPr id="7" name="Rectangle 6">
            <a:extLst>
              <a:ext uri="{FF2B5EF4-FFF2-40B4-BE49-F238E27FC236}">
                <a16:creationId xmlns:a16="http://schemas.microsoft.com/office/drawing/2014/main" id="{519704C6-8E29-A537-EAAE-395CC7FF0679}"/>
              </a:ext>
            </a:extLst>
          </p:cNvPr>
          <p:cNvSpPr/>
          <p:nvPr/>
        </p:nvSpPr>
        <p:spPr>
          <a:xfrm>
            <a:off x="5360893" y="1238680"/>
            <a:ext cx="3387347" cy="540006"/>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a:t>Formation aux stratégies de continuité et de reprise d’activité</a:t>
            </a:r>
          </a:p>
        </p:txBody>
      </p:sp>
      <p:sp>
        <p:nvSpPr>
          <p:cNvPr id="8" name="ZoneTexte 7">
            <a:extLst>
              <a:ext uri="{FF2B5EF4-FFF2-40B4-BE49-F238E27FC236}">
                <a16:creationId xmlns:a16="http://schemas.microsoft.com/office/drawing/2014/main" id="{49E29ED9-59EA-5EA5-9432-5B64C188CF23}"/>
              </a:ext>
            </a:extLst>
          </p:cNvPr>
          <p:cNvSpPr txBox="1"/>
          <p:nvPr/>
        </p:nvSpPr>
        <p:spPr>
          <a:xfrm>
            <a:off x="252324" y="1815305"/>
            <a:ext cx="4902382" cy="3016210"/>
          </a:xfrm>
          <a:prstGeom prst="rect">
            <a:avLst/>
          </a:prstGeom>
          <a:noFill/>
        </p:spPr>
        <p:txBody>
          <a:bodyPr wrap="square">
            <a:spAutoFit/>
          </a:bodyPr>
          <a:lstStyle/>
          <a:p>
            <a:pPr marL="171450" indent="-171450">
              <a:spcBef>
                <a:spcPts val="300"/>
              </a:spcBef>
              <a:spcAft>
                <a:spcPts val="300"/>
              </a:spcAft>
              <a:buFont typeface="Arial" panose="020B0604020202020204" pitchFamily="34" charset="0"/>
              <a:buChar char="•"/>
            </a:pPr>
            <a:r>
              <a:rPr lang="fr-FR" sz="1100" kern="1200" dirty="0">
                <a:solidFill>
                  <a:srgbClr val="616161"/>
                </a:solidFill>
                <a:latin typeface="+mn-lt"/>
                <a:ea typeface="+mn-ea"/>
                <a:cs typeface="+mn-cs"/>
              </a:rPr>
              <a:t>Expliciter clairement la démarche et les terminologies utilisées (SMQ, PCRA, BIA, DMIA, etc.)</a:t>
            </a:r>
          </a:p>
          <a:p>
            <a:pPr marL="171450" indent="-171450">
              <a:spcBef>
                <a:spcPts val="300"/>
              </a:spcBef>
              <a:spcAft>
                <a:spcPts val="300"/>
              </a:spcAft>
              <a:buFont typeface="Arial" panose="020B0604020202020204" pitchFamily="34" charset="0"/>
              <a:buChar char="•"/>
            </a:pPr>
            <a:r>
              <a:rPr lang="fr-FR" sz="1100" kern="1200" dirty="0">
                <a:solidFill>
                  <a:srgbClr val="616161"/>
                </a:solidFill>
                <a:latin typeface="+mn-lt"/>
                <a:ea typeface="+mn-ea"/>
                <a:cs typeface="+mn-cs"/>
              </a:rPr>
              <a:t>Sensibiliser à la notion de résilience</a:t>
            </a:r>
          </a:p>
          <a:p>
            <a:pPr marL="171450" indent="-171450">
              <a:spcBef>
                <a:spcPts val="300"/>
              </a:spcBef>
              <a:spcAft>
                <a:spcPts val="300"/>
              </a:spcAft>
              <a:buFont typeface="Arial" panose="020B0604020202020204" pitchFamily="34" charset="0"/>
              <a:buChar char="•"/>
            </a:pPr>
            <a:r>
              <a:rPr lang="fr-FR" sz="1100" kern="1200" dirty="0">
                <a:solidFill>
                  <a:srgbClr val="616161"/>
                </a:solidFill>
                <a:latin typeface="+mn-lt"/>
                <a:ea typeface="+mn-ea"/>
                <a:cs typeface="+mn-cs"/>
              </a:rPr>
              <a:t>Axer sur le fait que la réponse à incident (PRA/PCA) n'est pas qu'une question de mise à disposition de moyens techniques mais qu'elle doit intégrer d'autres aspects (organisationnels principalement) et se préparer bien en amont</a:t>
            </a:r>
          </a:p>
          <a:p>
            <a:pPr marL="171450" indent="-171450">
              <a:spcBef>
                <a:spcPts val="300"/>
              </a:spcBef>
              <a:spcAft>
                <a:spcPts val="300"/>
              </a:spcAft>
              <a:buFont typeface="Arial" panose="020B0604020202020204" pitchFamily="34" charset="0"/>
              <a:buChar char="•"/>
            </a:pPr>
            <a:r>
              <a:rPr lang="fr-FR" sz="1100" kern="1200" dirty="0">
                <a:solidFill>
                  <a:srgbClr val="616161"/>
                </a:solidFill>
                <a:latin typeface="+mn-lt"/>
                <a:ea typeface="+mn-ea"/>
                <a:cs typeface="+mn-cs"/>
              </a:rPr>
              <a:t>Faire participer les équipes SI aux temps de formation et sensibilisation pour créer davantage de liens entre les équipes métiers et SI en vue des travaux d’élaboration du PCRA</a:t>
            </a:r>
          </a:p>
          <a:p>
            <a:pPr marL="171450" indent="-171450">
              <a:spcBef>
                <a:spcPts val="300"/>
              </a:spcBef>
              <a:spcAft>
                <a:spcPts val="300"/>
              </a:spcAft>
              <a:buFont typeface="Arial" panose="020B0604020202020204" pitchFamily="34" charset="0"/>
              <a:buChar char="•"/>
            </a:pPr>
            <a:r>
              <a:rPr lang="fr-FR" sz="1100" kern="1200" dirty="0">
                <a:solidFill>
                  <a:srgbClr val="616161"/>
                </a:solidFill>
                <a:latin typeface="+mn-lt"/>
                <a:ea typeface="+mn-ea"/>
                <a:cs typeface="+mn-cs"/>
              </a:rPr>
              <a:t>Relier le sujet PCRA à des enjeux plus « macro » pour l’établissement : la prise en charge des situations sanitaires exceptionnelles (SSE), les enseignements issus de la crise COVID, etc.</a:t>
            </a:r>
          </a:p>
          <a:p>
            <a:pPr marL="171450" indent="-171450">
              <a:spcBef>
                <a:spcPts val="300"/>
              </a:spcBef>
              <a:spcAft>
                <a:spcPts val="300"/>
              </a:spcAft>
              <a:buFont typeface="Arial" panose="020B0604020202020204" pitchFamily="34" charset="0"/>
              <a:buChar char="•"/>
            </a:pPr>
            <a:r>
              <a:rPr lang="fr-FR" sz="1100" kern="1200" dirty="0">
                <a:solidFill>
                  <a:srgbClr val="616161"/>
                </a:solidFill>
                <a:latin typeface="+mn-lt"/>
                <a:ea typeface="+mn-ea"/>
                <a:cs typeface="+mn-cs"/>
              </a:rPr>
              <a:t>Faire comprendre l’intérêt de cette démarche via des exemples concrets et/ou des situations déjà vécues</a:t>
            </a:r>
          </a:p>
        </p:txBody>
      </p:sp>
      <p:sp>
        <p:nvSpPr>
          <p:cNvPr id="9" name="ZoneTexte 8">
            <a:extLst>
              <a:ext uri="{FF2B5EF4-FFF2-40B4-BE49-F238E27FC236}">
                <a16:creationId xmlns:a16="http://schemas.microsoft.com/office/drawing/2014/main" id="{144CF479-7104-1DD8-A81C-128E6B2D8574}"/>
              </a:ext>
            </a:extLst>
          </p:cNvPr>
          <p:cNvSpPr txBox="1"/>
          <p:nvPr/>
        </p:nvSpPr>
        <p:spPr>
          <a:xfrm>
            <a:off x="129952" y="838374"/>
            <a:ext cx="8884096" cy="307777"/>
          </a:xfrm>
          <a:prstGeom prst="rect">
            <a:avLst/>
          </a:prstGeom>
          <a:noFill/>
        </p:spPr>
        <p:txBody>
          <a:bodyPr wrap="square" rtlCol="0">
            <a:spAutoFit/>
          </a:bodyPr>
          <a:lstStyle/>
          <a:p>
            <a:pPr algn="just"/>
            <a:r>
              <a:rPr lang="fr-FR" dirty="0"/>
              <a:t>Les établissements ayant participé à la phase pilote ont identifié </a:t>
            </a:r>
            <a:r>
              <a:rPr lang="fr-FR" b="1" dirty="0"/>
              <a:t>plusieurs enjeux en matière de formation :</a:t>
            </a:r>
          </a:p>
        </p:txBody>
      </p:sp>
      <p:sp>
        <p:nvSpPr>
          <p:cNvPr id="10" name="ZoneTexte 9">
            <a:extLst>
              <a:ext uri="{FF2B5EF4-FFF2-40B4-BE49-F238E27FC236}">
                <a16:creationId xmlns:a16="http://schemas.microsoft.com/office/drawing/2014/main" id="{FD0A36AF-F517-57DF-5A28-382DEEA04A02}"/>
              </a:ext>
            </a:extLst>
          </p:cNvPr>
          <p:cNvSpPr txBox="1"/>
          <p:nvPr/>
        </p:nvSpPr>
        <p:spPr>
          <a:xfrm>
            <a:off x="5360893" y="1815305"/>
            <a:ext cx="3387347" cy="2769989"/>
          </a:xfrm>
          <a:prstGeom prst="rect">
            <a:avLst/>
          </a:prstGeom>
          <a:noFill/>
        </p:spPr>
        <p:txBody>
          <a:bodyPr wrap="square">
            <a:spAutoFit/>
          </a:bodyPr>
          <a:lstStyle/>
          <a:p>
            <a:pPr marL="171450" indent="-171450">
              <a:spcBef>
                <a:spcPts val="300"/>
              </a:spcBef>
              <a:spcAft>
                <a:spcPts val="300"/>
              </a:spcAft>
              <a:buFont typeface="Arial" panose="020B0604020202020204" pitchFamily="34" charset="0"/>
              <a:buChar char="•"/>
            </a:pPr>
            <a:r>
              <a:rPr lang="fr-FR" sz="1100" kern="1200" dirty="0">
                <a:solidFill>
                  <a:srgbClr val="616161"/>
                </a:solidFill>
                <a:latin typeface="+mn-lt"/>
                <a:ea typeface="+mn-ea"/>
                <a:cs typeface="+mn-cs"/>
              </a:rPr>
              <a:t>Réaliser des exercices de mise en œuvre des solutions de continuité et de reprise d’activité</a:t>
            </a:r>
          </a:p>
          <a:p>
            <a:pPr marL="171450" indent="-171450">
              <a:spcBef>
                <a:spcPts val="300"/>
              </a:spcBef>
              <a:spcAft>
                <a:spcPts val="300"/>
              </a:spcAft>
              <a:buFont typeface="Arial" panose="020B0604020202020204" pitchFamily="34" charset="0"/>
              <a:buChar char="•"/>
            </a:pPr>
            <a:r>
              <a:rPr lang="fr-FR" sz="1100" kern="1200" dirty="0">
                <a:solidFill>
                  <a:srgbClr val="616161"/>
                </a:solidFill>
                <a:latin typeface="+mn-lt"/>
                <a:ea typeface="+mn-ea"/>
                <a:cs typeface="+mn-cs"/>
              </a:rPr>
              <a:t>Identifier un ou des référents PCRA par service qui sachent mettre en œuvre les outils en cas de crise</a:t>
            </a:r>
          </a:p>
          <a:p>
            <a:pPr marL="171450" indent="-171450">
              <a:spcBef>
                <a:spcPts val="300"/>
              </a:spcBef>
              <a:spcAft>
                <a:spcPts val="300"/>
              </a:spcAft>
              <a:buFont typeface="Arial" panose="020B0604020202020204" pitchFamily="34" charset="0"/>
              <a:buChar char="•"/>
            </a:pPr>
            <a:r>
              <a:rPr lang="fr-FR" sz="1100" kern="1200" dirty="0">
                <a:solidFill>
                  <a:srgbClr val="616161"/>
                </a:solidFill>
                <a:latin typeface="+mn-lt"/>
                <a:ea typeface="+mn-ea"/>
                <a:cs typeface="+mn-cs"/>
              </a:rPr>
              <a:t>Associer les équipes informatiques pour assurer la mise à disposition des outils de continuité d’activité</a:t>
            </a:r>
          </a:p>
          <a:p>
            <a:pPr marL="171450" indent="-171450">
              <a:spcBef>
                <a:spcPts val="300"/>
              </a:spcBef>
              <a:spcAft>
                <a:spcPts val="300"/>
              </a:spcAft>
              <a:buFont typeface="Arial" panose="020B0604020202020204" pitchFamily="34" charset="0"/>
              <a:buChar char="•"/>
            </a:pPr>
            <a:r>
              <a:rPr lang="fr-FR" sz="1100" kern="1200" dirty="0">
                <a:solidFill>
                  <a:srgbClr val="616161"/>
                </a:solidFill>
                <a:latin typeface="+mn-lt"/>
                <a:ea typeface="+mn-ea"/>
                <a:cs typeface="+mn-cs"/>
              </a:rPr>
              <a:t>Trouver des organisations permettant la continuité et la sécurité des soins, donner du sens aux équipes par rapport à leur pratique quotidienne et à la notion de gestion de crise</a:t>
            </a:r>
          </a:p>
          <a:p>
            <a:pPr marL="171450" indent="-171450">
              <a:spcBef>
                <a:spcPts val="300"/>
              </a:spcBef>
              <a:spcAft>
                <a:spcPts val="300"/>
              </a:spcAft>
              <a:buFont typeface="Arial" panose="020B0604020202020204" pitchFamily="34" charset="0"/>
              <a:buChar char="•"/>
            </a:pPr>
            <a:r>
              <a:rPr lang="fr-FR" sz="1100" kern="1200" dirty="0">
                <a:solidFill>
                  <a:srgbClr val="616161"/>
                </a:solidFill>
                <a:latin typeface="+mn-lt"/>
                <a:ea typeface="+mn-ea"/>
                <a:cs typeface="+mn-cs"/>
              </a:rPr>
              <a:t>Montrer la plus-value des solutions de continuité en cas de survenue d’une crise</a:t>
            </a:r>
          </a:p>
        </p:txBody>
      </p:sp>
    </p:spTree>
    <p:extLst>
      <p:ext uri="{BB962C8B-B14F-4D97-AF65-F5344CB8AC3E}">
        <p14:creationId xmlns:p14="http://schemas.microsoft.com/office/powerpoint/2010/main" val="707245005"/>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8AAD851-E2D4-6F6B-49DD-9DC6A263B986}"/>
              </a:ext>
            </a:extLst>
          </p:cNvPr>
          <p:cNvSpPr>
            <a:spLocks noGrp="1"/>
          </p:cNvSpPr>
          <p:nvPr>
            <p:ph type="title"/>
          </p:nvPr>
        </p:nvSpPr>
        <p:spPr/>
        <p:txBody>
          <a:bodyPr/>
          <a:lstStyle/>
          <a:p>
            <a:r>
              <a:rPr lang="fr-FR" dirty="0"/>
              <a:t>La « crash box »</a:t>
            </a:r>
          </a:p>
        </p:txBody>
      </p:sp>
      <p:sp>
        <p:nvSpPr>
          <p:cNvPr id="3" name="Espace réservé du numéro de diapositive 2">
            <a:extLst>
              <a:ext uri="{FF2B5EF4-FFF2-40B4-BE49-F238E27FC236}">
                <a16:creationId xmlns:a16="http://schemas.microsoft.com/office/drawing/2014/main" id="{739EBAA7-0881-AC00-58BE-C11BF142C051}"/>
              </a:ext>
            </a:extLst>
          </p:cNvPr>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fr-FR" smtClean="0"/>
              <a:t>24</a:t>
            </a:fld>
            <a:endParaRPr lang="fr-FR"/>
          </a:p>
        </p:txBody>
      </p:sp>
      <p:sp>
        <p:nvSpPr>
          <p:cNvPr id="10" name="Rectangle 9">
            <a:extLst>
              <a:ext uri="{FF2B5EF4-FFF2-40B4-BE49-F238E27FC236}">
                <a16:creationId xmlns:a16="http://schemas.microsoft.com/office/drawing/2014/main" id="{1D4D3A09-E4AF-953C-C3EF-F3451C90FDC3}"/>
              </a:ext>
            </a:extLst>
          </p:cNvPr>
          <p:cNvSpPr/>
          <p:nvPr/>
        </p:nvSpPr>
        <p:spPr>
          <a:xfrm>
            <a:off x="192846" y="992774"/>
            <a:ext cx="4808557" cy="3508653"/>
          </a:xfrm>
          <a:prstGeom prst="rect">
            <a:avLst/>
          </a:prstGeom>
          <a:noFill/>
        </p:spPr>
        <p:txBody>
          <a:bodyPr wrap="square" rtlCol="0">
            <a:spAutoFit/>
          </a:bodyPr>
          <a:lstStyle/>
          <a:p>
            <a:pPr algn="just">
              <a:spcBef>
                <a:spcPts val="300"/>
              </a:spcBef>
              <a:spcAft>
                <a:spcPts val="300"/>
              </a:spcAft>
            </a:pPr>
            <a:r>
              <a:rPr lang="fr-FR" sz="1200" dirty="0"/>
              <a:t>Au cours de cette phase pilote, plusieurs établissements ont commencé à formaliser une </a:t>
            </a:r>
            <a:r>
              <a:rPr lang="fr-FR" sz="1200" b="1" dirty="0">
                <a:solidFill>
                  <a:schemeClr val="bg2"/>
                </a:solidFill>
              </a:rPr>
              <a:t>« crash box »</a:t>
            </a:r>
            <a:r>
              <a:rPr lang="fr-FR" sz="1200" dirty="0"/>
              <a:t>, </a:t>
            </a:r>
            <a:r>
              <a:rPr lang="fr-FR" sz="1200" b="1" dirty="0">
                <a:solidFill>
                  <a:schemeClr val="bg2"/>
                </a:solidFill>
              </a:rPr>
              <a:t>outil contribuant aux stratégies de continuité d’activité.</a:t>
            </a:r>
          </a:p>
          <a:p>
            <a:pPr algn="just">
              <a:spcBef>
                <a:spcPts val="300"/>
              </a:spcBef>
              <a:spcAft>
                <a:spcPts val="300"/>
              </a:spcAft>
            </a:pPr>
            <a:r>
              <a:rPr lang="fr-FR" sz="1200" dirty="0"/>
              <a:t>La crash box a vocation à contenir </a:t>
            </a:r>
            <a:r>
              <a:rPr lang="fr-FR" sz="1200" b="1" dirty="0">
                <a:solidFill>
                  <a:schemeClr val="bg2"/>
                </a:solidFill>
              </a:rPr>
              <a:t>tous les documents nécessaires pour la poursuite de l’activité en cas d’indisponibilité prolongée du système d’information. </a:t>
            </a:r>
          </a:p>
          <a:p>
            <a:pPr algn="just">
              <a:spcBef>
                <a:spcPts val="300"/>
              </a:spcBef>
              <a:spcAft>
                <a:spcPts val="300"/>
              </a:spcAft>
            </a:pPr>
            <a:r>
              <a:rPr lang="fr-FR" sz="1200" dirty="0"/>
              <a:t>Plusieurs étapes sont nécessaires pour formaliser cette crash box :</a:t>
            </a:r>
          </a:p>
          <a:p>
            <a:pPr marL="171450" indent="-171450" algn="just">
              <a:spcBef>
                <a:spcPts val="300"/>
              </a:spcBef>
              <a:spcAft>
                <a:spcPts val="300"/>
              </a:spcAft>
              <a:buFontTx/>
              <a:buChar char="-"/>
            </a:pPr>
            <a:r>
              <a:rPr lang="fr-FR" sz="1200" dirty="0"/>
              <a:t>Définir un socle commun minimum de documents incontournables en se basant sur les processus métiers et dans le cadre de la formalisation des BIA</a:t>
            </a:r>
          </a:p>
          <a:p>
            <a:pPr marL="171450" indent="-171450" algn="just">
              <a:spcBef>
                <a:spcPts val="300"/>
              </a:spcBef>
              <a:spcAft>
                <a:spcPts val="300"/>
              </a:spcAft>
              <a:buFontTx/>
              <a:buChar char="-"/>
            </a:pPr>
            <a:r>
              <a:rPr lang="fr-FR" sz="1200" dirty="0"/>
              <a:t>Définir les aspects logistiques de mise à disposition de la crash box dans les services</a:t>
            </a:r>
          </a:p>
          <a:p>
            <a:pPr marL="171450" indent="-171450" algn="just">
              <a:spcBef>
                <a:spcPts val="300"/>
              </a:spcBef>
              <a:spcAft>
                <a:spcPts val="300"/>
              </a:spcAft>
              <a:buFontTx/>
              <a:buChar char="-"/>
            </a:pPr>
            <a:r>
              <a:rPr lang="fr-FR" sz="1200" dirty="0"/>
              <a:t>Réduire le nombre de documents avec en cible des documents uniques/communs</a:t>
            </a:r>
          </a:p>
          <a:p>
            <a:pPr marL="171450" indent="-171450" algn="just">
              <a:spcBef>
                <a:spcPts val="300"/>
              </a:spcBef>
              <a:spcAft>
                <a:spcPts val="300"/>
              </a:spcAft>
              <a:buFontTx/>
              <a:buChar char="-"/>
            </a:pPr>
            <a:r>
              <a:rPr lang="fr-FR" sz="1200" dirty="0"/>
              <a:t>Mettre en œuvre une instance / une organisation qui instruit et valide les documents intégrant la crash box</a:t>
            </a:r>
          </a:p>
        </p:txBody>
      </p:sp>
      <p:graphicFrame>
        <p:nvGraphicFramePr>
          <p:cNvPr id="12" name="Tableau 12">
            <a:extLst>
              <a:ext uri="{FF2B5EF4-FFF2-40B4-BE49-F238E27FC236}">
                <a16:creationId xmlns:a16="http://schemas.microsoft.com/office/drawing/2014/main" id="{254C6029-7F84-3642-0973-C0CC44FEA702}"/>
              </a:ext>
            </a:extLst>
          </p:cNvPr>
          <p:cNvGraphicFramePr>
            <a:graphicFrameLocks noGrp="1"/>
          </p:cNvGraphicFramePr>
          <p:nvPr>
            <p:extLst>
              <p:ext uri="{D42A27DB-BD31-4B8C-83A1-F6EECF244321}">
                <p14:modId xmlns:p14="http://schemas.microsoft.com/office/powerpoint/2010/main" val="161300803"/>
              </p:ext>
            </p:extLst>
          </p:nvPr>
        </p:nvGraphicFramePr>
        <p:xfrm>
          <a:off x="5299268" y="1070265"/>
          <a:ext cx="3592408" cy="2484120"/>
        </p:xfrm>
        <a:graphic>
          <a:graphicData uri="http://schemas.openxmlformats.org/drawingml/2006/table">
            <a:tbl>
              <a:tblPr firstRow="1" bandRow="1">
                <a:tableStyleId>{5C22544A-7EE6-4342-B048-85BDC9FD1C3A}</a:tableStyleId>
              </a:tblPr>
              <a:tblGrid>
                <a:gridCol w="1302850">
                  <a:extLst>
                    <a:ext uri="{9D8B030D-6E8A-4147-A177-3AD203B41FA5}">
                      <a16:colId xmlns:a16="http://schemas.microsoft.com/office/drawing/2014/main" val="679756944"/>
                    </a:ext>
                  </a:extLst>
                </a:gridCol>
                <a:gridCol w="2289558">
                  <a:extLst>
                    <a:ext uri="{9D8B030D-6E8A-4147-A177-3AD203B41FA5}">
                      <a16:colId xmlns:a16="http://schemas.microsoft.com/office/drawing/2014/main" val="4101178551"/>
                    </a:ext>
                  </a:extLst>
                </a:gridCol>
              </a:tblGrid>
              <a:tr h="370840">
                <a:tc gridSpan="2">
                  <a:txBody>
                    <a:bodyPr/>
                    <a:lstStyle/>
                    <a:p>
                      <a:r>
                        <a:rPr lang="fr-FR" sz="800" dirty="0"/>
                        <a:t>Exemple de liste de documents à intégrer dans une crash box</a:t>
                      </a:r>
                    </a:p>
                  </a:txBody>
                  <a:tcPr anchor="ctr"/>
                </a:tc>
                <a:tc hMerge="1">
                  <a:txBody>
                    <a:bodyPr/>
                    <a:lstStyle/>
                    <a:p>
                      <a:endParaRPr lang="fr-FR" sz="1000" dirty="0"/>
                    </a:p>
                  </a:txBody>
                  <a:tcPr/>
                </a:tc>
                <a:extLst>
                  <a:ext uri="{0D108BD9-81ED-4DB2-BD59-A6C34878D82A}">
                    <a16:rowId xmlns:a16="http://schemas.microsoft.com/office/drawing/2014/main" val="3599132130"/>
                  </a:ext>
                </a:extLst>
              </a:tr>
              <a:tr h="370840">
                <a:tc>
                  <a:txBody>
                    <a:bodyPr/>
                    <a:lstStyle/>
                    <a:p>
                      <a:r>
                        <a:rPr lang="fr-FR" sz="800" b="1" dirty="0"/>
                        <a:t>Processus</a:t>
                      </a:r>
                    </a:p>
                  </a:txBody>
                  <a:tcPr anchor="ctr"/>
                </a:tc>
                <a:tc>
                  <a:txBody>
                    <a:bodyPr/>
                    <a:lstStyle/>
                    <a:p>
                      <a:r>
                        <a:rPr lang="fr-FR" sz="800" b="1" dirty="0"/>
                        <a:t>Documents à intégrer dans la crash box</a:t>
                      </a:r>
                    </a:p>
                  </a:txBody>
                  <a:tcPr anchor="ctr"/>
                </a:tc>
                <a:extLst>
                  <a:ext uri="{0D108BD9-81ED-4DB2-BD59-A6C34878D82A}">
                    <a16:rowId xmlns:a16="http://schemas.microsoft.com/office/drawing/2014/main" val="648475822"/>
                  </a:ext>
                </a:extLst>
              </a:tr>
              <a:tr h="370840">
                <a:tc>
                  <a:txBody>
                    <a:bodyPr/>
                    <a:lstStyle/>
                    <a:p>
                      <a:r>
                        <a:rPr lang="fr-FR" sz="800" dirty="0"/>
                        <a:t>Prise en charge médicale</a:t>
                      </a:r>
                    </a:p>
                  </a:txBody>
                  <a:tcPr anchor="ctr"/>
                </a:tc>
                <a:tc>
                  <a:txBody>
                    <a:bodyPr/>
                    <a:lstStyle/>
                    <a:p>
                      <a:r>
                        <a:rPr lang="fr-FR" sz="800" dirty="0"/>
                        <a:t>Dossier de consultation</a:t>
                      </a:r>
                    </a:p>
                    <a:p>
                      <a:r>
                        <a:rPr lang="fr-FR" sz="800" dirty="0"/>
                        <a:t>Feuille d’observations médicales</a:t>
                      </a:r>
                    </a:p>
                    <a:p>
                      <a:r>
                        <a:rPr lang="fr-FR" sz="800" dirty="0"/>
                        <a:t>Fiches de prescriptions médicales</a:t>
                      </a:r>
                    </a:p>
                  </a:txBody>
                  <a:tcPr anchor="ctr"/>
                </a:tc>
                <a:extLst>
                  <a:ext uri="{0D108BD9-81ED-4DB2-BD59-A6C34878D82A}">
                    <a16:rowId xmlns:a16="http://schemas.microsoft.com/office/drawing/2014/main" val="3549003619"/>
                  </a:ext>
                </a:extLst>
              </a:tr>
              <a:tr h="37084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800" dirty="0"/>
                        <a:t>Prise en charge paramédicale</a:t>
                      </a:r>
                    </a:p>
                  </a:txBody>
                  <a:tcPr anchor="ctr"/>
                </a:tc>
                <a:tc>
                  <a:txBody>
                    <a:bodyPr/>
                    <a:lstStyle/>
                    <a:p>
                      <a:r>
                        <a:rPr lang="fr-FR" sz="800" dirty="0"/>
                        <a:t>Feuille de transmission IDE</a:t>
                      </a:r>
                    </a:p>
                    <a:p>
                      <a:r>
                        <a:rPr lang="fr-FR" sz="800" dirty="0"/>
                        <a:t>Feuille de prescription</a:t>
                      </a:r>
                    </a:p>
                    <a:p>
                      <a:r>
                        <a:rPr lang="fr-FR" sz="800" dirty="0"/>
                        <a:t>Feuille de surveillance</a:t>
                      </a:r>
                    </a:p>
                  </a:txBody>
                  <a:tcPr anchor="ctr"/>
                </a:tc>
                <a:extLst>
                  <a:ext uri="{0D108BD9-81ED-4DB2-BD59-A6C34878D82A}">
                    <a16:rowId xmlns:a16="http://schemas.microsoft.com/office/drawing/2014/main" val="2955001352"/>
                  </a:ext>
                </a:extLst>
              </a:tr>
              <a:tr h="370840">
                <a:tc>
                  <a:txBody>
                    <a:bodyPr/>
                    <a:lstStyle/>
                    <a:p>
                      <a:r>
                        <a:rPr lang="fr-FR" sz="800" dirty="0"/>
                        <a:t>Transports</a:t>
                      </a:r>
                    </a:p>
                  </a:txBody>
                  <a:tcPr anchor="ctr"/>
                </a:tc>
                <a:tc>
                  <a:txBody>
                    <a:bodyPr/>
                    <a:lstStyle/>
                    <a:p>
                      <a:r>
                        <a:rPr lang="fr-FR" sz="800" dirty="0"/>
                        <a:t>Bons de transport</a:t>
                      </a:r>
                    </a:p>
                    <a:p>
                      <a:r>
                        <a:rPr lang="fr-FR" sz="800" dirty="0"/>
                        <a:t>Demande de transport interne / fiche de liaison</a:t>
                      </a:r>
                    </a:p>
                  </a:txBody>
                  <a:tcPr anchor="ctr"/>
                </a:tc>
                <a:extLst>
                  <a:ext uri="{0D108BD9-81ED-4DB2-BD59-A6C34878D82A}">
                    <a16:rowId xmlns:a16="http://schemas.microsoft.com/office/drawing/2014/main" val="1921203476"/>
                  </a:ext>
                </a:extLst>
              </a:tr>
              <a:tr h="370840">
                <a:tc>
                  <a:txBody>
                    <a:bodyPr/>
                    <a:lstStyle/>
                    <a:p>
                      <a:r>
                        <a:rPr lang="fr-FR" sz="800" dirty="0"/>
                        <a:t>Décès</a:t>
                      </a:r>
                    </a:p>
                  </a:txBody>
                  <a:tcPr anchor="ctr"/>
                </a:tc>
                <a:tc>
                  <a:txBody>
                    <a:bodyPr/>
                    <a:lstStyle/>
                    <a:p>
                      <a:r>
                        <a:rPr lang="fr-FR" sz="800" dirty="0"/>
                        <a:t>Certificat de décès</a:t>
                      </a:r>
                    </a:p>
                  </a:txBody>
                  <a:tcPr anchor="ctr"/>
                </a:tc>
                <a:extLst>
                  <a:ext uri="{0D108BD9-81ED-4DB2-BD59-A6C34878D82A}">
                    <a16:rowId xmlns:a16="http://schemas.microsoft.com/office/drawing/2014/main" val="3626311772"/>
                  </a:ext>
                </a:extLst>
              </a:tr>
            </a:tbl>
          </a:graphicData>
        </a:graphic>
      </p:graphicFrame>
    </p:spTree>
    <p:extLst>
      <p:ext uri="{BB962C8B-B14F-4D97-AF65-F5344CB8AC3E}">
        <p14:creationId xmlns:p14="http://schemas.microsoft.com/office/powerpoint/2010/main" val="3858813945"/>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18E497A9-ECAB-C278-1C15-657687AFA531}"/>
              </a:ext>
            </a:extLst>
          </p:cNvPr>
          <p:cNvSpPr/>
          <p:nvPr/>
        </p:nvSpPr>
        <p:spPr>
          <a:xfrm>
            <a:off x="4837992" y="3609845"/>
            <a:ext cx="4194361" cy="954419"/>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68AAD851-E2D4-6F6B-49DD-9DC6A263B986}"/>
              </a:ext>
            </a:extLst>
          </p:cNvPr>
          <p:cNvSpPr>
            <a:spLocks noGrp="1"/>
          </p:cNvSpPr>
          <p:nvPr>
            <p:ph type="title"/>
          </p:nvPr>
        </p:nvSpPr>
        <p:spPr/>
        <p:txBody>
          <a:bodyPr>
            <a:normAutofit fontScale="90000"/>
          </a:bodyPr>
          <a:lstStyle/>
          <a:p>
            <a:pPr algn="just"/>
            <a:r>
              <a:rPr lang="fr-FR" dirty="0"/>
              <a:t>L’articulation des travaux PCRA avec la démarche d’amélioration continue de la qualité et des risques</a:t>
            </a:r>
          </a:p>
        </p:txBody>
      </p:sp>
      <p:sp>
        <p:nvSpPr>
          <p:cNvPr id="3" name="Espace réservé du numéro de diapositive 2">
            <a:extLst>
              <a:ext uri="{FF2B5EF4-FFF2-40B4-BE49-F238E27FC236}">
                <a16:creationId xmlns:a16="http://schemas.microsoft.com/office/drawing/2014/main" id="{739EBAA7-0881-AC00-58BE-C11BF142C051}"/>
              </a:ext>
            </a:extLst>
          </p:cNvPr>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fr-FR" smtClean="0"/>
              <a:t>25</a:t>
            </a:fld>
            <a:endParaRPr lang="fr-FR"/>
          </a:p>
        </p:txBody>
      </p:sp>
      <p:sp>
        <p:nvSpPr>
          <p:cNvPr id="8" name="Flèche : droite 7">
            <a:extLst>
              <a:ext uri="{FF2B5EF4-FFF2-40B4-BE49-F238E27FC236}">
                <a16:creationId xmlns:a16="http://schemas.microsoft.com/office/drawing/2014/main" id="{78C46970-75EB-7305-66B4-546E93792FAD}"/>
              </a:ext>
            </a:extLst>
          </p:cNvPr>
          <p:cNvSpPr/>
          <p:nvPr/>
        </p:nvSpPr>
        <p:spPr>
          <a:xfrm>
            <a:off x="400768" y="1872767"/>
            <a:ext cx="6880526" cy="938719"/>
          </a:xfrm>
          <a:prstGeom prst="rightArrow">
            <a:avLst>
              <a:gd name="adj1" fmla="val 50000"/>
              <a:gd name="adj2" fmla="val 96658"/>
            </a:avLst>
          </a:prstGeom>
          <a:solidFill>
            <a:schemeClr val="bg2"/>
          </a:solidFill>
          <a:ln w="63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fr-FR" sz="1200" kern="1200" dirty="0">
                <a:solidFill>
                  <a:schemeClr val="bg1"/>
                </a:solidFill>
              </a:rPr>
              <a:t>Il est nécessaire de définir des </a:t>
            </a:r>
            <a:r>
              <a:rPr lang="fr-FR" sz="1200" b="1" kern="1200" dirty="0">
                <a:solidFill>
                  <a:schemeClr val="bg1"/>
                </a:solidFill>
              </a:rPr>
              <a:t>solutions de continuité et de reprise d’activité…</a:t>
            </a:r>
          </a:p>
        </p:txBody>
      </p:sp>
      <p:sp>
        <p:nvSpPr>
          <p:cNvPr id="9" name="ZoneTexte 8">
            <a:extLst>
              <a:ext uri="{FF2B5EF4-FFF2-40B4-BE49-F238E27FC236}">
                <a16:creationId xmlns:a16="http://schemas.microsoft.com/office/drawing/2014/main" id="{3FCAE857-4DCD-E0CC-8694-D520A890502B}"/>
              </a:ext>
            </a:extLst>
          </p:cNvPr>
          <p:cNvSpPr txBox="1"/>
          <p:nvPr/>
        </p:nvSpPr>
        <p:spPr>
          <a:xfrm>
            <a:off x="7438501" y="1805729"/>
            <a:ext cx="1384568" cy="1077218"/>
          </a:xfrm>
          <a:prstGeom prst="rect">
            <a:avLst/>
          </a:prstGeom>
          <a:noFill/>
          <a:ln>
            <a:solidFill>
              <a:schemeClr val="bg1">
                <a:lumMod val="75000"/>
              </a:schemeClr>
            </a:solidFill>
            <a:prstDash val="dash"/>
          </a:ln>
        </p:spPr>
        <p:txBody>
          <a:bodyPr wrap="square" rtlCol="0">
            <a:spAutoFit/>
          </a:bodyPr>
          <a:lstStyle/>
          <a:p>
            <a:pPr algn="ctr" defTabSz="685800">
              <a:buClrTx/>
              <a:defRPr/>
            </a:pPr>
            <a:r>
              <a:rPr lang="fr-FR" sz="1600" kern="1200" dirty="0">
                <a:solidFill>
                  <a:schemeClr val="tx1"/>
                </a:solidFill>
                <a:latin typeface="+mn-lt"/>
                <a:ea typeface="+mn-ea"/>
                <a:cs typeface="+mn-cs"/>
              </a:rPr>
              <a:t>…qui sont renseignées au sein d’un </a:t>
            </a:r>
            <a:r>
              <a:rPr lang="fr-FR" sz="1600" b="1" kern="1200" dirty="0">
                <a:solidFill>
                  <a:schemeClr val="tx1"/>
                </a:solidFill>
                <a:latin typeface="+mn-lt"/>
                <a:ea typeface="+mn-ea"/>
                <a:cs typeface="+mn-cs"/>
              </a:rPr>
              <a:t>PCRA</a:t>
            </a:r>
            <a:endParaRPr lang="fr-FR" sz="1600" kern="1200" dirty="0">
              <a:solidFill>
                <a:schemeClr val="tx1"/>
              </a:solidFill>
              <a:latin typeface="+mn-lt"/>
              <a:ea typeface="+mn-ea"/>
              <a:cs typeface="+mn-cs"/>
            </a:endParaRPr>
          </a:p>
        </p:txBody>
      </p:sp>
      <p:sp>
        <p:nvSpPr>
          <p:cNvPr id="11" name="ZoneTexte 10">
            <a:extLst>
              <a:ext uri="{FF2B5EF4-FFF2-40B4-BE49-F238E27FC236}">
                <a16:creationId xmlns:a16="http://schemas.microsoft.com/office/drawing/2014/main" id="{E561177A-1DCA-8BE6-5AED-C9825A4C4B61}"/>
              </a:ext>
            </a:extLst>
          </p:cNvPr>
          <p:cNvSpPr txBox="1"/>
          <p:nvPr/>
        </p:nvSpPr>
        <p:spPr>
          <a:xfrm>
            <a:off x="623201" y="3647349"/>
            <a:ext cx="917107" cy="230832"/>
          </a:xfrm>
          <a:prstGeom prst="rect">
            <a:avLst/>
          </a:prstGeom>
          <a:noFill/>
        </p:spPr>
        <p:txBody>
          <a:bodyPr wrap="square" rtlCol="0">
            <a:spAutoFit/>
          </a:bodyPr>
          <a:lstStyle/>
          <a:p>
            <a:pPr algn="ctr" defTabSz="685800">
              <a:buClrTx/>
              <a:defRPr/>
            </a:pPr>
            <a:r>
              <a:rPr lang="fr-FR" sz="900" b="1" kern="1200" dirty="0">
                <a:solidFill>
                  <a:schemeClr val="bg1"/>
                </a:solidFill>
                <a:highlight>
                  <a:srgbClr val="C8176A"/>
                </a:highlight>
                <a:latin typeface="+mn-lt"/>
                <a:ea typeface="+mn-ea"/>
                <a:cs typeface="+mn-cs"/>
              </a:rPr>
              <a:t>Processus</a:t>
            </a:r>
          </a:p>
        </p:txBody>
      </p:sp>
      <p:sp>
        <p:nvSpPr>
          <p:cNvPr id="13" name="ZoneTexte 12">
            <a:extLst>
              <a:ext uri="{FF2B5EF4-FFF2-40B4-BE49-F238E27FC236}">
                <a16:creationId xmlns:a16="http://schemas.microsoft.com/office/drawing/2014/main" id="{C5114F20-E4CB-9D22-0DBB-E37896C4B96D}"/>
              </a:ext>
            </a:extLst>
          </p:cNvPr>
          <p:cNvSpPr txBox="1"/>
          <p:nvPr/>
        </p:nvSpPr>
        <p:spPr>
          <a:xfrm>
            <a:off x="1609665" y="3647349"/>
            <a:ext cx="917107" cy="230832"/>
          </a:xfrm>
          <a:prstGeom prst="rect">
            <a:avLst/>
          </a:prstGeom>
          <a:noFill/>
        </p:spPr>
        <p:txBody>
          <a:bodyPr wrap="square" rtlCol="0">
            <a:spAutoFit/>
          </a:bodyPr>
          <a:lstStyle/>
          <a:p>
            <a:pPr algn="ctr" defTabSz="685800">
              <a:buClrTx/>
              <a:defRPr/>
            </a:pPr>
            <a:r>
              <a:rPr lang="fr-FR" sz="900" b="1" kern="1200" dirty="0">
                <a:solidFill>
                  <a:schemeClr val="bg1"/>
                </a:solidFill>
                <a:highlight>
                  <a:srgbClr val="C8176A"/>
                </a:highlight>
                <a:latin typeface="+mn-lt"/>
                <a:ea typeface="+mn-ea"/>
                <a:cs typeface="+mn-cs"/>
              </a:rPr>
              <a:t>Cartographie</a:t>
            </a:r>
          </a:p>
        </p:txBody>
      </p:sp>
      <p:sp>
        <p:nvSpPr>
          <p:cNvPr id="14" name="ZoneTexte 13">
            <a:extLst>
              <a:ext uri="{FF2B5EF4-FFF2-40B4-BE49-F238E27FC236}">
                <a16:creationId xmlns:a16="http://schemas.microsoft.com/office/drawing/2014/main" id="{9ED63D4C-CFB2-BD2B-D287-F3A98896457D}"/>
              </a:ext>
            </a:extLst>
          </p:cNvPr>
          <p:cNvSpPr txBox="1"/>
          <p:nvPr/>
        </p:nvSpPr>
        <p:spPr>
          <a:xfrm>
            <a:off x="2482415" y="3616757"/>
            <a:ext cx="1219200" cy="369332"/>
          </a:xfrm>
          <a:prstGeom prst="rect">
            <a:avLst/>
          </a:prstGeom>
          <a:noFill/>
        </p:spPr>
        <p:txBody>
          <a:bodyPr wrap="square" rtlCol="0">
            <a:spAutoFit/>
          </a:bodyPr>
          <a:lstStyle/>
          <a:p>
            <a:pPr algn="ctr" defTabSz="685800">
              <a:buClrTx/>
              <a:defRPr/>
            </a:pPr>
            <a:r>
              <a:rPr lang="fr-FR" sz="900" b="1" kern="1200" dirty="0">
                <a:solidFill>
                  <a:schemeClr val="bg1"/>
                </a:solidFill>
                <a:highlight>
                  <a:srgbClr val="C8176A"/>
                </a:highlight>
                <a:latin typeface="+mn-lt"/>
                <a:ea typeface="+mn-ea"/>
                <a:cs typeface="+mn-cs"/>
              </a:rPr>
              <a:t>Plan de maitrise des risques</a:t>
            </a:r>
          </a:p>
        </p:txBody>
      </p:sp>
      <p:sp>
        <p:nvSpPr>
          <p:cNvPr id="15" name="ZoneTexte 14">
            <a:extLst>
              <a:ext uri="{FF2B5EF4-FFF2-40B4-BE49-F238E27FC236}">
                <a16:creationId xmlns:a16="http://schemas.microsoft.com/office/drawing/2014/main" id="{A595A06C-4186-9751-748B-94F0C0ECA572}"/>
              </a:ext>
            </a:extLst>
          </p:cNvPr>
          <p:cNvSpPr txBox="1"/>
          <p:nvPr/>
        </p:nvSpPr>
        <p:spPr>
          <a:xfrm>
            <a:off x="1251023" y="887210"/>
            <a:ext cx="7606742" cy="954107"/>
          </a:xfrm>
          <a:prstGeom prst="rect">
            <a:avLst/>
          </a:prstGeom>
          <a:noFill/>
        </p:spPr>
        <p:txBody>
          <a:bodyPr wrap="square" rtlCol="0">
            <a:spAutoFit/>
          </a:bodyPr>
          <a:lstStyle/>
          <a:p>
            <a:pPr defTabSz="685800">
              <a:buClrTx/>
              <a:defRPr/>
            </a:pPr>
            <a:r>
              <a:rPr lang="fr-FR" sz="1200" kern="1200" dirty="0">
                <a:solidFill>
                  <a:schemeClr val="tx1"/>
                </a:solidFill>
                <a:latin typeface="+mn-lt"/>
                <a:ea typeface="+mn-ea"/>
                <a:cs typeface="+mn-cs"/>
              </a:rPr>
              <a:t>Pour faire face à la survenue d’un </a:t>
            </a:r>
            <a:r>
              <a:rPr lang="fr-FR" sz="1200" b="1" kern="1200" dirty="0">
                <a:solidFill>
                  <a:schemeClr val="tx1"/>
                </a:solidFill>
                <a:latin typeface="+mn-lt"/>
                <a:ea typeface="+mn-ea"/>
                <a:cs typeface="+mn-cs"/>
              </a:rPr>
              <a:t>événement perturbateur à l’origine d’une indisponibilité </a:t>
            </a:r>
            <a:r>
              <a:rPr lang="fr-FR" sz="1200" kern="1200" dirty="0">
                <a:solidFill>
                  <a:schemeClr val="tx1"/>
                </a:solidFill>
                <a:latin typeface="+mn-lt"/>
                <a:ea typeface="+mn-ea"/>
                <a:cs typeface="+mn-cs"/>
              </a:rPr>
              <a:t>:</a:t>
            </a:r>
          </a:p>
          <a:p>
            <a:pPr marL="171450" indent="-171450" defTabSz="685800">
              <a:buClrTx/>
              <a:buFontTx/>
              <a:buChar char="-"/>
              <a:defRPr/>
            </a:pPr>
            <a:r>
              <a:rPr lang="fr-FR" sz="1100" i="1" kern="1200" dirty="0">
                <a:solidFill>
                  <a:schemeClr val="tx1"/>
                </a:solidFill>
                <a:latin typeface="+mn-lt"/>
                <a:ea typeface="+mn-ea"/>
                <a:cs typeface="+mn-cs"/>
              </a:rPr>
              <a:t>Des ressources humaines</a:t>
            </a:r>
          </a:p>
          <a:p>
            <a:pPr marL="171450" indent="-171450" defTabSz="685800">
              <a:buClrTx/>
              <a:buFontTx/>
              <a:buChar char="-"/>
              <a:defRPr/>
            </a:pPr>
            <a:r>
              <a:rPr lang="fr-FR" sz="1100" i="1" kern="1200" dirty="0">
                <a:solidFill>
                  <a:schemeClr val="tx1"/>
                </a:solidFill>
                <a:latin typeface="+mn-lt"/>
                <a:ea typeface="+mn-ea"/>
                <a:cs typeface="+mn-cs"/>
              </a:rPr>
              <a:t>Des bâtiments</a:t>
            </a:r>
          </a:p>
          <a:p>
            <a:pPr marL="171450" indent="-171450" defTabSz="685800">
              <a:buClrTx/>
              <a:buFontTx/>
              <a:buChar char="-"/>
              <a:defRPr/>
            </a:pPr>
            <a:r>
              <a:rPr lang="fr-FR" sz="1100" i="1" kern="1200" dirty="0">
                <a:solidFill>
                  <a:schemeClr val="tx1"/>
                </a:solidFill>
                <a:latin typeface="+mn-lt"/>
                <a:ea typeface="+mn-ea"/>
                <a:cs typeface="+mn-cs"/>
              </a:rPr>
              <a:t>Des systèmes d’information</a:t>
            </a:r>
          </a:p>
          <a:p>
            <a:pPr marL="171450" indent="-171450" defTabSz="685800">
              <a:buClrTx/>
              <a:buFontTx/>
              <a:buChar char="-"/>
              <a:defRPr/>
            </a:pPr>
            <a:r>
              <a:rPr lang="fr-FR" sz="1100" i="1" kern="1200" dirty="0">
                <a:solidFill>
                  <a:schemeClr val="tx1"/>
                </a:solidFill>
                <a:latin typeface="+mn-lt"/>
                <a:ea typeface="+mn-ea"/>
                <a:cs typeface="+mn-cs"/>
              </a:rPr>
              <a:t>Des partenaires / fournisseurs </a:t>
            </a:r>
            <a:endParaRPr lang="fr-FR" sz="1200" i="1" kern="1200" dirty="0">
              <a:solidFill>
                <a:schemeClr val="tx1"/>
              </a:solidFill>
              <a:latin typeface="+mn-lt"/>
              <a:ea typeface="+mn-ea"/>
              <a:cs typeface="+mn-cs"/>
            </a:endParaRPr>
          </a:p>
        </p:txBody>
      </p:sp>
      <p:sp>
        <p:nvSpPr>
          <p:cNvPr id="16" name="ZoneTexte 15">
            <a:extLst>
              <a:ext uri="{FF2B5EF4-FFF2-40B4-BE49-F238E27FC236}">
                <a16:creationId xmlns:a16="http://schemas.microsoft.com/office/drawing/2014/main" id="{3D16127E-05CC-EA06-195F-F67870AC95AB}"/>
              </a:ext>
            </a:extLst>
          </p:cNvPr>
          <p:cNvSpPr txBox="1"/>
          <p:nvPr/>
        </p:nvSpPr>
        <p:spPr>
          <a:xfrm>
            <a:off x="3613208" y="3616757"/>
            <a:ext cx="1219200" cy="369332"/>
          </a:xfrm>
          <a:prstGeom prst="rect">
            <a:avLst/>
          </a:prstGeom>
          <a:noFill/>
        </p:spPr>
        <p:txBody>
          <a:bodyPr wrap="square" rtlCol="0">
            <a:spAutoFit/>
          </a:bodyPr>
          <a:lstStyle/>
          <a:p>
            <a:pPr algn="ctr" defTabSz="685800">
              <a:buClrTx/>
              <a:defRPr/>
            </a:pPr>
            <a:r>
              <a:rPr lang="fr-FR" sz="900" b="1" kern="1200" dirty="0">
                <a:solidFill>
                  <a:schemeClr val="bg1"/>
                </a:solidFill>
                <a:highlight>
                  <a:srgbClr val="C8176A"/>
                </a:highlight>
                <a:latin typeface="+mn-lt"/>
                <a:ea typeface="+mn-ea"/>
                <a:cs typeface="+mn-cs"/>
              </a:rPr>
              <a:t>Gestion des risques résiduels</a:t>
            </a:r>
          </a:p>
        </p:txBody>
      </p:sp>
      <p:sp>
        <p:nvSpPr>
          <p:cNvPr id="18" name="ZoneTexte 17">
            <a:extLst>
              <a:ext uri="{FF2B5EF4-FFF2-40B4-BE49-F238E27FC236}">
                <a16:creationId xmlns:a16="http://schemas.microsoft.com/office/drawing/2014/main" id="{DB1834A3-FA95-045F-04A4-01F815A2D16E}"/>
              </a:ext>
            </a:extLst>
          </p:cNvPr>
          <p:cNvSpPr txBox="1"/>
          <p:nvPr/>
        </p:nvSpPr>
        <p:spPr>
          <a:xfrm>
            <a:off x="662803" y="3159851"/>
            <a:ext cx="8228873" cy="415498"/>
          </a:xfrm>
          <a:prstGeom prst="rect">
            <a:avLst/>
          </a:prstGeom>
          <a:noFill/>
        </p:spPr>
        <p:txBody>
          <a:bodyPr wrap="square" rtlCol="0">
            <a:spAutoFit/>
          </a:bodyPr>
          <a:lstStyle/>
          <a:p>
            <a:pPr algn="just" defTabSz="685800">
              <a:buClrTx/>
              <a:defRPr/>
            </a:pPr>
            <a:r>
              <a:rPr lang="fr-FR" sz="1050" kern="1200" dirty="0">
                <a:solidFill>
                  <a:schemeClr val="tx1"/>
                </a:solidFill>
                <a:latin typeface="+mn-lt"/>
                <a:ea typeface="Lato" panose="020F0502020204030203" pitchFamily="34" charset="0"/>
                <a:cs typeface="Lato" panose="020F0502020204030203" pitchFamily="34" charset="0"/>
              </a:rPr>
              <a:t>Afin d’identifier les services et activités concernés et les besoins de continuité, l’outil BIA est à renseigner et il est possible de s’appuyer sur les </a:t>
            </a:r>
            <a:r>
              <a:rPr lang="fr-FR" sz="1050" b="1" kern="1200" dirty="0">
                <a:solidFill>
                  <a:schemeClr val="tx1"/>
                </a:solidFill>
                <a:latin typeface="+mn-lt"/>
                <a:ea typeface="Lato" panose="020F0502020204030203" pitchFamily="34" charset="0"/>
                <a:cs typeface="Lato" panose="020F0502020204030203" pitchFamily="34" charset="0"/>
              </a:rPr>
              <a:t>éléments formalisés dans le cadre de la politique globale d’amélioration de la qualité et de gestion des risques </a:t>
            </a:r>
            <a:r>
              <a:rPr lang="fr-FR" sz="1050" kern="1200" dirty="0">
                <a:solidFill>
                  <a:schemeClr val="tx1"/>
                </a:solidFill>
                <a:latin typeface="+mn-lt"/>
                <a:ea typeface="Lato" panose="020F0502020204030203" pitchFamily="34" charset="0"/>
                <a:cs typeface="Lato" panose="020F0502020204030203" pitchFamily="34" charset="0"/>
              </a:rPr>
              <a:t>:</a:t>
            </a:r>
          </a:p>
        </p:txBody>
      </p:sp>
      <p:pic>
        <p:nvPicPr>
          <p:cNvPr id="7170" name="Picture 2" descr="processus de travail ">
            <a:extLst>
              <a:ext uri="{FF2B5EF4-FFF2-40B4-BE49-F238E27FC236}">
                <a16:creationId xmlns:a16="http://schemas.microsoft.com/office/drawing/2014/main" id="{FE8931DB-0A4F-D637-2103-F8A0D75DD35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8405" y="3149036"/>
            <a:ext cx="437129" cy="437129"/>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processus ">
            <a:extLst>
              <a:ext uri="{FF2B5EF4-FFF2-40B4-BE49-F238E27FC236}">
                <a16:creationId xmlns:a16="http://schemas.microsoft.com/office/drawing/2014/main" id="{EBFB26E8-4113-D5E5-614F-B9C211D30E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7297" y="4016963"/>
            <a:ext cx="468917" cy="468917"/>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matrice ">
            <a:extLst>
              <a:ext uri="{FF2B5EF4-FFF2-40B4-BE49-F238E27FC236}">
                <a16:creationId xmlns:a16="http://schemas.microsoft.com/office/drawing/2014/main" id="{9C751C83-EDE4-D723-5D29-AA9CC166057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1662" y="3976653"/>
            <a:ext cx="553115" cy="553115"/>
          </a:xfrm>
          <a:prstGeom prst="rect">
            <a:avLst/>
          </a:prstGeom>
          <a:noFill/>
          <a:extLst>
            <a:ext uri="{909E8E84-426E-40DD-AFC4-6F175D3DCCD1}">
              <a14:hiddenFill xmlns:a14="http://schemas.microsoft.com/office/drawing/2010/main">
                <a:solidFill>
                  <a:srgbClr val="FFFFFF"/>
                </a:solidFill>
              </a14:hiddenFill>
            </a:ext>
          </a:extLst>
        </p:spPr>
      </p:pic>
      <p:pic>
        <p:nvPicPr>
          <p:cNvPr id="7178" name="Picture 10" descr="risque ">
            <a:extLst>
              <a:ext uri="{FF2B5EF4-FFF2-40B4-BE49-F238E27FC236}">
                <a16:creationId xmlns:a16="http://schemas.microsoft.com/office/drawing/2014/main" id="{4F86E977-2A26-CA3A-1E65-6070C8FEC70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15457" y="3976653"/>
            <a:ext cx="553115" cy="553115"/>
          </a:xfrm>
          <a:prstGeom prst="rect">
            <a:avLst/>
          </a:prstGeom>
          <a:noFill/>
          <a:extLst>
            <a:ext uri="{909E8E84-426E-40DD-AFC4-6F175D3DCCD1}">
              <a14:hiddenFill xmlns:a14="http://schemas.microsoft.com/office/drawing/2010/main">
                <a:solidFill>
                  <a:srgbClr val="FFFFFF"/>
                </a:solidFill>
              </a14:hiddenFill>
            </a:ext>
          </a:extLst>
        </p:spPr>
      </p:pic>
      <p:pic>
        <p:nvPicPr>
          <p:cNvPr id="7180" name="Picture 12" descr="gestion des risques ">
            <a:extLst>
              <a:ext uri="{FF2B5EF4-FFF2-40B4-BE49-F238E27FC236}">
                <a16:creationId xmlns:a16="http://schemas.microsoft.com/office/drawing/2014/main" id="{98619591-1876-BB5E-1CC5-688C207BDFA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11217" y="4049009"/>
            <a:ext cx="415498" cy="415498"/>
          </a:xfrm>
          <a:prstGeom prst="rect">
            <a:avLst/>
          </a:prstGeom>
          <a:noFill/>
          <a:extLst>
            <a:ext uri="{909E8E84-426E-40DD-AFC4-6F175D3DCCD1}">
              <a14:hiddenFill xmlns:a14="http://schemas.microsoft.com/office/drawing/2010/main">
                <a:solidFill>
                  <a:srgbClr val="FFFFFF"/>
                </a:solidFill>
              </a14:hiddenFill>
            </a:ext>
          </a:extLst>
        </p:spPr>
      </p:pic>
      <p:pic>
        <p:nvPicPr>
          <p:cNvPr id="7182" name="Picture 14" descr="appuie sur le bouton ">
            <a:extLst>
              <a:ext uri="{FF2B5EF4-FFF2-40B4-BE49-F238E27FC236}">
                <a16:creationId xmlns:a16="http://schemas.microsoft.com/office/drawing/2014/main" id="{466500D9-D69B-D01B-F0F0-A241341C6A8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3982" y="965884"/>
            <a:ext cx="749086" cy="749086"/>
          </a:xfrm>
          <a:prstGeom prst="rect">
            <a:avLst/>
          </a:prstGeom>
          <a:noFill/>
          <a:extLst>
            <a:ext uri="{909E8E84-426E-40DD-AFC4-6F175D3DCCD1}">
              <a14:hiddenFill xmlns:a14="http://schemas.microsoft.com/office/drawing/2010/main">
                <a:solidFill>
                  <a:srgbClr val="FFFFFF"/>
                </a:solidFill>
              </a14:hiddenFill>
            </a:ext>
          </a:extLst>
        </p:spPr>
      </p:pic>
      <p:sp>
        <p:nvSpPr>
          <p:cNvPr id="19" name="ZoneTexte 18">
            <a:extLst>
              <a:ext uri="{FF2B5EF4-FFF2-40B4-BE49-F238E27FC236}">
                <a16:creationId xmlns:a16="http://schemas.microsoft.com/office/drawing/2014/main" id="{100CF404-7B09-E533-5290-353E8E61B0C6}"/>
              </a:ext>
            </a:extLst>
          </p:cNvPr>
          <p:cNvSpPr txBox="1"/>
          <p:nvPr/>
        </p:nvSpPr>
        <p:spPr>
          <a:xfrm>
            <a:off x="4917817" y="3719521"/>
            <a:ext cx="3378886" cy="738664"/>
          </a:xfrm>
          <a:prstGeom prst="rect">
            <a:avLst/>
          </a:prstGeom>
          <a:noFill/>
        </p:spPr>
        <p:txBody>
          <a:bodyPr wrap="square" rtlCol="0">
            <a:spAutoFit/>
          </a:bodyPr>
          <a:lstStyle>
            <a:defPPr marR="0" lvl="0" algn="l" rtl="0">
              <a:lnSpc>
                <a:spcPct val="100000"/>
              </a:lnSpc>
              <a:spcBef>
                <a:spcPts val="0"/>
              </a:spcBef>
              <a:spcAft>
                <a:spcPts val="0"/>
              </a:spcAft>
            </a:defPPr>
            <a:lvl1pPr algn="just" defTabSz="685800">
              <a:buClrTx/>
              <a:defRPr sz="1050" i="1" kern="1200">
                <a:solidFill>
                  <a:schemeClr val="tx1"/>
                </a:solidFill>
                <a:latin typeface="+mn-lt"/>
                <a:ea typeface="Lato" panose="020F0502020204030203" pitchFamily="34" charset="0"/>
                <a:cs typeface="Lato" panose="020F0502020204030203" pitchFamily="34" charset="0"/>
              </a:defRPr>
            </a:lvl1pPr>
          </a:lstStyle>
          <a:p>
            <a:r>
              <a:rPr lang="fr-FR" i="0" dirty="0"/>
              <a:t>Les </a:t>
            </a:r>
            <a:r>
              <a:rPr lang="fr-FR" b="1" i="0" dirty="0"/>
              <a:t>professionnels des services sont sollicités </a:t>
            </a:r>
            <a:r>
              <a:rPr lang="fr-FR" i="0" dirty="0"/>
              <a:t>pour confirmer/infirmer le pré-renseignement du BIA et pour travailler à la </a:t>
            </a:r>
            <a:r>
              <a:rPr lang="fr-FR" b="1" i="0" dirty="0"/>
              <a:t>définition des solutions de continuité et de reprise d’activité.</a:t>
            </a:r>
          </a:p>
        </p:txBody>
      </p:sp>
      <p:pic>
        <p:nvPicPr>
          <p:cNvPr id="7184" name="Picture 16" descr="infirmière ">
            <a:extLst>
              <a:ext uri="{FF2B5EF4-FFF2-40B4-BE49-F238E27FC236}">
                <a16:creationId xmlns:a16="http://schemas.microsoft.com/office/drawing/2014/main" id="{833CFE5D-1311-C787-DC03-F255A806E32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336784" y="3771563"/>
            <a:ext cx="554892" cy="554892"/>
          </a:xfrm>
          <a:prstGeom prst="rect">
            <a:avLst/>
          </a:prstGeom>
          <a:noFill/>
          <a:extLst>
            <a:ext uri="{909E8E84-426E-40DD-AFC4-6F175D3DCCD1}">
              <a14:hiddenFill xmlns:a14="http://schemas.microsoft.com/office/drawing/2010/main">
                <a:solidFill>
                  <a:srgbClr val="FFFFFF"/>
                </a:solidFill>
              </a14:hiddenFill>
            </a:ext>
          </a:extLst>
        </p:spPr>
      </p:pic>
      <p:sp>
        <p:nvSpPr>
          <p:cNvPr id="22" name="ZoneTexte 21">
            <a:extLst>
              <a:ext uri="{FF2B5EF4-FFF2-40B4-BE49-F238E27FC236}">
                <a16:creationId xmlns:a16="http://schemas.microsoft.com/office/drawing/2014/main" id="{E2B6AD66-2A3C-0AF1-5E70-0E2CC13AB2E0}"/>
              </a:ext>
            </a:extLst>
          </p:cNvPr>
          <p:cNvSpPr txBox="1"/>
          <p:nvPr/>
        </p:nvSpPr>
        <p:spPr>
          <a:xfrm rot="19693085">
            <a:off x="-34034" y="3083450"/>
            <a:ext cx="437129" cy="184666"/>
          </a:xfrm>
          <a:prstGeom prst="rect">
            <a:avLst/>
          </a:prstGeom>
          <a:noFill/>
        </p:spPr>
        <p:txBody>
          <a:bodyPr wrap="square" rtlCol="0">
            <a:spAutoFit/>
          </a:bodyPr>
          <a:lstStyle/>
          <a:p>
            <a:pPr algn="ctr"/>
            <a:r>
              <a:rPr lang="fr-FR" sz="600" dirty="0"/>
              <a:t>PLAN</a:t>
            </a:r>
          </a:p>
        </p:txBody>
      </p:sp>
      <p:sp>
        <p:nvSpPr>
          <p:cNvPr id="23" name="ZoneTexte 22">
            <a:extLst>
              <a:ext uri="{FF2B5EF4-FFF2-40B4-BE49-F238E27FC236}">
                <a16:creationId xmlns:a16="http://schemas.microsoft.com/office/drawing/2014/main" id="{431CC9D6-25CF-EF2D-B4DC-A8C6450066E9}"/>
              </a:ext>
            </a:extLst>
          </p:cNvPr>
          <p:cNvSpPr txBox="1"/>
          <p:nvPr/>
        </p:nvSpPr>
        <p:spPr>
          <a:xfrm rot="1815803">
            <a:off x="389601" y="3080997"/>
            <a:ext cx="305931" cy="184666"/>
          </a:xfrm>
          <a:prstGeom prst="rect">
            <a:avLst/>
          </a:prstGeom>
          <a:noFill/>
        </p:spPr>
        <p:txBody>
          <a:bodyPr wrap="square" rtlCol="0">
            <a:spAutoFit/>
          </a:bodyPr>
          <a:lstStyle/>
          <a:p>
            <a:pPr algn="ctr"/>
            <a:r>
              <a:rPr lang="fr-FR" sz="600" dirty="0"/>
              <a:t>DO</a:t>
            </a:r>
          </a:p>
        </p:txBody>
      </p:sp>
      <p:sp>
        <p:nvSpPr>
          <p:cNvPr id="24" name="ZoneTexte 23">
            <a:extLst>
              <a:ext uri="{FF2B5EF4-FFF2-40B4-BE49-F238E27FC236}">
                <a16:creationId xmlns:a16="http://schemas.microsoft.com/office/drawing/2014/main" id="{09EA48CB-718D-8935-D34F-E51ACB2BA860}"/>
              </a:ext>
            </a:extLst>
          </p:cNvPr>
          <p:cNvSpPr txBox="1"/>
          <p:nvPr/>
        </p:nvSpPr>
        <p:spPr>
          <a:xfrm rot="19822192">
            <a:off x="304731" y="3474525"/>
            <a:ext cx="466926" cy="184666"/>
          </a:xfrm>
          <a:prstGeom prst="rect">
            <a:avLst/>
          </a:prstGeom>
          <a:noFill/>
        </p:spPr>
        <p:txBody>
          <a:bodyPr wrap="square" rtlCol="0">
            <a:spAutoFit/>
          </a:bodyPr>
          <a:lstStyle/>
          <a:p>
            <a:pPr algn="ctr"/>
            <a:r>
              <a:rPr lang="fr-FR" sz="600" dirty="0"/>
              <a:t>CHECK</a:t>
            </a:r>
          </a:p>
        </p:txBody>
      </p:sp>
      <p:sp>
        <p:nvSpPr>
          <p:cNvPr id="25" name="ZoneTexte 24">
            <a:extLst>
              <a:ext uri="{FF2B5EF4-FFF2-40B4-BE49-F238E27FC236}">
                <a16:creationId xmlns:a16="http://schemas.microsoft.com/office/drawing/2014/main" id="{C53C1CBD-9E5A-6A80-1664-94A489094B20}"/>
              </a:ext>
            </a:extLst>
          </p:cNvPr>
          <p:cNvSpPr txBox="1"/>
          <p:nvPr/>
        </p:nvSpPr>
        <p:spPr>
          <a:xfrm rot="1688974">
            <a:off x="-3209" y="3474525"/>
            <a:ext cx="366105" cy="184666"/>
          </a:xfrm>
          <a:prstGeom prst="rect">
            <a:avLst/>
          </a:prstGeom>
          <a:noFill/>
        </p:spPr>
        <p:txBody>
          <a:bodyPr wrap="square" rtlCol="0">
            <a:spAutoFit/>
          </a:bodyPr>
          <a:lstStyle/>
          <a:p>
            <a:pPr algn="ctr"/>
            <a:r>
              <a:rPr lang="fr-FR" sz="600" dirty="0"/>
              <a:t>ACT</a:t>
            </a:r>
          </a:p>
        </p:txBody>
      </p:sp>
    </p:spTree>
    <p:extLst>
      <p:ext uri="{BB962C8B-B14F-4D97-AF65-F5344CB8AC3E}">
        <p14:creationId xmlns:p14="http://schemas.microsoft.com/office/powerpoint/2010/main" val="140676552"/>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ADA3B0F-36A1-DE7E-7348-2D077BC37AB2}"/>
              </a:ext>
            </a:extLst>
          </p:cNvPr>
          <p:cNvSpPr>
            <a:spLocks noGrp="1"/>
          </p:cNvSpPr>
          <p:nvPr>
            <p:ph type="title"/>
          </p:nvPr>
        </p:nvSpPr>
        <p:spPr/>
        <p:txBody>
          <a:bodyPr>
            <a:normAutofit/>
          </a:bodyPr>
          <a:lstStyle/>
          <a:p>
            <a:r>
              <a:rPr lang="fr-FR" dirty="0"/>
              <a:t>Difficultés rencontrées lors des travaux d’élaboration du PCRA</a:t>
            </a:r>
          </a:p>
        </p:txBody>
      </p:sp>
      <p:sp>
        <p:nvSpPr>
          <p:cNvPr id="3" name="Espace réservé du numéro de diapositive 2">
            <a:extLst>
              <a:ext uri="{FF2B5EF4-FFF2-40B4-BE49-F238E27FC236}">
                <a16:creationId xmlns:a16="http://schemas.microsoft.com/office/drawing/2014/main" id="{11E3F19F-CBFF-0E62-D3A7-E6A19C1792A0}"/>
              </a:ext>
            </a:extLst>
          </p:cNvPr>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fr-FR" smtClean="0"/>
              <a:t>26</a:t>
            </a:fld>
            <a:endParaRPr lang="fr-FR"/>
          </a:p>
        </p:txBody>
      </p:sp>
      <p:sp>
        <p:nvSpPr>
          <p:cNvPr id="8" name="ZoneTexte 7">
            <a:extLst>
              <a:ext uri="{FF2B5EF4-FFF2-40B4-BE49-F238E27FC236}">
                <a16:creationId xmlns:a16="http://schemas.microsoft.com/office/drawing/2014/main" id="{EE3B679B-8461-4559-8AE9-A6B2D19AC4B0}"/>
              </a:ext>
            </a:extLst>
          </p:cNvPr>
          <p:cNvSpPr txBox="1"/>
          <p:nvPr/>
        </p:nvSpPr>
        <p:spPr>
          <a:xfrm>
            <a:off x="129952" y="1624632"/>
            <a:ext cx="8884095" cy="2862322"/>
          </a:xfrm>
          <a:prstGeom prst="rect">
            <a:avLst/>
          </a:prstGeom>
          <a:noFill/>
        </p:spPr>
        <p:txBody>
          <a:bodyPr wrap="square">
            <a:spAutoFit/>
          </a:bodyPr>
          <a:lstStyle/>
          <a:p>
            <a:pPr marL="171450" indent="-171450">
              <a:buFont typeface="Arial" panose="020B0604020202020204" pitchFamily="34" charset="0"/>
              <a:buChar char="•"/>
            </a:pPr>
            <a:r>
              <a:rPr lang="fr-FR" sz="1200" kern="1200" dirty="0">
                <a:solidFill>
                  <a:srgbClr val="616161"/>
                </a:solidFill>
                <a:latin typeface="+mn-lt"/>
                <a:ea typeface="+mn-ea"/>
                <a:cs typeface="+mn-cs"/>
              </a:rPr>
              <a:t>Absence de sponsor du projet, d’engagement de la Direction sur la thématique pour en faire un vrai sujet institutionnel</a:t>
            </a:r>
          </a:p>
          <a:p>
            <a:pPr marL="171450" indent="-171450">
              <a:buFont typeface="Arial" panose="020B0604020202020204" pitchFamily="34" charset="0"/>
              <a:buChar char="•"/>
            </a:pPr>
            <a:endParaRPr lang="fr-FR" sz="1200" kern="1200" dirty="0">
              <a:solidFill>
                <a:srgbClr val="616161"/>
              </a:solidFill>
              <a:latin typeface="+mn-lt"/>
              <a:ea typeface="+mn-ea"/>
              <a:cs typeface="+mn-cs"/>
            </a:endParaRPr>
          </a:p>
          <a:p>
            <a:pPr marL="171450" indent="-171450">
              <a:buFont typeface="Arial" panose="020B0604020202020204" pitchFamily="34" charset="0"/>
              <a:buChar char="•"/>
            </a:pPr>
            <a:r>
              <a:rPr lang="fr-FR" sz="1200" kern="1200" dirty="0">
                <a:solidFill>
                  <a:srgbClr val="616161"/>
                </a:solidFill>
                <a:latin typeface="+mn-lt"/>
                <a:ea typeface="+mn-ea"/>
                <a:cs typeface="+mn-cs"/>
              </a:rPr>
              <a:t>Difficultés à mobiliser la Direction qualité sur le sujet</a:t>
            </a:r>
          </a:p>
          <a:p>
            <a:pPr marL="171450" indent="-171450">
              <a:buFont typeface="Arial" panose="020B0604020202020204" pitchFamily="34" charset="0"/>
              <a:buChar char="•"/>
            </a:pPr>
            <a:endParaRPr lang="fr-FR" sz="1200" kern="1200" dirty="0">
              <a:solidFill>
                <a:srgbClr val="616161"/>
              </a:solidFill>
              <a:latin typeface="+mn-lt"/>
              <a:ea typeface="+mn-ea"/>
              <a:cs typeface="+mn-cs"/>
            </a:endParaRPr>
          </a:p>
          <a:p>
            <a:pPr marL="171450" indent="-171450">
              <a:buFont typeface="Arial" panose="020B0604020202020204" pitchFamily="34" charset="0"/>
              <a:buChar char="•"/>
            </a:pPr>
            <a:r>
              <a:rPr lang="fr-FR" sz="1200" kern="1200" dirty="0">
                <a:solidFill>
                  <a:srgbClr val="616161"/>
                </a:solidFill>
                <a:latin typeface="+mn-lt"/>
                <a:ea typeface="+mn-ea"/>
                <a:cs typeface="+mn-cs"/>
              </a:rPr>
              <a:t>Manque de temps et de disponibilité des professionnels dans les services</a:t>
            </a:r>
          </a:p>
          <a:p>
            <a:pPr marL="171450" indent="-171450">
              <a:buFont typeface="Arial" panose="020B0604020202020204" pitchFamily="34" charset="0"/>
              <a:buChar char="•"/>
            </a:pPr>
            <a:endParaRPr lang="fr-FR" sz="1200" kern="1200" dirty="0">
              <a:solidFill>
                <a:srgbClr val="616161"/>
              </a:solidFill>
              <a:latin typeface="+mn-lt"/>
              <a:ea typeface="+mn-ea"/>
              <a:cs typeface="+mn-cs"/>
            </a:endParaRPr>
          </a:p>
          <a:p>
            <a:pPr marL="171450" indent="-171450">
              <a:buFont typeface="Arial" panose="020B0604020202020204" pitchFamily="34" charset="0"/>
              <a:buChar char="•"/>
            </a:pPr>
            <a:r>
              <a:rPr lang="fr-FR" sz="1200" kern="1200" dirty="0">
                <a:solidFill>
                  <a:srgbClr val="616161"/>
                </a:solidFill>
                <a:latin typeface="+mn-lt"/>
                <a:ea typeface="+mn-ea"/>
                <a:cs typeface="+mn-cs"/>
              </a:rPr>
              <a:t>Compréhension de la démarche et des outils par les équipes</a:t>
            </a:r>
          </a:p>
          <a:p>
            <a:pPr marL="171450" indent="-171450">
              <a:buFont typeface="Arial" panose="020B0604020202020204" pitchFamily="34" charset="0"/>
              <a:buChar char="•"/>
            </a:pPr>
            <a:endParaRPr lang="fr-FR" sz="1200" kern="1200" dirty="0">
              <a:solidFill>
                <a:srgbClr val="616161"/>
              </a:solidFill>
              <a:latin typeface="+mn-lt"/>
              <a:ea typeface="+mn-ea"/>
              <a:cs typeface="+mn-cs"/>
            </a:endParaRPr>
          </a:p>
          <a:p>
            <a:pPr marL="171450" indent="-171450">
              <a:buFont typeface="Arial" panose="020B0604020202020204" pitchFamily="34" charset="0"/>
              <a:buChar char="•"/>
            </a:pPr>
            <a:r>
              <a:rPr lang="fr-FR" sz="1200" kern="1200" dirty="0">
                <a:solidFill>
                  <a:srgbClr val="616161"/>
                </a:solidFill>
                <a:latin typeface="+mn-lt"/>
                <a:ea typeface="+mn-ea"/>
                <a:cs typeface="+mn-cs"/>
              </a:rPr>
              <a:t>Absence d’acculturation des équipes au sujet de la continuité / reprise d’activité (enjeu d’organiser un premier temps collectif de sensibilisation / formation des équipes sur le sujet)</a:t>
            </a:r>
          </a:p>
          <a:p>
            <a:pPr marL="171450" indent="-171450">
              <a:buFont typeface="Arial" panose="020B0604020202020204" pitchFamily="34" charset="0"/>
              <a:buChar char="•"/>
            </a:pPr>
            <a:endParaRPr lang="fr-FR" sz="1200" kern="1200" dirty="0">
              <a:solidFill>
                <a:srgbClr val="616161"/>
              </a:solidFill>
              <a:latin typeface="+mn-lt"/>
              <a:ea typeface="+mn-ea"/>
              <a:cs typeface="+mn-cs"/>
            </a:endParaRPr>
          </a:p>
          <a:p>
            <a:pPr marL="171450" indent="-171450">
              <a:buFont typeface="Arial" panose="020B0604020202020204" pitchFamily="34" charset="0"/>
              <a:buChar char="•"/>
            </a:pPr>
            <a:r>
              <a:rPr lang="fr-FR" sz="1200" kern="1200" dirty="0">
                <a:solidFill>
                  <a:srgbClr val="616161"/>
                </a:solidFill>
                <a:latin typeface="+mn-lt"/>
                <a:ea typeface="+mn-ea"/>
                <a:cs typeface="+mn-cs"/>
              </a:rPr>
              <a:t>Difficultés relatives à la prise de décision et à la validation des premiers travaux réalisés</a:t>
            </a:r>
          </a:p>
          <a:p>
            <a:pPr marL="171450" indent="-171450">
              <a:buFont typeface="Arial" panose="020B0604020202020204" pitchFamily="34" charset="0"/>
              <a:buChar char="•"/>
            </a:pPr>
            <a:endParaRPr lang="fr-FR" sz="1200" kern="1200" dirty="0">
              <a:solidFill>
                <a:srgbClr val="616161"/>
              </a:solidFill>
              <a:latin typeface="+mn-lt"/>
              <a:ea typeface="+mn-ea"/>
              <a:cs typeface="+mn-cs"/>
            </a:endParaRPr>
          </a:p>
          <a:p>
            <a:pPr marL="171450" indent="-171450">
              <a:buFont typeface="Arial" panose="020B0604020202020204" pitchFamily="34" charset="0"/>
              <a:buChar char="•"/>
            </a:pPr>
            <a:r>
              <a:rPr lang="fr-FR" sz="1200" kern="1200" dirty="0">
                <a:solidFill>
                  <a:srgbClr val="616161"/>
                </a:solidFill>
                <a:latin typeface="+mn-lt"/>
                <a:ea typeface="+mn-ea"/>
                <a:cs typeface="+mn-cs"/>
              </a:rPr>
              <a:t>Difficultés à situer ce projet vis-à-vis du plan blanc et PSE</a:t>
            </a:r>
          </a:p>
          <a:p>
            <a:pPr marL="171450" indent="-171450">
              <a:buFont typeface="Arial" panose="020B0604020202020204" pitchFamily="34" charset="0"/>
              <a:buChar char="•"/>
            </a:pPr>
            <a:endParaRPr lang="fr-FR" sz="1200" kern="1200" dirty="0">
              <a:solidFill>
                <a:srgbClr val="616161"/>
              </a:solidFill>
              <a:latin typeface="+mn-lt"/>
              <a:ea typeface="+mn-ea"/>
              <a:cs typeface="+mn-cs"/>
            </a:endParaRPr>
          </a:p>
        </p:txBody>
      </p:sp>
      <p:sp>
        <p:nvSpPr>
          <p:cNvPr id="13" name="ZoneTexte 12">
            <a:extLst>
              <a:ext uri="{FF2B5EF4-FFF2-40B4-BE49-F238E27FC236}">
                <a16:creationId xmlns:a16="http://schemas.microsoft.com/office/drawing/2014/main" id="{E88009F1-11DC-73B9-2FB2-B05301AD7D76}"/>
              </a:ext>
            </a:extLst>
          </p:cNvPr>
          <p:cNvSpPr txBox="1"/>
          <p:nvPr/>
        </p:nvSpPr>
        <p:spPr>
          <a:xfrm>
            <a:off x="129952" y="838374"/>
            <a:ext cx="8884096" cy="523220"/>
          </a:xfrm>
          <a:prstGeom prst="rect">
            <a:avLst/>
          </a:prstGeom>
          <a:noFill/>
        </p:spPr>
        <p:txBody>
          <a:bodyPr wrap="square" rtlCol="0">
            <a:spAutoFit/>
          </a:bodyPr>
          <a:lstStyle/>
          <a:p>
            <a:pPr algn="just"/>
            <a:r>
              <a:rPr lang="fr-FR" dirty="0"/>
              <a:t>Les établissements ayant participé à la phase pilote ont rencontré </a:t>
            </a:r>
            <a:r>
              <a:rPr lang="fr-FR" b="1" dirty="0"/>
              <a:t>plusieurs difficultés dans le cadre des travaux d’élaboration du PCRA :</a:t>
            </a:r>
          </a:p>
        </p:txBody>
      </p:sp>
    </p:spTree>
    <p:extLst>
      <p:ext uri="{BB962C8B-B14F-4D97-AF65-F5344CB8AC3E}">
        <p14:creationId xmlns:p14="http://schemas.microsoft.com/office/powerpoint/2010/main" val="4280520009"/>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8AAD851-E2D4-6F6B-49DD-9DC6A263B986}"/>
              </a:ext>
            </a:extLst>
          </p:cNvPr>
          <p:cNvSpPr>
            <a:spLocks noGrp="1"/>
          </p:cNvSpPr>
          <p:nvPr>
            <p:ph type="title"/>
          </p:nvPr>
        </p:nvSpPr>
        <p:spPr/>
        <p:txBody>
          <a:bodyPr/>
          <a:lstStyle/>
          <a:p>
            <a:r>
              <a:rPr lang="fr-FR" dirty="0"/>
              <a:t>La poursuite des travaux à l’issue de la phase pilote</a:t>
            </a:r>
          </a:p>
        </p:txBody>
      </p:sp>
      <p:sp>
        <p:nvSpPr>
          <p:cNvPr id="3" name="Espace réservé du numéro de diapositive 2">
            <a:extLst>
              <a:ext uri="{FF2B5EF4-FFF2-40B4-BE49-F238E27FC236}">
                <a16:creationId xmlns:a16="http://schemas.microsoft.com/office/drawing/2014/main" id="{739EBAA7-0881-AC00-58BE-C11BF142C051}"/>
              </a:ext>
            </a:extLst>
          </p:cNvPr>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fr-FR" smtClean="0"/>
              <a:t>27</a:t>
            </a:fld>
            <a:endParaRPr lang="fr-FR"/>
          </a:p>
        </p:txBody>
      </p:sp>
      <p:graphicFrame>
        <p:nvGraphicFramePr>
          <p:cNvPr id="7" name="Graphique 6">
            <a:extLst>
              <a:ext uri="{FF2B5EF4-FFF2-40B4-BE49-F238E27FC236}">
                <a16:creationId xmlns:a16="http://schemas.microsoft.com/office/drawing/2014/main" id="{9BE479F7-B2D3-8212-D149-4D9C22B4DE45}"/>
              </a:ext>
            </a:extLst>
          </p:cNvPr>
          <p:cNvGraphicFramePr/>
          <p:nvPr>
            <p:extLst>
              <p:ext uri="{D42A27DB-BD31-4B8C-83A1-F6EECF244321}">
                <p14:modId xmlns:p14="http://schemas.microsoft.com/office/powerpoint/2010/main" val="1401821433"/>
              </p:ext>
            </p:extLst>
          </p:nvPr>
        </p:nvGraphicFramePr>
        <p:xfrm>
          <a:off x="194022" y="801248"/>
          <a:ext cx="2616289" cy="184128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Graphique 10">
            <a:extLst>
              <a:ext uri="{FF2B5EF4-FFF2-40B4-BE49-F238E27FC236}">
                <a16:creationId xmlns:a16="http://schemas.microsoft.com/office/drawing/2014/main" id="{4A2DBDB7-C075-1A94-0D8B-7D3DF703E251}"/>
              </a:ext>
            </a:extLst>
          </p:cNvPr>
          <p:cNvGraphicFramePr/>
          <p:nvPr>
            <p:extLst>
              <p:ext uri="{D42A27DB-BD31-4B8C-83A1-F6EECF244321}">
                <p14:modId xmlns:p14="http://schemas.microsoft.com/office/powerpoint/2010/main" val="3439584469"/>
              </p:ext>
            </p:extLst>
          </p:nvPr>
        </p:nvGraphicFramePr>
        <p:xfrm>
          <a:off x="194021" y="2796692"/>
          <a:ext cx="2616289" cy="1841284"/>
        </p:xfrm>
        <a:graphic>
          <a:graphicData uri="http://schemas.openxmlformats.org/drawingml/2006/chart">
            <c:chart xmlns:c="http://schemas.openxmlformats.org/drawingml/2006/chart" xmlns:r="http://schemas.openxmlformats.org/officeDocument/2006/relationships" r:id="rId3"/>
          </a:graphicData>
        </a:graphic>
      </p:graphicFrame>
      <p:sp>
        <p:nvSpPr>
          <p:cNvPr id="4" name="ZoneTexte 3">
            <a:extLst>
              <a:ext uri="{FF2B5EF4-FFF2-40B4-BE49-F238E27FC236}">
                <a16:creationId xmlns:a16="http://schemas.microsoft.com/office/drawing/2014/main" id="{6BDE7D80-9934-FFBB-FD9B-92EE244CD044}"/>
              </a:ext>
            </a:extLst>
          </p:cNvPr>
          <p:cNvSpPr txBox="1"/>
          <p:nvPr/>
        </p:nvSpPr>
        <p:spPr>
          <a:xfrm>
            <a:off x="2926023" y="801246"/>
            <a:ext cx="6100531" cy="3135323"/>
          </a:xfrm>
          <a:prstGeom prst="rect">
            <a:avLst/>
          </a:prstGeom>
          <a:noFill/>
        </p:spPr>
        <p:txBody>
          <a:bodyPr wrap="square" anchor="ctr">
            <a:noAutofit/>
          </a:bodyPr>
          <a:lstStyle/>
          <a:p>
            <a:pPr marL="0" marR="0" lvl="0" indent="0" algn="just" rtl="0">
              <a:spcBef>
                <a:spcPts val="300"/>
              </a:spcBef>
              <a:spcAft>
                <a:spcPts val="300"/>
              </a:spcAft>
              <a:buClr>
                <a:srgbClr val="000000"/>
              </a:buClr>
              <a:buSzPts val="1300"/>
              <a:buFont typeface="Arial"/>
              <a:buNone/>
            </a:pPr>
            <a:r>
              <a:rPr lang="fr-FR" sz="1100" dirty="0">
                <a:solidFill>
                  <a:schemeClr val="tx1"/>
                </a:solidFill>
                <a:latin typeface="+mn-lt"/>
                <a:ea typeface="Open Sans"/>
                <a:cs typeface="Open Sans"/>
                <a:sym typeface="Open Sans"/>
              </a:rPr>
              <a:t>A l’issue de la phase pilote, </a:t>
            </a:r>
            <a:r>
              <a:rPr lang="fr-FR" sz="1100" b="1" dirty="0">
                <a:solidFill>
                  <a:srgbClr val="C8176A"/>
                </a:solidFill>
                <a:latin typeface="+mn-lt"/>
                <a:ea typeface="Open Sans"/>
                <a:cs typeface="Open Sans"/>
                <a:sym typeface="Open Sans"/>
              </a:rPr>
              <a:t>tous les établissements ayant répondu à l’enquête ont indiqué souhaité poursuivre les travaux d’élaboration du PCRA, </a:t>
            </a:r>
            <a:r>
              <a:rPr lang="fr-FR" sz="1100" dirty="0">
                <a:solidFill>
                  <a:schemeClr val="tx1"/>
                </a:solidFill>
                <a:latin typeface="+mn-lt"/>
                <a:ea typeface="Open Sans"/>
                <a:cs typeface="Open Sans"/>
                <a:sym typeface="Open Sans"/>
              </a:rPr>
              <a:t>témoignant de l’intérêt porté au sujet et à la démarche.</a:t>
            </a:r>
          </a:p>
          <a:p>
            <a:pPr marL="0" marR="0" lvl="0" indent="0" algn="just" rtl="0">
              <a:spcBef>
                <a:spcPts val="300"/>
              </a:spcBef>
              <a:spcAft>
                <a:spcPts val="300"/>
              </a:spcAft>
              <a:buClr>
                <a:srgbClr val="000000"/>
              </a:buClr>
              <a:buSzPts val="1300"/>
              <a:buFont typeface="Arial"/>
              <a:buNone/>
            </a:pPr>
            <a:endParaRPr lang="fr-FR" sz="1100" b="1" dirty="0">
              <a:solidFill>
                <a:schemeClr val="tx1"/>
              </a:solidFill>
              <a:latin typeface="+mn-lt"/>
              <a:ea typeface="Open Sans"/>
              <a:cs typeface="Open Sans"/>
              <a:sym typeface="Open Sans"/>
            </a:endParaRPr>
          </a:p>
          <a:p>
            <a:pPr marL="0" marR="0" lvl="0" indent="0" algn="just" rtl="0">
              <a:spcBef>
                <a:spcPts val="300"/>
              </a:spcBef>
              <a:spcAft>
                <a:spcPts val="300"/>
              </a:spcAft>
              <a:buClr>
                <a:srgbClr val="000000"/>
              </a:buClr>
              <a:buSzPts val="1300"/>
              <a:buFont typeface="Arial"/>
              <a:buNone/>
            </a:pPr>
            <a:r>
              <a:rPr lang="fr-FR" sz="1100" dirty="0">
                <a:solidFill>
                  <a:schemeClr val="tx1"/>
                </a:solidFill>
                <a:latin typeface="+mn-lt"/>
                <a:ea typeface="Open Sans"/>
                <a:cs typeface="Open Sans"/>
                <a:sym typeface="Open Sans"/>
              </a:rPr>
              <a:t>Les </a:t>
            </a:r>
            <a:r>
              <a:rPr lang="fr-FR" sz="1100" b="1" dirty="0">
                <a:solidFill>
                  <a:schemeClr val="tx1"/>
                </a:solidFill>
                <a:latin typeface="+mn-lt"/>
                <a:ea typeface="Open Sans"/>
                <a:cs typeface="Open Sans"/>
                <a:sym typeface="Open Sans"/>
              </a:rPr>
              <a:t>prochains travaux prévus par les établissements pilotes </a:t>
            </a:r>
            <a:r>
              <a:rPr lang="fr-FR" sz="1100" dirty="0">
                <a:solidFill>
                  <a:schemeClr val="tx1"/>
                </a:solidFill>
                <a:latin typeface="+mn-lt"/>
                <a:ea typeface="Open Sans"/>
                <a:cs typeface="Open Sans"/>
                <a:sym typeface="Open Sans"/>
              </a:rPr>
              <a:t>portent principalement sur les points suivants : </a:t>
            </a:r>
          </a:p>
          <a:p>
            <a:pPr marL="171450" marR="0" lvl="0" indent="-171450" algn="just" rtl="0">
              <a:spcBef>
                <a:spcPts val="300"/>
              </a:spcBef>
              <a:spcAft>
                <a:spcPts val="300"/>
              </a:spcAft>
              <a:buClr>
                <a:srgbClr val="000000"/>
              </a:buClr>
              <a:buSzPts val="1300"/>
              <a:buFontTx/>
              <a:buChar char="-"/>
            </a:pPr>
            <a:r>
              <a:rPr lang="fr-FR" sz="1100" dirty="0">
                <a:solidFill>
                  <a:schemeClr val="tx1"/>
                </a:solidFill>
                <a:latin typeface="+mn-lt"/>
                <a:ea typeface="Open Sans"/>
                <a:cs typeface="Open Sans"/>
                <a:sym typeface="Open Sans"/>
              </a:rPr>
              <a:t>La poursuite de la formalisation des BIA en vue de la construction du PCRA cadre</a:t>
            </a:r>
          </a:p>
          <a:p>
            <a:pPr marL="171450" indent="-171450" algn="just">
              <a:spcBef>
                <a:spcPts val="300"/>
              </a:spcBef>
              <a:spcAft>
                <a:spcPts val="300"/>
              </a:spcAft>
              <a:buSzPts val="1300"/>
              <a:buFontTx/>
              <a:buChar char="-"/>
            </a:pPr>
            <a:r>
              <a:rPr lang="fr-FR" sz="1100" dirty="0">
                <a:solidFill>
                  <a:schemeClr val="tx1"/>
                </a:solidFill>
                <a:latin typeface="+mn-lt"/>
                <a:ea typeface="Open Sans"/>
                <a:cs typeface="Open Sans"/>
                <a:sym typeface="Open Sans"/>
              </a:rPr>
              <a:t>Le pré-remplissage des BIA par type de service puis l’adaptation de ce document par chaque service</a:t>
            </a:r>
          </a:p>
          <a:p>
            <a:pPr marL="171450" indent="-171450" algn="just">
              <a:spcBef>
                <a:spcPts val="300"/>
              </a:spcBef>
              <a:spcAft>
                <a:spcPts val="300"/>
              </a:spcAft>
              <a:buSzPts val="1300"/>
              <a:buFontTx/>
              <a:buChar char="-"/>
            </a:pPr>
            <a:r>
              <a:rPr lang="fr-FR" sz="1100" dirty="0">
                <a:solidFill>
                  <a:schemeClr val="tx1"/>
                </a:solidFill>
                <a:latin typeface="+mn-lt"/>
                <a:ea typeface="Open Sans"/>
                <a:cs typeface="Open Sans"/>
                <a:sym typeface="Open Sans"/>
              </a:rPr>
              <a:t>La généralisation de la démarche au niveau de l’établissement puis au niveau des établissements du GHT</a:t>
            </a:r>
          </a:p>
          <a:p>
            <a:pPr marL="171450" marR="0" lvl="0" indent="-171450" algn="just" rtl="0">
              <a:spcBef>
                <a:spcPts val="300"/>
              </a:spcBef>
              <a:spcAft>
                <a:spcPts val="300"/>
              </a:spcAft>
              <a:buClr>
                <a:srgbClr val="000000"/>
              </a:buClr>
              <a:buSzPts val="1300"/>
              <a:buFontTx/>
              <a:buChar char="-"/>
            </a:pPr>
            <a:r>
              <a:rPr lang="fr-FR" sz="1100" dirty="0">
                <a:solidFill>
                  <a:schemeClr val="tx1"/>
                </a:solidFill>
                <a:latin typeface="+mn-lt"/>
                <a:ea typeface="Open Sans"/>
                <a:cs typeface="Open Sans"/>
                <a:sym typeface="Open Sans"/>
              </a:rPr>
              <a:t>La généralisation de la « crash box » sur l’ensemble des services de soins</a:t>
            </a:r>
          </a:p>
          <a:p>
            <a:pPr marL="171450" marR="0" lvl="0" indent="-171450" algn="just" rtl="0">
              <a:spcBef>
                <a:spcPts val="300"/>
              </a:spcBef>
              <a:spcAft>
                <a:spcPts val="300"/>
              </a:spcAft>
              <a:buClr>
                <a:srgbClr val="000000"/>
              </a:buClr>
              <a:buSzPts val="1300"/>
              <a:buFontTx/>
              <a:buChar char="-"/>
            </a:pPr>
            <a:r>
              <a:rPr lang="fr-FR" sz="1100" dirty="0">
                <a:solidFill>
                  <a:schemeClr val="tx1"/>
                </a:solidFill>
                <a:latin typeface="+mn-lt"/>
                <a:ea typeface="Open Sans"/>
                <a:cs typeface="Open Sans"/>
                <a:sym typeface="Open Sans"/>
              </a:rPr>
              <a:t>Le test des solutions de continuité et de reprise d’activité imaginées lors des travaux</a:t>
            </a:r>
          </a:p>
        </p:txBody>
      </p:sp>
    </p:spTree>
    <p:extLst>
      <p:ext uri="{BB962C8B-B14F-4D97-AF65-F5344CB8AC3E}">
        <p14:creationId xmlns:p14="http://schemas.microsoft.com/office/powerpoint/2010/main" val="2974542593"/>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34F3EB7E-A20F-A11A-AE71-91E477DDD0A2}"/>
              </a:ext>
            </a:extLst>
          </p:cNvPr>
          <p:cNvSpPr>
            <a:spLocks noGrp="1"/>
          </p:cNvSpPr>
          <p:nvPr>
            <p:ph type="body" idx="1"/>
          </p:nvPr>
        </p:nvSpPr>
        <p:spPr>
          <a:xfrm>
            <a:off x="1712183" y="468441"/>
            <a:ext cx="3955449" cy="1871663"/>
          </a:xfrm>
        </p:spPr>
        <p:txBody>
          <a:bodyPr anchor="ctr">
            <a:normAutofit/>
          </a:bodyPr>
          <a:lstStyle/>
          <a:p>
            <a:pPr marL="0" indent="0">
              <a:spcBef>
                <a:spcPts val="0"/>
              </a:spcBef>
            </a:pPr>
            <a:r>
              <a:rPr lang="fr-FR" dirty="0"/>
              <a:t>En synthèse</a:t>
            </a:r>
          </a:p>
        </p:txBody>
      </p:sp>
    </p:spTree>
    <p:extLst>
      <p:ext uri="{BB962C8B-B14F-4D97-AF65-F5344CB8AC3E}">
        <p14:creationId xmlns:p14="http://schemas.microsoft.com/office/powerpoint/2010/main" val="1805696228"/>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3374BF35-3467-F7C9-AD1A-828F37CADF1F}"/>
              </a:ext>
            </a:extLst>
          </p:cNvPr>
          <p:cNvSpPr/>
          <p:nvPr/>
        </p:nvSpPr>
        <p:spPr>
          <a:xfrm>
            <a:off x="156193" y="2375740"/>
            <a:ext cx="8838273" cy="1436595"/>
          </a:xfrm>
          <a:prstGeom prst="rect">
            <a:avLst/>
          </a:prstGeom>
          <a:solidFill>
            <a:schemeClr val="bg1">
              <a:lumMod val="95000"/>
            </a:schemeClr>
          </a:solidFill>
          <a:ln w="3175">
            <a:solidFill>
              <a:srgbClr val="C8176A"/>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fr-FR" sz="1200" b="1" dirty="0">
                <a:solidFill>
                  <a:srgbClr val="C8176A"/>
                </a:solidFill>
              </a:rPr>
              <a:t>Travaux opérationnels</a:t>
            </a:r>
          </a:p>
        </p:txBody>
      </p:sp>
      <p:sp>
        <p:nvSpPr>
          <p:cNvPr id="22" name="Rectangle 21">
            <a:extLst>
              <a:ext uri="{FF2B5EF4-FFF2-40B4-BE49-F238E27FC236}">
                <a16:creationId xmlns:a16="http://schemas.microsoft.com/office/drawing/2014/main" id="{606C2375-2D65-4181-B7AB-AE4CADFD99E5}"/>
              </a:ext>
            </a:extLst>
          </p:cNvPr>
          <p:cNvSpPr/>
          <p:nvPr/>
        </p:nvSpPr>
        <p:spPr>
          <a:xfrm>
            <a:off x="152864" y="3891840"/>
            <a:ext cx="8838273" cy="830100"/>
          </a:xfrm>
          <a:prstGeom prst="rect">
            <a:avLst/>
          </a:prstGeom>
          <a:solidFill>
            <a:schemeClr val="bg1">
              <a:lumMod val="95000"/>
            </a:schemeClr>
          </a:solidFill>
          <a:ln w="31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fr-FR" sz="1200" b="1" dirty="0">
                <a:solidFill>
                  <a:srgbClr val="595959"/>
                </a:solidFill>
              </a:rPr>
              <a:t>En aval</a:t>
            </a:r>
          </a:p>
        </p:txBody>
      </p:sp>
      <p:sp>
        <p:nvSpPr>
          <p:cNvPr id="16" name="Rectangle 15">
            <a:extLst>
              <a:ext uri="{FF2B5EF4-FFF2-40B4-BE49-F238E27FC236}">
                <a16:creationId xmlns:a16="http://schemas.microsoft.com/office/drawing/2014/main" id="{AB174104-2C42-990F-33FA-74C7CC49F77D}"/>
              </a:ext>
            </a:extLst>
          </p:cNvPr>
          <p:cNvSpPr/>
          <p:nvPr/>
        </p:nvSpPr>
        <p:spPr>
          <a:xfrm>
            <a:off x="152864" y="768213"/>
            <a:ext cx="8838273" cy="1535615"/>
          </a:xfrm>
          <a:prstGeom prst="rect">
            <a:avLst/>
          </a:prstGeom>
          <a:solidFill>
            <a:schemeClr val="bg1">
              <a:lumMod val="95000"/>
            </a:schemeClr>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fr-FR" sz="1200" b="1" dirty="0">
                <a:solidFill>
                  <a:schemeClr val="bg2"/>
                </a:solidFill>
              </a:rPr>
              <a:t>En amont</a:t>
            </a:r>
          </a:p>
        </p:txBody>
      </p:sp>
      <p:sp>
        <p:nvSpPr>
          <p:cNvPr id="2" name="Titre 1">
            <a:extLst>
              <a:ext uri="{FF2B5EF4-FFF2-40B4-BE49-F238E27FC236}">
                <a16:creationId xmlns:a16="http://schemas.microsoft.com/office/drawing/2014/main" id="{68AAD851-E2D4-6F6B-49DD-9DC6A263B986}"/>
              </a:ext>
            </a:extLst>
          </p:cNvPr>
          <p:cNvSpPr>
            <a:spLocks noGrp="1"/>
          </p:cNvSpPr>
          <p:nvPr>
            <p:ph type="title"/>
          </p:nvPr>
        </p:nvSpPr>
        <p:spPr/>
        <p:txBody>
          <a:bodyPr/>
          <a:lstStyle/>
          <a:p>
            <a:r>
              <a:rPr lang="fr-FR" dirty="0"/>
              <a:t>En synthèse</a:t>
            </a:r>
          </a:p>
        </p:txBody>
      </p:sp>
      <p:sp>
        <p:nvSpPr>
          <p:cNvPr id="3" name="Espace réservé du numéro de diapositive 2">
            <a:extLst>
              <a:ext uri="{FF2B5EF4-FFF2-40B4-BE49-F238E27FC236}">
                <a16:creationId xmlns:a16="http://schemas.microsoft.com/office/drawing/2014/main" id="{739EBAA7-0881-AC00-58BE-C11BF142C051}"/>
              </a:ext>
            </a:extLst>
          </p:cNvPr>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fr-FR" smtClean="0"/>
              <a:t>29</a:t>
            </a:fld>
            <a:endParaRPr lang="fr-FR"/>
          </a:p>
        </p:txBody>
      </p:sp>
      <p:sp>
        <p:nvSpPr>
          <p:cNvPr id="5" name="ZoneTexte 4">
            <a:extLst>
              <a:ext uri="{FF2B5EF4-FFF2-40B4-BE49-F238E27FC236}">
                <a16:creationId xmlns:a16="http://schemas.microsoft.com/office/drawing/2014/main" id="{7BEE08B6-B6FD-AE85-99E7-5B432AB9DCE9}"/>
              </a:ext>
            </a:extLst>
          </p:cNvPr>
          <p:cNvSpPr txBox="1"/>
          <p:nvPr/>
        </p:nvSpPr>
        <p:spPr>
          <a:xfrm>
            <a:off x="2509657" y="4200170"/>
            <a:ext cx="1946564" cy="369332"/>
          </a:xfrm>
          <a:prstGeom prst="rect">
            <a:avLst/>
          </a:prstGeom>
          <a:noFill/>
        </p:spPr>
        <p:txBody>
          <a:bodyPr wrap="square" rtlCol="0">
            <a:spAutoFit/>
          </a:bodyPr>
          <a:lstStyle/>
          <a:p>
            <a:r>
              <a:rPr lang="fr-FR" sz="900" b="1" dirty="0"/>
              <a:t>Tester</a:t>
            </a:r>
            <a:r>
              <a:rPr lang="fr-FR" sz="900" dirty="0"/>
              <a:t> régulièrement les solutions de continuité / reprise d’activité</a:t>
            </a:r>
          </a:p>
        </p:txBody>
      </p:sp>
      <p:pic>
        <p:nvPicPr>
          <p:cNvPr id="1026" name="Picture 2" descr="réalisateur ">
            <a:extLst>
              <a:ext uri="{FF2B5EF4-FFF2-40B4-BE49-F238E27FC236}">
                <a16:creationId xmlns:a16="http://schemas.microsoft.com/office/drawing/2014/main" id="{EF90A4E8-DBE0-FE4B-48B8-183766F301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224" y="1114833"/>
            <a:ext cx="432000" cy="432000"/>
          </a:xfrm>
          <a:prstGeom prst="rect">
            <a:avLst/>
          </a:prstGeom>
          <a:noFill/>
          <a:extLst>
            <a:ext uri="{909E8E84-426E-40DD-AFC4-6F175D3DCCD1}">
              <a14:hiddenFill xmlns:a14="http://schemas.microsoft.com/office/drawing/2010/main">
                <a:solidFill>
                  <a:srgbClr val="FFFFFF"/>
                </a:solidFill>
              </a14:hiddenFill>
            </a:ext>
          </a:extLst>
        </p:spPr>
      </p:pic>
      <p:sp>
        <p:nvSpPr>
          <p:cNvPr id="4" name="ZoneTexte 3">
            <a:extLst>
              <a:ext uri="{FF2B5EF4-FFF2-40B4-BE49-F238E27FC236}">
                <a16:creationId xmlns:a16="http://schemas.microsoft.com/office/drawing/2014/main" id="{FD6D292B-19C9-E84D-DCE5-3273B519803A}"/>
              </a:ext>
            </a:extLst>
          </p:cNvPr>
          <p:cNvSpPr txBox="1"/>
          <p:nvPr/>
        </p:nvSpPr>
        <p:spPr>
          <a:xfrm>
            <a:off x="746263" y="1169147"/>
            <a:ext cx="1598640" cy="369332"/>
          </a:xfrm>
          <a:prstGeom prst="rect">
            <a:avLst/>
          </a:prstGeom>
          <a:noFill/>
        </p:spPr>
        <p:txBody>
          <a:bodyPr wrap="square" rtlCol="0">
            <a:spAutoFit/>
          </a:bodyPr>
          <a:lstStyle/>
          <a:p>
            <a:r>
              <a:rPr lang="fr-FR" sz="900" dirty="0"/>
              <a:t>Faire porter le projet </a:t>
            </a:r>
            <a:r>
              <a:rPr lang="fr-FR" sz="900" b="1" dirty="0"/>
              <a:t>par la Direction générale</a:t>
            </a:r>
          </a:p>
        </p:txBody>
      </p:sp>
      <p:pic>
        <p:nvPicPr>
          <p:cNvPr id="1028" name="Picture 4" descr="président directeur ">
            <a:extLst>
              <a:ext uri="{FF2B5EF4-FFF2-40B4-BE49-F238E27FC236}">
                <a16:creationId xmlns:a16="http://schemas.microsoft.com/office/drawing/2014/main" id="{3B90194B-C18E-DAB3-C28C-7F9FC97E6A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23914" y="1121167"/>
            <a:ext cx="432000" cy="432000"/>
          </a:xfrm>
          <a:prstGeom prst="rect">
            <a:avLst/>
          </a:prstGeom>
          <a:noFill/>
          <a:extLst>
            <a:ext uri="{909E8E84-426E-40DD-AFC4-6F175D3DCCD1}">
              <a14:hiddenFill xmlns:a14="http://schemas.microsoft.com/office/drawing/2010/main">
                <a:solidFill>
                  <a:srgbClr val="FFFFFF"/>
                </a:solidFill>
              </a14:hiddenFill>
            </a:ext>
          </a:extLst>
        </p:spPr>
      </p:pic>
      <p:sp>
        <p:nvSpPr>
          <p:cNvPr id="6" name="ZoneTexte 5">
            <a:extLst>
              <a:ext uri="{FF2B5EF4-FFF2-40B4-BE49-F238E27FC236}">
                <a16:creationId xmlns:a16="http://schemas.microsoft.com/office/drawing/2014/main" id="{A2E5BA1E-BCE6-FC6B-A1BA-81B0F4DE3728}"/>
              </a:ext>
            </a:extLst>
          </p:cNvPr>
          <p:cNvSpPr txBox="1"/>
          <p:nvPr/>
        </p:nvSpPr>
        <p:spPr>
          <a:xfrm>
            <a:off x="3169317" y="1163805"/>
            <a:ext cx="1821413" cy="369332"/>
          </a:xfrm>
          <a:prstGeom prst="rect">
            <a:avLst/>
          </a:prstGeom>
          <a:noFill/>
        </p:spPr>
        <p:txBody>
          <a:bodyPr wrap="square" rtlCol="0">
            <a:spAutoFit/>
          </a:bodyPr>
          <a:lstStyle/>
          <a:p>
            <a:r>
              <a:rPr lang="fr-FR" sz="900" dirty="0"/>
              <a:t>Mettre en œuvre une </a:t>
            </a:r>
            <a:r>
              <a:rPr lang="fr-FR" sz="900" b="1" dirty="0"/>
              <a:t>comitologie pluridisciplinaire</a:t>
            </a:r>
            <a:endParaRPr lang="fr-FR" sz="900" dirty="0"/>
          </a:p>
        </p:txBody>
      </p:sp>
      <p:pic>
        <p:nvPicPr>
          <p:cNvPr id="1032" name="Picture 8" descr="directeur ">
            <a:extLst>
              <a:ext uri="{FF2B5EF4-FFF2-40B4-BE49-F238E27FC236}">
                <a16:creationId xmlns:a16="http://schemas.microsoft.com/office/drawing/2014/main" id="{E5C38380-1835-3737-21BD-9EFDADA6909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67034" y="1114833"/>
            <a:ext cx="432000" cy="432000"/>
          </a:xfrm>
          <a:prstGeom prst="rect">
            <a:avLst/>
          </a:prstGeom>
          <a:noFill/>
          <a:extLst>
            <a:ext uri="{909E8E84-426E-40DD-AFC4-6F175D3DCCD1}">
              <a14:hiddenFill xmlns:a14="http://schemas.microsoft.com/office/drawing/2010/main">
                <a:solidFill>
                  <a:srgbClr val="FFFFFF"/>
                </a:solidFill>
              </a14:hiddenFill>
            </a:ext>
          </a:extLst>
        </p:spPr>
      </p:pic>
      <p:sp>
        <p:nvSpPr>
          <p:cNvPr id="8" name="ZoneTexte 7">
            <a:extLst>
              <a:ext uri="{FF2B5EF4-FFF2-40B4-BE49-F238E27FC236}">
                <a16:creationId xmlns:a16="http://schemas.microsoft.com/office/drawing/2014/main" id="{369ED5A6-78ED-EBA8-BCB1-B6687B95F909}"/>
              </a:ext>
            </a:extLst>
          </p:cNvPr>
          <p:cNvSpPr txBox="1"/>
          <p:nvPr/>
        </p:nvSpPr>
        <p:spPr>
          <a:xfrm>
            <a:off x="5729569" y="1163805"/>
            <a:ext cx="801753" cy="369332"/>
          </a:xfrm>
          <a:prstGeom prst="rect">
            <a:avLst/>
          </a:prstGeom>
          <a:noFill/>
        </p:spPr>
        <p:txBody>
          <a:bodyPr wrap="square" rtlCol="0">
            <a:spAutoFit/>
          </a:bodyPr>
          <a:lstStyle>
            <a:defPPr marR="0" lvl="0" algn="l" rtl="0">
              <a:lnSpc>
                <a:spcPct val="100000"/>
              </a:lnSpc>
              <a:spcBef>
                <a:spcPts val="0"/>
              </a:spcBef>
              <a:spcAft>
                <a:spcPts val="0"/>
              </a:spcAft>
            </a:defPPr>
            <a:lvl1pPr>
              <a:defRPr sz="900"/>
            </a:lvl1pPr>
          </a:lstStyle>
          <a:p>
            <a:r>
              <a:rPr lang="fr-FR" dirty="0"/>
              <a:t>Désigner un </a:t>
            </a:r>
            <a:r>
              <a:rPr lang="fr-FR" b="1" dirty="0"/>
              <a:t>RPCRA</a:t>
            </a:r>
          </a:p>
        </p:txBody>
      </p:sp>
      <p:pic>
        <p:nvPicPr>
          <p:cNvPr id="1034" name="Picture 10" descr="employé ">
            <a:extLst>
              <a:ext uri="{FF2B5EF4-FFF2-40B4-BE49-F238E27FC236}">
                <a16:creationId xmlns:a16="http://schemas.microsoft.com/office/drawing/2014/main" id="{7B527053-5416-DC53-71D2-F6602690503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0521" y="2676980"/>
            <a:ext cx="432000" cy="432000"/>
          </a:xfrm>
          <a:prstGeom prst="rect">
            <a:avLst/>
          </a:prstGeom>
          <a:noFill/>
          <a:extLst>
            <a:ext uri="{909E8E84-426E-40DD-AFC4-6F175D3DCCD1}">
              <a14:hiddenFill xmlns:a14="http://schemas.microsoft.com/office/drawing/2010/main">
                <a:solidFill>
                  <a:srgbClr val="FFFFFF"/>
                </a:solidFill>
              </a14:hiddenFill>
            </a:ext>
          </a:extLst>
        </p:spPr>
      </p:pic>
      <p:sp>
        <p:nvSpPr>
          <p:cNvPr id="9" name="ZoneTexte 8">
            <a:extLst>
              <a:ext uri="{FF2B5EF4-FFF2-40B4-BE49-F238E27FC236}">
                <a16:creationId xmlns:a16="http://schemas.microsoft.com/office/drawing/2014/main" id="{6393FB25-98C7-71C7-5238-97147C12E554}"/>
              </a:ext>
            </a:extLst>
          </p:cNvPr>
          <p:cNvSpPr txBox="1"/>
          <p:nvPr/>
        </p:nvSpPr>
        <p:spPr>
          <a:xfrm>
            <a:off x="793812" y="2724425"/>
            <a:ext cx="1307774" cy="369332"/>
          </a:xfrm>
          <a:prstGeom prst="rect">
            <a:avLst/>
          </a:prstGeom>
          <a:noFill/>
        </p:spPr>
        <p:txBody>
          <a:bodyPr wrap="square" rtlCol="0">
            <a:spAutoFit/>
          </a:bodyPr>
          <a:lstStyle/>
          <a:p>
            <a:r>
              <a:rPr lang="fr-FR" sz="900" dirty="0"/>
              <a:t>Associer </a:t>
            </a:r>
            <a:r>
              <a:rPr lang="fr-FR" sz="900" b="1" dirty="0"/>
              <a:t>l’ensemble des métiers</a:t>
            </a:r>
            <a:endParaRPr lang="fr-FR" sz="900" dirty="0"/>
          </a:p>
        </p:txBody>
      </p:sp>
      <p:sp>
        <p:nvSpPr>
          <p:cNvPr id="11" name="ZoneTexte 10">
            <a:extLst>
              <a:ext uri="{FF2B5EF4-FFF2-40B4-BE49-F238E27FC236}">
                <a16:creationId xmlns:a16="http://schemas.microsoft.com/office/drawing/2014/main" id="{3A144086-DE41-9D9E-65E8-14FBC2E0F37F}"/>
              </a:ext>
            </a:extLst>
          </p:cNvPr>
          <p:cNvSpPr txBox="1"/>
          <p:nvPr/>
        </p:nvSpPr>
        <p:spPr>
          <a:xfrm>
            <a:off x="4276757" y="1800769"/>
            <a:ext cx="1499663" cy="369332"/>
          </a:xfrm>
          <a:prstGeom prst="rect">
            <a:avLst/>
          </a:prstGeom>
          <a:noFill/>
        </p:spPr>
        <p:txBody>
          <a:bodyPr wrap="square" rtlCol="0">
            <a:spAutoFit/>
          </a:bodyPr>
          <a:lstStyle/>
          <a:p>
            <a:r>
              <a:rPr lang="fr-FR" sz="900" b="1" dirty="0"/>
              <a:t>Former et sensibiliser </a:t>
            </a:r>
            <a:r>
              <a:rPr lang="fr-FR" sz="900" dirty="0"/>
              <a:t>les équipes</a:t>
            </a:r>
          </a:p>
        </p:txBody>
      </p:sp>
      <p:sp>
        <p:nvSpPr>
          <p:cNvPr id="12" name="ZoneTexte 11">
            <a:extLst>
              <a:ext uri="{FF2B5EF4-FFF2-40B4-BE49-F238E27FC236}">
                <a16:creationId xmlns:a16="http://schemas.microsoft.com/office/drawing/2014/main" id="{FB4F2BC6-6166-0522-D608-EA172B3E4CE4}"/>
              </a:ext>
            </a:extLst>
          </p:cNvPr>
          <p:cNvSpPr txBox="1"/>
          <p:nvPr/>
        </p:nvSpPr>
        <p:spPr>
          <a:xfrm>
            <a:off x="7438853" y="1163805"/>
            <a:ext cx="1480960" cy="369332"/>
          </a:xfrm>
          <a:prstGeom prst="rect">
            <a:avLst/>
          </a:prstGeom>
          <a:noFill/>
        </p:spPr>
        <p:txBody>
          <a:bodyPr wrap="square" rtlCol="0">
            <a:spAutoFit/>
          </a:bodyPr>
          <a:lstStyle/>
          <a:p>
            <a:r>
              <a:rPr lang="fr-FR" sz="900" dirty="0"/>
              <a:t>Définir une </a:t>
            </a:r>
            <a:r>
              <a:rPr lang="fr-FR" sz="900" b="1" dirty="0"/>
              <a:t>politique de communication</a:t>
            </a:r>
            <a:endParaRPr lang="fr-FR" sz="900" dirty="0"/>
          </a:p>
        </p:txBody>
      </p:sp>
      <p:pic>
        <p:nvPicPr>
          <p:cNvPr id="1036" name="Picture 12" descr="le marketing numérique ">
            <a:extLst>
              <a:ext uri="{FF2B5EF4-FFF2-40B4-BE49-F238E27FC236}">
                <a16:creationId xmlns:a16="http://schemas.microsoft.com/office/drawing/2014/main" id="{80E0F0FF-63DD-1472-BA93-6A06CC329A2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78476" y="1114833"/>
            <a:ext cx="432000" cy="432000"/>
          </a:xfrm>
          <a:prstGeom prst="rect">
            <a:avLst/>
          </a:prstGeom>
          <a:noFill/>
          <a:extLst>
            <a:ext uri="{909E8E84-426E-40DD-AFC4-6F175D3DCCD1}">
              <a14:hiddenFill xmlns:a14="http://schemas.microsoft.com/office/drawing/2010/main">
                <a:solidFill>
                  <a:srgbClr val="FFFFFF"/>
                </a:solidFill>
              </a14:hiddenFill>
            </a:ext>
          </a:extLst>
        </p:spPr>
      </p:pic>
      <p:sp>
        <p:nvSpPr>
          <p:cNvPr id="14" name="ZoneTexte 13">
            <a:extLst>
              <a:ext uri="{FF2B5EF4-FFF2-40B4-BE49-F238E27FC236}">
                <a16:creationId xmlns:a16="http://schemas.microsoft.com/office/drawing/2014/main" id="{4D800066-19CD-5F35-F38A-1AC3AD70FBD7}"/>
              </a:ext>
            </a:extLst>
          </p:cNvPr>
          <p:cNvSpPr txBox="1"/>
          <p:nvPr/>
        </p:nvSpPr>
        <p:spPr>
          <a:xfrm>
            <a:off x="1708108" y="1827313"/>
            <a:ext cx="1151782" cy="369332"/>
          </a:xfrm>
          <a:prstGeom prst="rect">
            <a:avLst/>
          </a:prstGeom>
          <a:noFill/>
        </p:spPr>
        <p:txBody>
          <a:bodyPr wrap="square" rtlCol="0">
            <a:spAutoFit/>
          </a:bodyPr>
          <a:lstStyle>
            <a:defPPr marR="0" lvl="0" algn="l" rtl="0">
              <a:lnSpc>
                <a:spcPct val="100000"/>
              </a:lnSpc>
              <a:spcBef>
                <a:spcPts val="0"/>
              </a:spcBef>
              <a:spcAft>
                <a:spcPts val="0"/>
              </a:spcAft>
            </a:defPPr>
            <a:lvl1pPr>
              <a:defRPr sz="900"/>
            </a:lvl1pPr>
          </a:lstStyle>
          <a:p>
            <a:r>
              <a:rPr lang="fr-FR" dirty="0"/>
              <a:t>Tenir compte de la </a:t>
            </a:r>
            <a:r>
              <a:rPr lang="fr-FR" b="1" dirty="0"/>
              <a:t>dimension GHT</a:t>
            </a:r>
          </a:p>
        </p:txBody>
      </p:sp>
      <p:pic>
        <p:nvPicPr>
          <p:cNvPr id="1038" name="Picture 14" descr="hôpital ">
            <a:extLst>
              <a:ext uri="{FF2B5EF4-FFF2-40B4-BE49-F238E27FC236}">
                <a16:creationId xmlns:a16="http://schemas.microsoft.com/office/drawing/2014/main" id="{F01FFA1B-B63F-6861-2057-64544739B22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76523" y="1769435"/>
            <a:ext cx="432000" cy="432000"/>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formation ">
            <a:extLst>
              <a:ext uri="{FF2B5EF4-FFF2-40B4-BE49-F238E27FC236}">
                <a16:creationId xmlns:a16="http://schemas.microsoft.com/office/drawing/2014/main" id="{83C1451E-9F95-DCD5-0F1C-F27EE7C2C8B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00414" y="1764645"/>
            <a:ext cx="432000" cy="432000"/>
          </a:xfrm>
          <a:prstGeom prst="rect">
            <a:avLst/>
          </a:prstGeom>
          <a:noFill/>
          <a:extLst>
            <a:ext uri="{909E8E84-426E-40DD-AFC4-6F175D3DCCD1}">
              <a14:hiddenFill xmlns:a14="http://schemas.microsoft.com/office/drawing/2010/main">
                <a:solidFill>
                  <a:srgbClr val="FFFFFF"/>
                </a:solidFill>
              </a14:hiddenFill>
            </a:ext>
          </a:extLst>
        </p:spPr>
      </p:pic>
      <p:sp>
        <p:nvSpPr>
          <p:cNvPr id="17" name="ZoneTexte 16">
            <a:extLst>
              <a:ext uri="{FF2B5EF4-FFF2-40B4-BE49-F238E27FC236}">
                <a16:creationId xmlns:a16="http://schemas.microsoft.com/office/drawing/2014/main" id="{951AD108-C430-0A84-1CD7-E57533B548B5}"/>
              </a:ext>
            </a:extLst>
          </p:cNvPr>
          <p:cNvSpPr txBox="1"/>
          <p:nvPr/>
        </p:nvSpPr>
        <p:spPr>
          <a:xfrm>
            <a:off x="6683630" y="1806052"/>
            <a:ext cx="1382906" cy="369332"/>
          </a:xfrm>
          <a:prstGeom prst="rect">
            <a:avLst/>
          </a:prstGeom>
          <a:noFill/>
        </p:spPr>
        <p:txBody>
          <a:bodyPr wrap="square" rtlCol="0">
            <a:spAutoFit/>
          </a:bodyPr>
          <a:lstStyle>
            <a:defPPr marR="0" lvl="0" algn="l" rtl="0">
              <a:lnSpc>
                <a:spcPct val="100000"/>
              </a:lnSpc>
              <a:spcBef>
                <a:spcPts val="0"/>
              </a:spcBef>
              <a:spcAft>
                <a:spcPts val="0"/>
              </a:spcAft>
            </a:defPPr>
            <a:lvl1pPr>
              <a:defRPr sz="900"/>
            </a:lvl1pPr>
          </a:lstStyle>
          <a:p>
            <a:r>
              <a:rPr lang="fr-FR" dirty="0"/>
              <a:t>Choisir des </a:t>
            </a:r>
            <a:r>
              <a:rPr lang="fr-FR" b="1" dirty="0"/>
              <a:t>sites pilotes pour les BIA</a:t>
            </a:r>
          </a:p>
        </p:txBody>
      </p:sp>
      <p:pic>
        <p:nvPicPr>
          <p:cNvPr id="1042" name="Picture 18" descr="salle d'opération ">
            <a:extLst>
              <a:ext uri="{FF2B5EF4-FFF2-40B4-BE49-F238E27FC236}">
                <a16:creationId xmlns:a16="http://schemas.microsoft.com/office/drawing/2014/main" id="{1BE09E26-A68E-EA57-B5C5-D17F9239A10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32493" y="1764645"/>
            <a:ext cx="432000" cy="432000"/>
          </a:xfrm>
          <a:prstGeom prst="rect">
            <a:avLst/>
          </a:prstGeom>
          <a:noFill/>
          <a:extLst>
            <a:ext uri="{909E8E84-426E-40DD-AFC4-6F175D3DCCD1}">
              <a14:hiddenFill xmlns:a14="http://schemas.microsoft.com/office/drawing/2010/main">
                <a:solidFill>
                  <a:srgbClr val="FFFFFF"/>
                </a:solidFill>
              </a14:hiddenFill>
            </a:ext>
          </a:extLst>
        </p:spPr>
      </p:pic>
      <p:sp>
        <p:nvSpPr>
          <p:cNvPr id="19" name="ZoneTexte 18">
            <a:extLst>
              <a:ext uri="{FF2B5EF4-FFF2-40B4-BE49-F238E27FC236}">
                <a16:creationId xmlns:a16="http://schemas.microsoft.com/office/drawing/2014/main" id="{4380E155-4110-4F3B-D99D-BBD2E5B85225}"/>
              </a:ext>
            </a:extLst>
          </p:cNvPr>
          <p:cNvSpPr txBox="1"/>
          <p:nvPr/>
        </p:nvSpPr>
        <p:spPr>
          <a:xfrm>
            <a:off x="3449445" y="2715679"/>
            <a:ext cx="2389139" cy="323165"/>
          </a:xfrm>
          <a:prstGeom prst="rect">
            <a:avLst/>
          </a:prstGeom>
          <a:noFill/>
        </p:spPr>
        <p:txBody>
          <a:bodyPr wrap="square">
            <a:spAutoFit/>
          </a:bodyPr>
          <a:lstStyle/>
          <a:p>
            <a:r>
              <a:rPr lang="fr-FR" sz="900" dirty="0"/>
              <a:t>Tenir compte </a:t>
            </a:r>
            <a:r>
              <a:rPr lang="fr-FR" sz="900" b="1" dirty="0"/>
              <a:t>des autres travaux menés</a:t>
            </a:r>
          </a:p>
          <a:p>
            <a:r>
              <a:rPr lang="fr-FR" sz="600" dirty="0"/>
              <a:t>(plan blanc, PCRI, SSE, démarche qualité, certification HAS…)</a:t>
            </a:r>
            <a:endParaRPr lang="fr-FR" sz="900" dirty="0"/>
          </a:p>
        </p:txBody>
      </p:sp>
      <p:pic>
        <p:nvPicPr>
          <p:cNvPr id="1046" name="Picture 22" descr="haute qualité ">
            <a:extLst>
              <a:ext uri="{FF2B5EF4-FFF2-40B4-BE49-F238E27FC236}">
                <a16:creationId xmlns:a16="http://schemas.microsoft.com/office/drawing/2014/main" id="{6FE20673-7E55-CD8A-9DDC-61B579C1B2BF}"/>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68413" y="2673095"/>
            <a:ext cx="432000" cy="432000"/>
          </a:xfrm>
          <a:prstGeom prst="rect">
            <a:avLst/>
          </a:prstGeom>
          <a:noFill/>
          <a:extLst>
            <a:ext uri="{909E8E84-426E-40DD-AFC4-6F175D3DCCD1}">
              <a14:hiddenFill xmlns:a14="http://schemas.microsoft.com/office/drawing/2010/main">
                <a:solidFill>
                  <a:srgbClr val="FFFFFF"/>
                </a:solidFill>
              </a14:hiddenFill>
            </a:ext>
          </a:extLst>
        </p:spPr>
      </p:pic>
      <p:sp>
        <p:nvSpPr>
          <p:cNvPr id="20" name="ZoneTexte 19">
            <a:extLst>
              <a:ext uri="{FF2B5EF4-FFF2-40B4-BE49-F238E27FC236}">
                <a16:creationId xmlns:a16="http://schemas.microsoft.com/office/drawing/2014/main" id="{D03253EA-6110-72C7-3434-4C3DA165CFC5}"/>
              </a:ext>
            </a:extLst>
          </p:cNvPr>
          <p:cNvSpPr txBox="1"/>
          <p:nvPr/>
        </p:nvSpPr>
        <p:spPr>
          <a:xfrm>
            <a:off x="6851671" y="2728308"/>
            <a:ext cx="2040005" cy="369332"/>
          </a:xfrm>
          <a:prstGeom prst="rect">
            <a:avLst/>
          </a:prstGeom>
          <a:noFill/>
        </p:spPr>
        <p:txBody>
          <a:bodyPr wrap="square" rtlCol="0">
            <a:spAutoFit/>
          </a:bodyPr>
          <a:lstStyle/>
          <a:p>
            <a:r>
              <a:rPr lang="fr-FR" sz="900" dirty="0"/>
              <a:t>Préremplir les BIA en vue </a:t>
            </a:r>
            <a:r>
              <a:rPr lang="fr-FR" sz="900" b="1" dirty="0"/>
              <a:t>d’ateliers avec les professionnels</a:t>
            </a:r>
          </a:p>
        </p:txBody>
      </p:sp>
      <p:sp>
        <p:nvSpPr>
          <p:cNvPr id="21" name="ZoneTexte 20">
            <a:extLst>
              <a:ext uri="{FF2B5EF4-FFF2-40B4-BE49-F238E27FC236}">
                <a16:creationId xmlns:a16="http://schemas.microsoft.com/office/drawing/2014/main" id="{84F2F79F-36E4-5F6C-22D9-179A2907E39B}"/>
              </a:ext>
            </a:extLst>
          </p:cNvPr>
          <p:cNvSpPr txBox="1"/>
          <p:nvPr/>
        </p:nvSpPr>
        <p:spPr>
          <a:xfrm>
            <a:off x="2416554" y="3323214"/>
            <a:ext cx="2462574" cy="369332"/>
          </a:xfrm>
          <a:prstGeom prst="rect">
            <a:avLst/>
          </a:prstGeom>
          <a:noFill/>
        </p:spPr>
        <p:txBody>
          <a:bodyPr wrap="square" rtlCol="0">
            <a:spAutoFit/>
          </a:bodyPr>
          <a:lstStyle/>
          <a:p>
            <a:r>
              <a:rPr lang="fr-FR" sz="900" b="1" dirty="0"/>
              <a:t>Formaliser les BIA </a:t>
            </a:r>
            <a:r>
              <a:rPr lang="fr-FR" sz="900" dirty="0"/>
              <a:t>et identifier les </a:t>
            </a:r>
            <a:r>
              <a:rPr lang="fr-FR" sz="900" b="1" dirty="0"/>
              <a:t>solutions de continuité / reprise d’activité</a:t>
            </a:r>
          </a:p>
        </p:txBody>
      </p:sp>
      <p:pic>
        <p:nvPicPr>
          <p:cNvPr id="1048" name="Picture 24" descr="table ronde ">
            <a:extLst>
              <a:ext uri="{FF2B5EF4-FFF2-40B4-BE49-F238E27FC236}">
                <a16:creationId xmlns:a16="http://schemas.microsoft.com/office/drawing/2014/main" id="{82273925-8349-45A7-EED6-F66B7874B40D}"/>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370639" y="2682094"/>
            <a:ext cx="432000" cy="432000"/>
          </a:xfrm>
          <a:prstGeom prst="rect">
            <a:avLst/>
          </a:prstGeom>
          <a:noFill/>
          <a:extLst>
            <a:ext uri="{909E8E84-426E-40DD-AFC4-6F175D3DCCD1}">
              <a14:hiddenFill xmlns:a14="http://schemas.microsoft.com/office/drawing/2010/main">
                <a:solidFill>
                  <a:srgbClr val="FFFFFF"/>
                </a:solidFill>
              </a14:hiddenFill>
            </a:ext>
          </a:extLst>
        </p:spPr>
      </p:pic>
      <p:pic>
        <p:nvPicPr>
          <p:cNvPr id="1050" name="Picture 26" descr="conception tolérante aux pannes ">
            <a:extLst>
              <a:ext uri="{FF2B5EF4-FFF2-40B4-BE49-F238E27FC236}">
                <a16:creationId xmlns:a16="http://schemas.microsoft.com/office/drawing/2014/main" id="{99F37FBE-6103-3680-C9FD-061D15D6919D}"/>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984553" y="3285345"/>
            <a:ext cx="432000" cy="4320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reprise après sinistre ">
            <a:extLst>
              <a:ext uri="{FF2B5EF4-FFF2-40B4-BE49-F238E27FC236}">
                <a16:creationId xmlns:a16="http://schemas.microsoft.com/office/drawing/2014/main" id="{DD9FC30A-4E22-5119-A497-70A4CAC59ADF}"/>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100359" y="3302154"/>
            <a:ext cx="432000" cy="432000"/>
          </a:xfrm>
          <a:prstGeom prst="rect">
            <a:avLst/>
          </a:prstGeom>
          <a:noFill/>
          <a:extLst>
            <a:ext uri="{909E8E84-426E-40DD-AFC4-6F175D3DCCD1}">
              <a14:hiddenFill xmlns:a14="http://schemas.microsoft.com/office/drawing/2010/main">
                <a:solidFill>
                  <a:srgbClr val="FFFFFF"/>
                </a:solidFill>
              </a14:hiddenFill>
            </a:ext>
          </a:extLst>
        </p:spPr>
      </p:pic>
      <p:sp>
        <p:nvSpPr>
          <p:cNvPr id="10" name="ZoneTexte 9">
            <a:extLst>
              <a:ext uri="{FF2B5EF4-FFF2-40B4-BE49-F238E27FC236}">
                <a16:creationId xmlns:a16="http://schemas.microsoft.com/office/drawing/2014/main" id="{EE7336ED-07D5-157D-FC9A-C4F39C2A55E1}"/>
              </a:ext>
            </a:extLst>
          </p:cNvPr>
          <p:cNvSpPr txBox="1"/>
          <p:nvPr/>
        </p:nvSpPr>
        <p:spPr>
          <a:xfrm>
            <a:off x="5527517" y="3406157"/>
            <a:ext cx="1733020" cy="230832"/>
          </a:xfrm>
          <a:prstGeom prst="rect">
            <a:avLst/>
          </a:prstGeom>
          <a:noFill/>
        </p:spPr>
        <p:txBody>
          <a:bodyPr wrap="square" rtlCol="0">
            <a:spAutoFit/>
          </a:bodyPr>
          <a:lstStyle/>
          <a:p>
            <a:r>
              <a:rPr lang="fr-FR" sz="900" dirty="0"/>
              <a:t>Formaliser le </a:t>
            </a:r>
            <a:r>
              <a:rPr lang="fr-FR" sz="900" b="1" dirty="0"/>
              <a:t>PCRA cadre</a:t>
            </a:r>
          </a:p>
        </p:txBody>
      </p:sp>
      <p:sp>
        <p:nvSpPr>
          <p:cNvPr id="13" name="ZoneTexte 12">
            <a:extLst>
              <a:ext uri="{FF2B5EF4-FFF2-40B4-BE49-F238E27FC236}">
                <a16:creationId xmlns:a16="http://schemas.microsoft.com/office/drawing/2014/main" id="{AD87B213-B268-D1D0-C221-F2AED9B1BA06}"/>
              </a:ext>
            </a:extLst>
          </p:cNvPr>
          <p:cNvSpPr txBox="1"/>
          <p:nvPr/>
        </p:nvSpPr>
        <p:spPr>
          <a:xfrm>
            <a:off x="5223676" y="4223253"/>
            <a:ext cx="1603483" cy="369332"/>
          </a:xfrm>
          <a:prstGeom prst="rect">
            <a:avLst/>
          </a:prstGeom>
          <a:noFill/>
        </p:spPr>
        <p:txBody>
          <a:bodyPr wrap="square" rtlCol="0">
            <a:spAutoFit/>
          </a:bodyPr>
          <a:lstStyle/>
          <a:p>
            <a:r>
              <a:rPr lang="fr-FR" sz="900" b="1" dirty="0"/>
              <a:t>Mettre à jour </a:t>
            </a:r>
            <a:r>
              <a:rPr lang="fr-FR" sz="900" dirty="0"/>
              <a:t>régulièrement le PCRA</a:t>
            </a:r>
          </a:p>
        </p:txBody>
      </p:sp>
      <p:pic>
        <p:nvPicPr>
          <p:cNvPr id="15" name="Picture 4" descr="tester ">
            <a:extLst>
              <a:ext uri="{FF2B5EF4-FFF2-40B4-BE49-F238E27FC236}">
                <a16:creationId xmlns:a16="http://schemas.microsoft.com/office/drawing/2014/main" id="{D960E62D-83C1-FB74-ACBE-094AEA952B3A}"/>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032297" y="4168836"/>
            <a:ext cx="432000" cy="432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mise à jour du système ">
            <a:extLst>
              <a:ext uri="{FF2B5EF4-FFF2-40B4-BE49-F238E27FC236}">
                <a16:creationId xmlns:a16="http://schemas.microsoft.com/office/drawing/2014/main" id="{68C8EE37-CB4F-6391-08D4-660016841D7C}"/>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803540" y="4184939"/>
            <a:ext cx="432000" cy="43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4613744"/>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34F3EB7E-A20F-A11A-AE71-91E477DDD0A2}"/>
              </a:ext>
            </a:extLst>
          </p:cNvPr>
          <p:cNvSpPr>
            <a:spLocks noGrp="1"/>
          </p:cNvSpPr>
          <p:nvPr>
            <p:ph type="body" idx="1"/>
          </p:nvPr>
        </p:nvSpPr>
        <p:spPr>
          <a:xfrm>
            <a:off x="1712183" y="468441"/>
            <a:ext cx="3955449" cy="1871663"/>
          </a:xfrm>
        </p:spPr>
        <p:txBody>
          <a:bodyPr anchor="ctr">
            <a:normAutofit/>
          </a:bodyPr>
          <a:lstStyle/>
          <a:p>
            <a:pPr marL="0" indent="0">
              <a:spcBef>
                <a:spcPts val="0"/>
              </a:spcBef>
            </a:pPr>
            <a:r>
              <a:rPr lang="fr-FR" dirty="0"/>
              <a:t>Modalités de réalisation de la phase pilote</a:t>
            </a:r>
          </a:p>
        </p:txBody>
      </p:sp>
    </p:spTree>
    <p:extLst>
      <p:ext uri="{BB962C8B-B14F-4D97-AF65-F5344CB8AC3E}">
        <p14:creationId xmlns:p14="http://schemas.microsoft.com/office/powerpoint/2010/main" val="665068826"/>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34F3EB7E-A20F-A11A-AE71-91E477DDD0A2}"/>
              </a:ext>
            </a:extLst>
          </p:cNvPr>
          <p:cNvSpPr>
            <a:spLocks noGrp="1"/>
          </p:cNvSpPr>
          <p:nvPr>
            <p:ph type="body" idx="1"/>
          </p:nvPr>
        </p:nvSpPr>
        <p:spPr>
          <a:xfrm>
            <a:off x="1712183" y="468441"/>
            <a:ext cx="3955449" cy="1871663"/>
          </a:xfrm>
        </p:spPr>
        <p:txBody>
          <a:bodyPr anchor="ctr">
            <a:normAutofit/>
          </a:bodyPr>
          <a:lstStyle/>
          <a:p>
            <a:pPr marL="0" indent="0">
              <a:spcBef>
                <a:spcPts val="0"/>
              </a:spcBef>
            </a:pPr>
            <a:r>
              <a:rPr lang="fr-FR" dirty="0"/>
              <a:t>FAQ</a:t>
            </a:r>
          </a:p>
        </p:txBody>
      </p:sp>
    </p:spTree>
    <p:extLst>
      <p:ext uri="{BB962C8B-B14F-4D97-AF65-F5344CB8AC3E}">
        <p14:creationId xmlns:p14="http://schemas.microsoft.com/office/powerpoint/2010/main" val="3682864611"/>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ADA3B0F-36A1-DE7E-7348-2D077BC37AB2}"/>
              </a:ext>
            </a:extLst>
          </p:cNvPr>
          <p:cNvSpPr>
            <a:spLocks noGrp="1"/>
          </p:cNvSpPr>
          <p:nvPr>
            <p:ph type="title"/>
          </p:nvPr>
        </p:nvSpPr>
        <p:spPr/>
        <p:txBody>
          <a:bodyPr>
            <a:normAutofit/>
          </a:bodyPr>
          <a:lstStyle/>
          <a:p>
            <a:r>
              <a:rPr lang="fr-FR" dirty="0"/>
              <a:t>FAQ</a:t>
            </a:r>
          </a:p>
        </p:txBody>
      </p:sp>
      <p:sp>
        <p:nvSpPr>
          <p:cNvPr id="3" name="Espace réservé du numéro de diapositive 2">
            <a:extLst>
              <a:ext uri="{FF2B5EF4-FFF2-40B4-BE49-F238E27FC236}">
                <a16:creationId xmlns:a16="http://schemas.microsoft.com/office/drawing/2014/main" id="{11E3F19F-CBFF-0E62-D3A7-E6A19C1792A0}"/>
              </a:ext>
            </a:extLst>
          </p:cNvPr>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fr-FR" smtClean="0"/>
              <a:t>31</a:t>
            </a:fld>
            <a:endParaRPr lang="fr-FR"/>
          </a:p>
        </p:txBody>
      </p:sp>
      <p:graphicFrame>
        <p:nvGraphicFramePr>
          <p:cNvPr id="4" name="Tableau 4">
            <a:extLst>
              <a:ext uri="{FF2B5EF4-FFF2-40B4-BE49-F238E27FC236}">
                <a16:creationId xmlns:a16="http://schemas.microsoft.com/office/drawing/2014/main" id="{5EB47CD6-0867-787D-6BFE-7A7C6B6309C8}"/>
              </a:ext>
            </a:extLst>
          </p:cNvPr>
          <p:cNvGraphicFramePr>
            <a:graphicFrameLocks noGrp="1"/>
          </p:cNvGraphicFramePr>
          <p:nvPr>
            <p:extLst>
              <p:ext uri="{D42A27DB-BD31-4B8C-83A1-F6EECF244321}">
                <p14:modId xmlns:p14="http://schemas.microsoft.com/office/powerpoint/2010/main" val="2618209135"/>
              </p:ext>
            </p:extLst>
          </p:nvPr>
        </p:nvGraphicFramePr>
        <p:xfrm>
          <a:off x="251749" y="937596"/>
          <a:ext cx="8640503" cy="3571240"/>
        </p:xfrm>
        <a:graphic>
          <a:graphicData uri="http://schemas.openxmlformats.org/drawingml/2006/table">
            <a:tbl>
              <a:tblPr firstRow="1" bandRow="1">
                <a:tableStyleId>{5C22544A-7EE6-4342-B048-85BDC9FD1C3A}</a:tableStyleId>
              </a:tblPr>
              <a:tblGrid>
                <a:gridCol w="2752781">
                  <a:extLst>
                    <a:ext uri="{9D8B030D-6E8A-4147-A177-3AD203B41FA5}">
                      <a16:colId xmlns:a16="http://schemas.microsoft.com/office/drawing/2014/main" val="465675335"/>
                    </a:ext>
                  </a:extLst>
                </a:gridCol>
                <a:gridCol w="5887722">
                  <a:extLst>
                    <a:ext uri="{9D8B030D-6E8A-4147-A177-3AD203B41FA5}">
                      <a16:colId xmlns:a16="http://schemas.microsoft.com/office/drawing/2014/main" val="3549867707"/>
                    </a:ext>
                  </a:extLst>
                </a:gridCol>
              </a:tblGrid>
              <a:tr h="370840">
                <a:tc>
                  <a:txBody>
                    <a:bodyPr/>
                    <a:lstStyle/>
                    <a:p>
                      <a:r>
                        <a:rPr lang="fr-FR" sz="1000" b="1" dirty="0"/>
                        <a:t>Questions</a:t>
                      </a:r>
                    </a:p>
                  </a:txBody>
                  <a:tcPr anchor="ctr">
                    <a:solidFill>
                      <a:schemeClr val="bg2"/>
                    </a:solidFill>
                  </a:tcPr>
                </a:tc>
                <a:tc>
                  <a:txBody>
                    <a:bodyPr/>
                    <a:lstStyle/>
                    <a:p>
                      <a:r>
                        <a:rPr lang="fr-FR" sz="1000" b="1" dirty="0"/>
                        <a:t>Réponses</a:t>
                      </a:r>
                    </a:p>
                  </a:txBody>
                  <a:tcPr anchor="ctr">
                    <a:solidFill>
                      <a:schemeClr val="bg2"/>
                    </a:solidFill>
                  </a:tcPr>
                </a:tc>
                <a:extLst>
                  <a:ext uri="{0D108BD9-81ED-4DB2-BD59-A6C34878D82A}">
                    <a16:rowId xmlns:a16="http://schemas.microsoft.com/office/drawing/2014/main" val="2834549822"/>
                  </a:ext>
                </a:extLst>
              </a:tr>
              <a:tr h="370840">
                <a:tc>
                  <a:txBody>
                    <a:bodyPr/>
                    <a:lstStyle/>
                    <a:p>
                      <a:r>
                        <a:rPr lang="fr-FR" sz="1000" dirty="0"/>
                        <a:t>Quelle est la différence entre cartographie des risques et PCRA ?</a:t>
                      </a:r>
                    </a:p>
                  </a:txBody>
                  <a:tcPr anchor="ctr"/>
                </a:tc>
                <a:tc>
                  <a:txBody>
                    <a:bodyPr/>
                    <a:lstStyle/>
                    <a:p>
                      <a:r>
                        <a:rPr lang="fr-FR" sz="1000" dirty="0"/>
                        <a:t>L’analyse et la cartographie des risques se concentrent sur l’origine du risque alors que le PCRA se concentre sur l’impact quelle que soit l’origine de l’événement : les deux démarches sont complémentaires.</a:t>
                      </a:r>
                    </a:p>
                  </a:txBody>
                  <a:tcPr anchor="ctr"/>
                </a:tc>
                <a:extLst>
                  <a:ext uri="{0D108BD9-81ED-4DB2-BD59-A6C34878D82A}">
                    <a16:rowId xmlns:a16="http://schemas.microsoft.com/office/drawing/2014/main" val="949235991"/>
                  </a:ext>
                </a:extLst>
              </a:tr>
              <a:tr h="370840">
                <a:tc>
                  <a:txBody>
                    <a:bodyPr/>
                    <a:lstStyle/>
                    <a:p>
                      <a:r>
                        <a:rPr lang="fr-FR" sz="1000" dirty="0"/>
                        <a:t>Est-il possible de modifier dans la trame de BIA les durées types d’arrêt d’une activité ?</a:t>
                      </a:r>
                    </a:p>
                  </a:txBody>
                  <a:tcPr anchor="ctr"/>
                </a:tc>
                <a:tc>
                  <a:txBody>
                    <a:bodyPr/>
                    <a:lstStyle/>
                    <a:p>
                      <a:r>
                        <a:rPr lang="fr-FR" sz="1000" dirty="0"/>
                        <a:t>Les durées proposées (1H, 3h, 12h, 3 jours, 3 semaines) permettent de se projeter à différents niveaux et de faciliter l’identification de la criticité de l’arrêt d’une activité pour une durée plus ou moins longue. Dans le cadre du BIA et selon le service, vous pouvez si vous le souhaitez ajuster les durées pour l’analyse de la criticité de l’interruption (ex : intégrer 1 jour à la place de 12h).</a:t>
                      </a:r>
                    </a:p>
                  </a:txBody>
                  <a:tcPr anchor="ctr"/>
                </a:tc>
                <a:extLst>
                  <a:ext uri="{0D108BD9-81ED-4DB2-BD59-A6C34878D82A}">
                    <a16:rowId xmlns:a16="http://schemas.microsoft.com/office/drawing/2014/main" val="2402837689"/>
                  </a:ext>
                </a:extLst>
              </a:tr>
              <a:tr h="370840">
                <a:tc>
                  <a:txBody>
                    <a:bodyPr/>
                    <a:lstStyle/>
                    <a:p>
                      <a:r>
                        <a:rPr lang="fr-FR" sz="1000" dirty="0"/>
                        <a:t>Dans le cadre du BIA, faut-il identifier l’origine de la crise et donc faire plusieurs cas ?</a:t>
                      </a:r>
                    </a:p>
                  </a:txBody>
                  <a:tcPr anchor="ct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1000" dirty="0"/>
                        <a:t>Il est conseillé de se positionner sur la cible et l’objectif en matière de continuité, quelle que soit la crise.</a:t>
                      </a:r>
                    </a:p>
                  </a:txBody>
                  <a:tcPr anchor="ctr"/>
                </a:tc>
                <a:extLst>
                  <a:ext uri="{0D108BD9-81ED-4DB2-BD59-A6C34878D82A}">
                    <a16:rowId xmlns:a16="http://schemas.microsoft.com/office/drawing/2014/main" val="4168718458"/>
                  </a:ext>
                </a:extLst>
              </a:tr>
              <a:tr h="370840">
                <a:tc>
                  <a:txBody>
                    <a:bodyPr/>
                    <a:lstStyle/>
                    <a:p>
                      <a:r>
                        <a:rPr lang="fr-FR" sz="1000" dirty="0"/>
                        <a:t>Comment procéder pour élaborer le BIA lorsqu’un service dispose de plusieurs sites (ex : établissement avec 4 sites et 1 laboratoire par site) ?</a:t>
                      </a:r>
                    </a:p>
                  </a:txBody>
                  <a:tcPr anchor="ctr"/>
                </a:tc>
                <a:tc>
                  <a:txBody>
                    <a:bodyPr/>
                    <a:lstStyle/>
                    <a:p>
                      <a:r>
                        <a:rPr lang="fr-FR" sz="1000" dirty="0"/>
                        <a:t>Il est conseillé de faire 1 BIA par site / unité organisationnelle même si les informations sont similaires, en réutilisant les données au maximum.</a:t>
                      </a:r>
                    </a:p>
                    <a:p>
                      <a:r>
                        <a:rPr lang="fr-FR" sz="1000" dirty="0"/>
                        <a:t>Il peut également être procédé à un premier travail commun puis à une prise en compte des spécificités de chaque site (matériel, logiciel).</a:t>
                      </a:r>
                    </a:p>
                  </a:txBody>
                  <a:tcPr anchor="ctr"/>
                </a:tc>
                <a:extLst>
                  <a:ext uri="{0D108BD9-81ED-4DB2-BD59-A6C34878D82A}">
                    <a16:rowId xmlns:a16="http://schemas.microsoft.com/office/drawing/2014/main" val="4027321653"/>
                  </a:ext>
                </a:extLst>
              </a:tr>
              <a:tr h="370840">
                <a:tc>
                  <a:txBody>
                    <a:bodyPr/>
                    <a:lstStyle/>
                    <a:p>
                      <a:r>
                        <a:rPr lang="fr-FR" sz="1000" dirty="0"/>
                        <a:t>Quelle granularité retenir dans le détail des activités au sein du BIA ?</a:t>
                      </a:r>
                    </a:p>
                  </a:txBody>
                  <a:tcPr anchor="ctr"/>
                </a:tc>
                <a:tc>
                  <a:txBody>
                    <a:bodyPr/>
                    <a:lstStyle/>
                    <a:p>
                      <a:r>
                        <a:rPr lang="fr-FR" sz="1000" dirty="0"/>
                        <a:t>Il n’y a pas de réponse idéale : le niveau de granularité peut dépendre du type de service. Un niveau de détails important permet de dégager les différents process et leur niveau de criticité pour adapter au mieux le PCRA. Dans un premier temps, détailler au maximum permet de ne rien oublier et de faire une cartographie du service ; puis le BIA peut présenter un niveau plus synthétique mais prenant en compte tous les cas de figure.</a:t>
                      </a:r>
                    </a:p>
                  </a:txBody>
                  <a:tcPr anchor="ctr"/>
                </a:tc>
                <a:extLst>
                  <a:ext uri="{0D108BD9-81ED-4DB2-BD59-A6C34878D82A}">
                    <a16:rowId xmlns:a16="http://schemas.microsoft.com/office/drawing/2014/main" val="2743270352"/>
                  </a:ext>
                </a:extLst>
              </a:tr>
            </a:tbl>
          </a:graphicData>
        </a:graphic>
      </p:graphicFrame>
    </p:spTree>
    <p:extLst>
      <p:ext uri="{BB962C8B-B14F-4D97-AF65-F5344CB8AC3E}">
        <p14:creationId xmlns:p14="http://schemas.microsoft.com/office/powerpoint/2010/main" val="2229293017"/>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34F3EB7E-A20F-A11A-AE71-91E477DDD0A2}"/>
              </a:ext>
            </a:extLst>
          </p:cNvPr>
          <p:cNvSpPr>
            <a:spLocks noGrp="1"/>
          </p:cNvSpPr>
          <p:nvPr>
            <p:ph type="body" idx="1"/>
          </p:nvPr>
        </p:nvSpPr>
        <p:spPr>
          <a:xfrm>
            <a:off x="1712183" y="468441"/>
            <a:ext cx="3955449" cy="1871663"/>
          </a:xfrm>
        </p:spPr>
        <p:txBody>
          <a:bodyPr anchor="ctr">
            <a:normAutofit/>
          </a:bodyPr>
          <a:lstStyle/>
          <a:p>
            <a:pPr marL="0" indent="0">
              <a:spcBef>
                <a:spcPts val="0"/>
              </a:spcBef>
            </a:pPr>
            <a:r>
              <a:rPr lang="fr-FR" i="1" dirty="0"/>
              <a:t>Annexe – exemples de remplissage du BIA</a:t>
            </a:r>
          </a:p>
        </p:txBody>
      </p:sp>
    </p:spTree>
    <p:extLst>
      <p:ext uri="{BB962C8B-B14F-4D97-AF65-F5344CB8AC3E}">
        <p14:creationId xmlns:p14="http://schemas.microsoft.com/office/powerpoint/2010/main" val="588443100"/>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94B2010B-AE58-D273-3C86-9407357EFFC5}"/>
              </a:ext>
            </a:extLst>
          </p:cNvPr>
          <p:cNvSpPr>
            <a:spLocks noGrp="1"/>
          </p:cNvSpPr>
          <p:nvPr>
            <p:ph type="body" sz="quarter" idx="15"/>
          </p:nvPr>
        </p:nvSpPr>
        <p:spPr>
          <a:xfrm>
            <a:off x="343910" y="795338"/>
            <a:ext cx="8280978" cy="1473715"/>
          </a:xfrm>
        </p:spPr>
        <p:txBody>
          <a:bodyPr>
            <a:normAutofit/>
          </a:bodyPr>
          <a:lstStyle/>
          <a:p>
            <a:pPr marL="228600" indent="0">
              <a:spcBef>
                <a:spcPts val="300"/>
              </a:spcBef>
              <a:buNone/>
            </a:pPr>
            <a:r>
              <a:rPr lang="fr-FR" sz="1000" dirty="0"/>
              <a:t>Document permettant de décrire les activités du service étudié, de mesurer leurs criticités, leurs besoins et interdépendances pour définir des solutions de continuité et de reprise d’activité. </a:t>
            </a:r>
          </a:p>
          <a:p>
            <a:pPr marL="228600" indent="0">
              <a:spcBef>
                <a:spcPts val="300"/>
              </a:spcBef>
              <a:buNone/>
            </a:pPr>
            <a:r>
              <a:rPr lang="fr-FR" sz="1000" dirty="0"/>
              <a:t>Il permet de traiter plusieurs scénarios d’indisponibilités : SI, ressources humaines, bâtiment (énergie, locaux…).</a:t>
            </a:r>
          </a:p>
          <a:p>
            <a:pPr marL="228600" indent="0">
              <a:spcBef>
                <a:spcPts val="300"/>
              </a:spcBef>
              <a:buNone/>
            </a:pPr>
            <a:r>
              <a:rPr lang="fr-FR" sz="1000" dirty="0"/>
              <a:t>La </a:t>
            </a:r>
            <a:r>
              <a:rPr lang="fr-FR" sz="1000" dirty="0">
                <a:solidFill>
                  <a:srgbClr val="E94C96"/>
                </a:solidFill>
              </a:rPr>
              <a:t>fiche méthodologie d’utilisation de l’outil BIA </a:t>
            </a:r>
            <a:r>
              <a:rPr lang="fr-FR" sz="1000" dirty="0"/>
              <a:t>est à retrouver sur </a:t>
            </a:r>
            <a:r>
              <a:rPr lang="fr-FR" sz="1000" dirty="0">
                <a:solidFill>
                  <a:srgbClr val="0563C1"/>
                </a:solidFill>
                <a:hlinkClick r:id="rId2">
                  <a:extLst>
                    <a:ext uri="{A12FA001-AC4F-418D-AE19-62706E023703}">
                      <ahyp:hlinkClr xmlns:ahyp="http://schemas.microsoft.com/office/drawing/2018/hyperlinkcolor" val="tx"/>
                    </a:ext>
                  </a:extLst>
                </a:hlinkClick>
              </a:rPr>
              <a:t>le site de l’ANS</a:t>
            </a:r>
            <a:endParaRPr lang="fr-FR" sz="1000" dirty="0">
              <a:solidFill>
                <a:srgbClr val="0563C1"/>
              </a:solidFill>
            </a:endParaRPr>
          </a:p>
        </p:txBody>
      </p:sp>
      <p:sp>
        <p:nvSpPr>
          <p:cNvPr id="3" name="Espace réservé du numéro de diapositive 2">
            <a:extLst>
              <a:ext uri="{FF2B5EF4-FFF2-40B4-BE49-F238E27FC236}">
                <a16:creationId xmlns:a16="http://schemas.microsoft.com/office/drawing/2014/main" id="{A8CAA08E-650A-986C-2E6B-0578F9E83290}"/>
              </a:ext>
            </a:extLst>
          </p:cNvPr>
          <p:cNvSpPr>
            <a:spLocks noGrp="1"/>
          </p:cNvSpPr>
          <p:nvPr>
            <p:ph type="sldNum" sz="quarter" idx="18"/>
          </p:nvPr>
        </p:nvSpPr>
        <p:spPr/>
        <p:txBody>
          <a:bodyPr/>
          <a:lstStyle/>
          <a:p>
            <a:pPr marL="0" marR="0" lvl="0" indent="0" algn="ctr" defTabSz="914400" rtl="0" eaLnBrk="1" fontAlgn="auto" latinLnBrk="0" hangingPunct="1">
              <a:lnSpc>
                <a:spcPct val="100000"/>
              </a:lnSpc>
              <a:spcBef>
                <a:spcPts val="0"/>
              </a:spcBef>
              <a:spcAft>
                <a:spcPts val="0"/>
              </a:spcAft>
              <a:buClr>
                <a:srgbClr val="000000"/>
              </a:buClr>
              <a:buSzPts val="800"/>
              <a:buFont typeface="Arial"/>
              <a:buNone/>
              <a:tabLst/>
              <a:defRPr/>
            </a:pPr>
            <a:fld id="{4A897389-FDC9-4B4F-9058-9FB9E4529928}" type="slidenum">
              <a:rPr kumimoji="0" lang="fr-FR" sz="800" b="0" i="1" u="none" strike="noStrike" kern="0" cap="none" spc="0" normalizeH="0" baseline="0" noProof="0" smtClean="0">
                <a:ln>
                  <a:noFill/>
                </a:ln>
                <a:solidFill>
                  <a:srgbClr val="575757"/>
                </a:solidFill>
                <a:effectLst/>
                <a:uLnTx/>
                <a:uFillTx/>
                <a:latin typeface="Arial"/>
                <a:cs typeface="Arial"/>
                <a:sym typeface="Arial"/>
              </a:rPr>
              <a:pPr marL="0" marR="0" lvl="0" indent="0" algn="ctr" defTabSz="914400" rtl="0" eaLnBrk="1" fontAlgn="auto" latinLnBrk="0" hangingPunct="1">
                <a:lnSpc>
                  <a:spcPct val="100000"/>
                </a:lnSpc>
                <a:spcBef>
                  <a:spcPts val="0"/>
                </a:spcBef>
                <a:spcAft>
                  <a:spcPts val="0"/>
                </a:spcAft>
                <a:buClr>
                  <a:srgbClr val="000000"/>
                </a:buClr>
                <a:buSzPts val="800"/>
                <a:buFont typeface="Arial"/>
                <a:buNone/>
                <a:tabLst/>
                <a:defRPr/>
              </a:pPr>
              <a:t>33</a:t>
            </a:fld>
            <a:endParaRPr kumimoji="0" lang="fr-FR" sz="800" b="0" i="1" u="none" strike="noStrike" kern="0" cap="none" spc="0" normalizeH="0" baseline="0" noProof="0">
              <a:ln>
                <a:noFill/>
              </a:ln>
              <a:solidFill>
                <a:srgbClr val="575757"/>
              </a:solidFill>
              <a:effectLst/>
              <a:uLnTx/>
              <a:uFillTx/>
              <a:latin typeface="Arial"/>
              <a:cs typeface="Arial"/>
              <a:sym typeface="Arial"/>
            </a:endParaRPr>
          </a:p>
        </p:txBody>
      </p:sp>
      <p:sp>
        <p:nvSpPr>
          <p:cNvPr id="5" name="Titre 1">
            <a:extLst>
              <a:ext uri="{FF2B5EF4-FFF2-40B4-BE49-F238E27FC236}">
                <a16:creationId xmlns:a16="http://schemas.microsoft.com/office/drawing/2014/main" id="{51CCC47E-38A3-D8EC-2838-378B9023DF7A}"/>
              </a:ext>
            </a:extLst>
          </p:cNvPr>
          <p:cNvSpPr txBox="1">
            <a:spLocks/>
          </p:cNvSpPr>
          <p:nvPr/>
        </p:nvSpPr>
        <p:spPr>
          <a:xfrm>
            <a:off x="827584" y="87474"/>
            <a:ext cx="8064092" cy="540006"/>
          </a:xfrm>
          <a:prstGeom prst="rect">
            <a:avLst/>
          </a:prstGeom>
          <a:noFill/>
          <a:ln>
            <a:noFill/>
          </a:ln>
        </p:spPr>
        <p:txBody>
          <a:bodyPr spcFirstLastPara="1" wrap="square" lIns="0" tIns="0" rIns="0" bIns="0" anchor="b" anchorCtr="0">
            <a:normAutofit/>
          </a:bodyPr>
          <a:lstStyle>
            <a:defPPr marR="0" lvl="0" algn="l" rtl="0">
              <a:lnSpc>
                <a:spcPct val="100000"/>
              </a:lnSpc>
              <a:spcBef>
                <a:spcPts val="0"/>
              </a:spcBef>
              <a:spcAft>
                <a:spcPts val="0"/>
              </a:spcAft>
            </a:defPPr>
            <a:lvl1pPr marR="0" lvl="0" algn="l" rtl="0">
              <a:lnSpc>
                <a:spcPct val="110000"/>
              </a:lnSpc>
              <a:spcBef>
                <a:spcPts val="0"/>
              </a:spcBef>
              <a:spcAft>
                <a:spcPts val="0"/>
              </a:spcAft>
              <a:buClr>
                <a:srgbClr val="006AB2"/>
              </a:buClr>
              <a:buSzPts val="2000"/>
              <a:buFont typeface="Arial"/>
              <a:buNone/>
              <a:defRPr sz="2000" b="1" i="0" u="none" strike="noStrike" cap="none">
                <a:solidFill>
                  <a:srgbClr val="006AB2"/>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10000"/>
              </a:lnSpc>
              <a:spcBef>
                <a:spcPts val="0"/>
              </a:spcBef>
              <a:spcAft>
                <a:spcPts val="0"/>
              </a:spcAft>
              <a:buClr>
                <a:srgbClr val="006AB2"/>
              </a:buClr>
              <a:buSzPts val="2000"/>
              <a:buFont typeface="Arial"/>
              <a:buNone/>
              <a:tabLst/>
              <a:defRPr/>
            </a:pPr>
            <a:r>
              <a:rPr kumimoji="0" lang="fr-FR" sz="2000" b="1" i="0" u="none" strike="noStrike" kern="0" cap="none" spc="0" normalizeH="0" baseline="0" noProof="0" dirty="0">
                <a:ln>
                  <a:noFill/>
                </a:ln>
                <a:solidFill>
                  <a:srgbClr val="006AB2"/>
                </a:solidFill>
                <a:effectLst/>
                <a:uLnTx/>
                <a:uFillTx/>
                <a:latin typeface="Arial"/>
                <a:cs typeface="Arial"/>
                <a:sym typeface="Arial"/>
              </a:rPr>
              <a:t>Présentation du BIA</a:t>
            </a:r>
            <a:endParaRPr kumimoji="0" lang="fr-FR" sz="2000" b="0" i="0" u="none" strike="noStrike" kern="0" cap="none" spc="0" normalizeH="0" baseline="0" noProof="0" dirty="0">
              <a:ln>
                <a:noFill/>
              </a:ln>
              <a:solidFill>
                <a:srgbClr val="006AB2"/>
              </a:solidFill>
              <a:effectLst/>
              <a:uLnTx/>
              <a:uFillTx/>
              <a:latin typeface="Arial"/>
              <a:cs typeface="Arial"/>
              <a:sym typeface="Arial"/>
            </a:endParaRPr>
          </a:p>
        </p:txBody>
      </p:sp>
      <p:sp>
        <p:nvSpPr>
          <p:cNvPr id="25" name="Google Shape;1902;p75">
            <a:extLst>
              <a:ext uri="{FF2B5EF4-FFF2-40B4-BE49-F238E27FC236}">
                <a16:creationId xmlns:a16="http://schemas.microsoft.com/office/drawing/2014/main" id="{5DDC5E98-ACE3-0BC8-E68B-32F3CB5CB824}"/>
              </a:ext>
            </a:extLst>
          </p:cNvPr>
          <p:cNvSpPr/>
          <p:nvPr/>
        </p:nvSpPr>
        <p:spPr>
          <a:xfrm>
            <a:off x="251173" y="1869645"/>
            <a:ext cx="2809265" cy="1356360"/>
          </a:xfrm>
          <a:prstGeom prst="rect">
            <a:avLst/>
          </a:prstGeom>
          <a:solidFill>
            <a:srgbClr val="CDC4E2"/>
          </a:solidFill>
          <a:ln>
            <a:noFill/>
          </a:ln>
        </p:spPr>
        <p:txBody>
          <a:bodyPr spcFirstLastPara="1" wrap="square" lIns="91425" tIns="61550" rIns="91425" bIns="615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800" b="1" i="0" u="none" strike="noStrike" kern="0" cap="none" spc="0" normalizeH="0" baseline="0" noProof="0" dirty="0">
                <a:ln>
                  <a:noFill/>
                </a:ln>
                <a:solidFill>
                  <a:srgbClr val="FFFFFF"/>
                </a:solidFill>
                <a:effectLst/>
                <a:uLnTx/>
                <a:uFillTx/>
                <a:latin typeface="Arial"/>
                <a:ea typeface="Arial"/>
                <a:cs typeface="Arial"/>
                <a:sym typeface="Arial"/>
              </a:rPr>
              <a:t>Onglet 1 - BIA </a:t>
            </a:r>
          </a:p>
          <a:p>
            <a:pPr marL="0" marR="0" lvl="0" indent="0" algn="l" defTabSz="914400" rtl="0" eaLnBrk="1" fontAlgn="auto" latinLnBrk="0" hangingPunct="1">
              <a:lnSpc>
                <a:spcPct val="100000"/>
              </a:lnSpc>
              <a:spcBef>
                <a:spcPts val="200"/>
              </a:spcBef>
              <a:spcAft>
                <a:spcPts val="0"/>
              </a:spcAft>
              <a:buClr>
                <a:srgbClr val="000000"/>
              </a:buClr>
              <a:buSzTx/>
              <a:buFont typeface="Arial"/>
              <a:buNone/>
              <a:tabLst/>
              <a:defRPr/>
            </a:pPr>
            <a:r>
              <a:rPr kumimoji="0" lang="fr-FR" sz="800" b="0" i="0" u="sng" strike="noStrike" kern="0" cap="none" spc="0" normalizeH="0" baseline="0" noProof="0" dirty="0">
                <a:ln>
                  <a:noFill/>
                </a:ln>
                <a:solidFill>
                  <a:srgbClr val="FFFFFF"/>
                </a:solidFill>
                <a:effectLst/>
                <a:uLnTx/>
                <a:uFillTx/>
                <a:latin typeface="Arial"/>
                <a:ea typeface="Arial"/>
                <a:cs typeface="Arial"/>
                <a:sym typeface="Arial"/>
              </a:rPr>
              <a:t>Tableau activités du service</a:t>
            </a:r>
            <a:r>
              <a:rPr kumimoji="0" lang="fr-FR" sz="800" b="0" i="0" u="none" strike="noStrike" kern="0" cap="none" spc="0" normalizeH="0" baseline="0" noProof="0" dirty="0">
                <a:ln>
                  <a:noFill/>
                </a:ln>
                <a:solidFill>
                  <a:srgbClr val="FFFFFF"/>
                </a:solidFill>
                <a:effectLst/>
                <a:uLnTx/>
                <a:uFillTx/>
                <a:latin typeface="Arial"/>
                <a:ea typeface="Arial"/>
                <a:cs typeface="Arial"/>
                <a:sym typeface="Arial"/>
              </a:rPr>
              <a:t> : inventaire des activités principales, ses impacts, sa DMIA, la priorité de l’activité </a:t>
            </a:r>
          </a:p>
          <a:p>
            <a:pPr marL="0" marR="0" lvl="0" indent="0" algn="l" defTabSz="914400" rtl="0" eaLnBrk="1" fontAlgn="auto" latinLnBrk="0" hangingPunct="1">
              <a:lnSpc>
                <a:spcPct val="100000"/>
              </a:lnSpc>
              <a:spcBef>
                <a:spcPts val="200"/>
              </a:spcBef>
              <a:spcAft>
                <a:spcPts val="0"/>
              </a:spcAft>
              <a:buClr>
                <a:srgbClr val="000000"/>
              </a:buClr>
              <a:buSzTx/>
              <a:buFont typeface="Arial"/>
              <a:buNone/>
              <a:tabLst/>
              <a:defRPr/>
            </a:pPr>
            <a:r>
              <a:rPr kumimoji="0" lang="fr-FR" sz="800" b="0" i="0" u="sng" strike="noStrike" kern="0" cap="none" spc="0" normalizeH="0" baseline="0" noProof="0" dirty="0">
                <a:ln>
                  <a:noFill/>
                </a:ln>
                <a:solidFill>
                  <a:srgbClr val="FFFFFF"/>
                </a:solidFill>
                <a:effectLst/>
                <a:uLnTx/>
                <a:uFillTx/>
                <a:latin typeface="Arial"/>
                <a:ea typeface="Arial"/>
                <a:cs typeface="Arial"/>
                <a:sym typeface="Arial"/>
              </a:rPr>
              <a:t>Tableau ressources nécessaires</a:t>
            </a:r>
            <a:r>
              <a:rPr kumimoji="0" lang="fr-FR" sz="800" b="0" i="0" u="none" strike="noStrike" kern="0" cap="none" spc="0" normalizeH="0" baseline="0" noProof="0" dirty="0">
                <a:ln>
                  <a:noFill/>
                </a:ln>
                <a:solidFill>
                  <a:srgbClr val="FFFFFF"/>
                </a:solidFill>
                <a:effectLst/>
                <a:uLnTx/>
                <a:uFillTx/>
                <a:latin typeface="Arial"/>
                <a:ea typeface="Arial"/>
                <a:cs typeface="Arial"/>
                <a:sym typeface="Arial"/>
              </a:rPr>
              <a:t> : identification des ressources matérielles minimum utilisées par activité</a:t>
            </a:r>
          </a:p>
          <a:p>
            <a:pPr marL="0" marR="0" lvl="0" indent="0" algn="l" defTabSz="914400" rtl="0" eaLnBrk="1" fontAlgn="auto" latinLnBrk="0" hangingPunct="1">
              <a:lnSpc>
                <a:spcPct val="100000"/>
              </a:lnSpc>
              <a:spcBef>
                <a:spcPts val="200"/>
              </a:spcBef>
              <a:spcAft>
                <a:spcPts val="0"/>
              </a:spcAft>
              <a:buClr>
                <a:srgbClr val="000000"/>
              </a:buClr>
              <a:buSzTx/>
              <a:buFont typeface="Arial"/>
              <a:buNone/>
              <a:tabLst/>
              <a:defRPr/>
            </a:pPr>
            <a:r>
              <a:rPr kumimoji="0" lang="fr-FR" sz="800" b="0" i="0" u="sng" strike="noStrike" kern="0" cap="none" spc="0" normalizeH="0" baseline="0" noProof="0" dirty="0">
                <a:ln>
                  <a:noFill/>
                </a:ln>
                <a:solidFill>
                  <a:srgbClr val="FFFFFF"/>
                </a:solidFill>
                <a:effectLst/>
                <a:uLnTx/>
                <a:uFillTx/>
                <a:latin typeface="Arial"/>
                <a:ea typeface="Arial"/>
                <a:cs typeface="Arial"/>
                <a:sym typeface="Arial"/>
              </a:rPr>
              <a:t>Tableau logiciels applicatifs</a:t>
            </a:r>
            <a:r>
              <a:rPr kumimoji="0" lang="fr-FR" sz="800" b="0" i="0" u="none" strike="noStrike" kern="0" cap="none" spc="0" normalizeH="0" baseline="0" noProof="0" dirty="0">
                <a:ln>
                  <a:noFill/>
                </a:ln>
                <a:solidFill>
                  <a:srgbClr val="FFFFFF"/>
                </a:solidFill>
                <a:effectLst/>
                <a:uLnTx/>
                <a:uFillTx/>
                <a:latin typeface="Arial"/>
                <a:ea typeface="Arial"/>
                <a:cs typeface="Arial"/>
                <a:sym typeface="Arial"/>
              </a:rPr>
              <a:t> : liste des applications informatiques utilisées par activité et leur criticité</a:t>
            </a:r>
          </a:p>
          <a:p>
            <a:pPr marL="0" marR="0" lvl="0" indent="0" algn="l" defTabSz="914400" rtl="0" eaLnBrk="1" fontAlgn="auto" latinLnBrk="0" hangingPunct="1">
              <a:lnSpc>
                <a:spcPct val="100000"/>
              </a:lnSpc>
              <a:spcBef>
                <a:spcPts val="200"/>
              </a:spcBef>
              <a:spcAft>
                <a:spcPts val="0"/>
              </a:spcAft>
              <a:buClr>
                <a:srgbClr val="000000"/>
              </a:buClr>
              <a:buSzTx/>
              <a:buFont typeface="Arial"/>
              <a:buNone/>
              <a:tabLst/>
              <a:defRPr/>
            </a:pPr>
            <a:r>
              <a:rPr kumimoji="0" lang="fr-FR" sz="800" b="0" i="0" u="sng" strike="noStrike" kern="0" cap="none" spc="0" normalizeH="0" baseline="0" noProof="0" dirty="0">
                <a:ln>
                  <a:noFill/>
                </a:ln>
                <a:solidFill>
                  <a:srgbClr val="FFFFFF"/>
                </a:solidFill>
                <a:effectLst/>
                <a:uLnTx/>
                <a:uFillTx/>
                <a:latin typeface="Arial"/>
                <a:ea typeface="Arial"/>
                <a:cs typeface="Arial"/>
                <a:sym typeface="Arial"/>
              </a:rPr>
              <a:t>Tableau interdépendances et dépendances</a:t>
            </a:r>
            <a:r>
              <a:rPr kumimoji="0" lang="fr-FR" sz="800" b="0" i="0" u="none" strike="noStrike" kern="0" cap="none" spc="0" normalizeH="0" baseline="0" noProof="0" dirty="0">
                <a:ln>
                  <a:noFill/>
                </a:ln>
                <a:solidFill>
                  <a:srgbClr val="FFFFFF"/>
                </a:solidFill>
                <a:effectLst/>
                <a:uLnTx/>
                <a:uFillTx/>
                <a:latin typeface="Arial"/>
                <a:ea typeface="Arial"/>
                <a:cs typeface="Arial"/>
                <a:sym typeface="Arial"/>
              </a:rPr>
              <a:t> : rassemble les dépendances entrantes et sortantes des activités</a:t>
            </a:r>
          </a:p>
        </p:txBody>
      </p:sp>
      <p:sp>
        <p:nvSpPr>
          <p:cNvPr id="31" name="Google Shape;1902;p75">
            <a:extLst>
              <a:ext uri="{FF2B5EF4-FFF2-40B4-BE49-F238E27FC236}">
                <a16:creationId xmlns:a16="http://schemas.microsoft.com/office/drawing/2014/main" id="{7990D077-19D8-33C0-E276-32E17BC2CEF3}"/>
              </a:ext>
            </a:extLst>
          </p:cNvPr>
          <p:cNvSpPr/>
          <p:nvPr/>
        </p:nvSpPr>
        <p:spPr>
          <a:xfrm>
            <a:off x="3146969" y="1869645"/>
            <a:ext cx="2809265" cy="1356360"/>
          </a:xfrm>
          <a:prstGeom prst="rect">
            <a:avLst/>
          </a:prstGeom>
          <a:solidFill>
            <a:srgbClr val="B4A7D6"/>
          </a:solidFill>
          <a:ln>
            <a:noFill/>
          </a:ln>
        </p:spPr>
        <p:txBody>
          <a:bodyPr spcFirstLastPara="1" wrap="square" lIns="91425" tIns="61550" rIns="91425" bIns="615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800" b="1" i="0" u="none" strike="noStrike" kern="0" cap="none" spc="0" normalizeH="0" baseline="0" noProof="0" dirty="0">
                <a:ln>
                  <a:noFill/>
                </a:ln>
                <a:solidFill>
                  <a:srgbClr val="FFFFFF"/>
                </a:solidFill>
                <a:effectLst/>
                <a:uLnTx/>
                <a:uFillTx/>
                <a:latin typeface="Arial"/>
                <a:ea typeface="Arial"/>
                <a:cs typeface="Arial"/>
                <a:sym typeface="Arial"/>
              </a:rPr>
              <a:t>Onglet 2 – Scénario « Perte de SI » </a:t>
            </a:r>
          </a:p>
          <a:p>
            <a:pPr marL="0" marR="0" lvl="0" indent="0" algn="l" defTabSz="914400" rtl="0" eaLnBrk="1" fontAlgn="auto" latinLnBrk="0" hangingPunct="1">
              <a:lnSpc>
                <a:spcPct val="100000"/>
              </a:lnSpc>
              <a:spcBef>
                <a:spcPts val="200"/>
              </a:spcBef>
              <a:spcAft>
                <a:spcPts val="0"/>
              </a:spcAft>
              <a:buClr>
                <a:srgbClr val="000000"/>
              </a:buClr>
              <a:buSzTx/>
              <a:buFont typeface="Arial"/>
              <a:buNone/>
              <a:tabLst/>
              <a:defRPr/>
            </a:pPr>
            <a:r>
              <a:rPr kumimoji="0" lang="fr-FR" sz="800" b="0" i="0" u="sng" strike="noStrike" kern="0" cap="none" spc="0" normalizeH="0" baseline="0" noProof="0" dirty="0">
                <a:ln>
                  <a:noFill/>
                </a:ln>
                <a:solidFill>
                  <a:srgbClr val="FFFFFF"/>
                </a:solidFill>
                <a:effectLst/>
                <a:uLnTx/>
                <a:uFillTx/>
                <a:latin typeface="Arial"/>
                <a:ea typeface="Arial"/>
                <a:cs typeface="Arial"/>
                <a:sym typeface="Arial"/>
              </a:rPr>
              <a:t>Tableau criticité des Si pour le métier</a:t>
            </a:r>
            <a:r>
              <a:rPr kumimoji="0" lang="fr-FR" sz="800" b="0" i="0" u="none" strike="noStrike" kern="0" cap="none" spc="0" normalizeH="0" baseline="0" noProof="0" dirty="0">
                <a:ln>
                  <a:noFill/>
                </a:ln>
                <a:solidFill>
                  <a:srgbClr val="FFFFFF"/>
                </a:solidFill>
                <a:effectLst/>
                <a:uLnTx/>
                <a:uFillTx/>
                <a:latin typeface="Arial"/>
                <a:ea typeface="Arial"/>
                <a:cs typeface="Arial"/>
                <a:sym typeface="Arial"/>
              </a:rPr>
              <a:t> : inventaire des solutions de continuité par logiciel applicatif et par durée d’indisponibilité dans un scénario de perte du SI</a:t>
            </a:r>
          </a:p>
        </p:txBody>
      </p:sp>
      <p:sp>
        <p:nvSpPr>
          <p:cNvPr id="32" name="Google Shape;1902;p75">
            <a:extLst>
              <a:ext uri="{FF2B5EF4-FFF2-40B4-BE49-F238E27FC236}">
                <a16:creationId xmlns:a16="http://schemas.microsoft.com/office/drawing/2014/main" id="{5CCE1453-E517-0D52-7DE2-5CFEFDEC3D43}"/>
              </a:ext>
            </a:extLst>
          </p:cNvPr>
          <p:cNvSpPr/>
          <p:nvPr/>
        </p:nvSpPr>
        <p:spPr>
          <a:xfrm>
            <a:off x="6082375" y="1869645"/>
            <a:ext cx="2809265" cy="1356360"/>
          </a:xfrm>
          <a:prstGeom prst="rect">
            <a:avLst/>
          </a:prstGeom>
          <a:solidFill>
            <a:srgbClr val="DAADCE"/>
          </a:solidFill>
          <a:ln>
            <a:noFill/>
          </a:ln>
        </p:spPr>
        <p:txBody>
          <a:bodyPr spcFirstLastPara="1" wrap="square" lIns="91425" tIns="61550" rIns="91425" bIns="615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200"/>
              </a:spcBef>
              <a:spcAft>
                <a:spcPts val="0"/>
              </a:spcAft>
              <a:buClr>
                <a:srgbClr val="000000"/>
              </a:buClr>
              <a:buSzTx/>
              <a:buFont typeface="Arial"/>
              <a:buNone/>
              <a:tabLst/>
              <a:defRPr/>
            </a:pPr>
            <a:r>
              <a:rPr kumimoji="0" lang="fr-FR" sz="800" b="1" i="0" u="none" strike="noStrike" kern="0" cap="none" spc="0" normalizeH="0" baseline="0" noProof="0" dirty="0">
                <a:ln>
                  <a:noFill/>
                </a:ln>
                <a:solidFill>
                  <a:srgbClr val="FFFFFF"/>
                </a:solidFill>
                <a:effectLst/>
                <a:uLnTx/>
                <a:uFillTx/>
                <a:latin typeface="Arial"/>
                <a:ea typeface="Arial"/>
                <a:cs typeface="Arial"/>
                <a:sym typeface="Arial"/>
              </a:rPr>
              <a:t>Onglet 3 – Scénario « Compétences » </a:t>
            </a:r>
          </a:p>
          <a:p>
            <a:pPr marL="0" marR="0" lvl="0" indent="0" algn="l" defTabSz="914400" rtl="0" eaLnBrk="1" fontAlgn="auto" latinLnBrk="0" hangingPunct="1">
              <a:lnSpc>
                <a:spcPct val="100000"/>
              </a:lnSpc>
              <a:spcBef>
                <a:spcPts val="200"/>
              </a:spcBef>
              <a:spcAft>
                <a:spcPts val="0"/>
              </a:spcAft>
              <a:buClr>
                <a:srgbClr val="000000"/>
              </a:buClr>
              <a:buSzTx/>
              <a:buFont typeface="Arial"/>
              <a:buNone/>
              <a:tabLst/>
              <a:defRPr/>
            </a:pPr>
            <a:r>
              <a:rPr kumimoji="0" lang="fr-FR" sz="800" b="0" i="0" u="sng" strike="noStrike" kern="0" cap="none" spc="0" normalizeH="0" baseline="0" noProof="0" dirty="0">
                <a:ln>
                  <a:noFill/>
                </a:ln>
                <a:solidFill>
                  <a:srgbClr val="FFFFFF"/>
                </a:solidFill>
                <a:effectLst/>
                <a:uLnTx/>
                <a:uFillTx/>
                <a:latin typeface="Arial"/>
                <a:ea typeface="Arial"/>
                <a:cs typeface="Arial"/>
                <a:sym typeface="Arial"/>
              </a:rPr>
              <a:t>Tableau ressources nécessaires</a:t>
            </a:r>
            <a:r>
              <a:rPr kumimoji="0" lang="fr-FR" sz="800" b="0" i="0" u="none" strike="noStrike" kern="0" cap="none" spc="0" normalizeH="0" baseline="0" noProof="0" dirty="0">
                <a:ln>
                  <a:noFill/>
                </a:ln>
                <a:solidFill>
                  <a:srgbClr val="FFFFFF"/>
                </a:solidFill>
                <a:effectLst/>
                <a:uLnTx/>
                <a:uFillTx/>
                <a:latin typeface="Arial"/>
                <a:ea typeface="Arial"/>
                <a:cs typeface="Arial"/>
                <a:sym typeface="Arial"/>
              </a:rPr>
              <a:t> : inventaire des solutions de continuité par activité et par durées d’indisponibilité dans un scénario de perte de ressources humaines et matérielles </a:t>
            </a:r>
          </a:p>
        </p:txBody>
      </p:sp>
      <p:sp>
        <p:nvSpPr>
          <p:cNvPr id="33" name="Google Shape;1902;p75">
            <a:extLst>
              <a:ext uri="{FF2B5EF4-FFF2-40B4-BE49-F238E27FC236}">
                <a16:creationId xmlns:a16="http://schemas.microsoft.com/office/drawing/2014/main" id="{4EF5FDFF-EFB4-2C63-362B-F3E33EBF1490}"/>
              </a:ext>
            </a:extLst>
          </p:cNvPr>
          <p:cNvSpPr/>
          <p:nvPr/>
        </p:nvSpPr>
        <p:spPr>
          <a:xfrm>
            <a:off x="251173" y="3264652"/>
            <a:ext cx="2809265" cy="1356360"/>
          </a:xfrm>
          <a:prstGeom prst="rect">
            <a:avLst/>
          </a:prstGeom>
          <a:solidFill>
            <a:srgbClr val="F28DBC"/>
          </a:solidFill>
          <a:ln>
            <a:noFill/>
          </a:ln>
        </p:spPr>
        <p:txBody>
          <a:bodyPr spcFirstLastPara="1" wrap="square" lIns="91425" tIns="61550" rIns="91425" bIns="615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300"/>
              </a:spcAft>
              <a:buClr>
                <a:srgbClr val="000000"/>
              </a:buClr>
              <a:buSzTx/>
              <a:buFont typeface="Arial"/>
              <a:buNone/>
              <a:tabLst/>
              <a:defRPr/>
            </a:pPr>
            <a:r>
              <a:rPr kumimoji="0" lang="fr-FR" sz="800" b="1" i="0" u="none" strike="noStrike" kern="0" cap="none" spc="0" normalizeH="0" baseline="0" noProof="0" dirty="0">
                <a:ln>
                  <a:noFill/>
                </a:ln>
                <a:solidFill>
                  <a:srgbClr val="FFFFFF"/>
                </a:solidFill>
                <a:effectLst/>
                <a:uLnTx/>
                <a:uFillTx/>
                <a:latin typeface="Arial"/>
                <a:ea typeface="Arial"/>
                <a:cs typeface="Arial"/>
                <a:sym typeface="Arial"/>
              </a:rPr>
              <a:t>Onglet 4 – Scénario « Bâtiment » </a:t>
            </a:r>
          </a:p>
          <a:p>
            <a:pPr marL="0" marR="0" lvl="0" indent="0" algn="l" defTabSz="914400" rtl="0" eaLnBrk="1" fontAlgn="auto" latinLnBrk="0" hangingPunct="1">
              <a:lnSpc>
                <a:spcPct val="100000"/>
              </a:lnSpc>
              <a:spcBef>
                <a:spcPts val="200"/>
              </a:spcBef>
              <a:spcAft>
                <a:spcPts val="300"/>
              </a:spcAft>
              <a:buClr>
                <a:srgbClr val="000000"/>
              </a:buClr>
              <a:buSzTx/>
              <a:buFont typeface="Arial"/>
              <a:buNone/>
              <a:tabLst/>
              <a:defRPr/>
            </a:pPr>
            <a:r>
              <a:rPr kumimoji="0" lang="fr-FR" sz="800" b="0" i="0" u="sng" strike="noStrike" kern="0" cap="none" spc="0" normalizeH="0" baseline="0" noProof="0" dirty="0">
                <a:ln>
                  <a:noFill/>
                </a:ln>
                <a:solidFill>
                  <a:srgbClr val="FFFFFF"/>
                </a:solidFill>
                <a:effectLst/>
                <a:uLnTx/>
                <a:uFillTx/>
                <a:latin typeface="Arial"/>
                <a:ea typeface="Arial"/>
                <a:cs typeface="Arial"/>
                <a:sym typeface="Arial"/>
              </a:rPr>
              <a:t>Tableau ressources nécessaires</a:t>
            </a:r>
            <a:r>
              <a:rPr kumimoji="0" lang="fr-FR" sz="800" b="0" i="0" u="none" strike="noStrike" kern="0" cap="none" spc="0" normalizeH="0" baseline="0" noProof="0" dirty="0">
                <a:ln>
                  <a:noFill/>
                </a:ln>
                <a:solidFill>
                  <a:srgbClr val="FFFFFF"/>
                </a:solidFill>
                <a:effectLst/>
                <a:uLnTx/>
                <a:uFillTx/>
                <a:latin typeface="Arial"/>
                <a:ea typeface="Arial"/>
                <a:cs typeface="Arial"/>
                <a:sym typeface="Arial"/>
              </a:rPr>
              <a:t> : inventaire des solutions de continuité par activité et par durées d’indisponibilité dans un scénario où l’infrastructure bâtimentaire n’est plus accessible ou utilisable</a:t>
            </a:r>
          </a:p>
        </p:txBody>
      </p:sp>
      <p:sp>
        <p:nvSpPr>
          <p:cNvPr id="34" name="Google Shape;1902;p75">
            <a:extLst>
              <a:ext uri="{FF2B5EF4-FFF2-40B4-BE49-F238E27FC236}">
                <a16:creationId xmlns:a16="http://schemas.microsoft.com/office/drawing/2014/main" id="{A03CDFEF-D2AC-90DE-7026-F13101AC731E}"/>
              </a:ext>
            </a:extLst>
          </p:cNvPr>
          <p:cNvSpPr/>
          <p:nvPr/>
        </p:nvSpPr>
        <p:spPr>
          <a:xfrm>
            <a:off x="3146969" y="3264652"/>
            <a:ext cx="2809265" cy="1356360"/>
          </a:xfrm>
          <a:prstGeom prst="rect">
            <a:avLst/>
          </a:prstGeom>
          <a:solidFill>
            <a:srgbClr val="E94C96"/>
          </a:solidFill>
          <a:ln>
            <a:noFill/>
          </a:ln>
        </p:spPr>
        <p:txBody>
          <a:bodyPr spcFirstLastPara="1" wrap="square" lIns="91425" tIns="61550" rIns="91425" bIns="615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300"/>
              </a:spcAft>
              <a:buClr>
                <a:srgbClr val="000000"/>
              </a:buClr>
              <a:buSzTx/>
              <a:buFont typeface="Arial"/>
              <a:buNone/>
              <a:tabLst/>
              <a:defRPr/>
            </a:pPr>
            <a:r>
              <a:rPr kumimoji="0" lang="fr-FR" sz="800" b="1" i="0" u="none" strike="noStrike" kern="0" cap="none" spc="0" normalizeH="0" baseline="0" noProof="0" dirty="0">
                <a:ln>
                  <a:noFill/>
                </a:ln>
                <a:solidFill>
                  <a:srgbClr val="FFFFFF"/>
                </a:solidFill>
                <a:effectLst/>
                <a:uLnTx/>
                <a:uFillTx/>
                <a:latin typeface="Arial"/>
                <a:ea typeface="Arial"/>
                <a:cs typeface="Arial"/>
                <a:sym typeface="Arial"/>
              </a:rPr>
              <a:t>Onglet 5 : Scénario « Fournisseur »</a:t>
            </a:r>
          </a:p>
          <a:p>
            <a:pPr marL="0" marR="0" lvl="0" indent="0" algn="l" defTabSz="914400" rtl="0" eaLnBrk="1" fontAlgn="auto" latinLnBrk="0" hangingPunct="1">
              <a:lnSpc>
                <a:spcPct val="100000"/>
              </a:lnSpc>
              <a:spcBef>
                <a:spcPts val="0"/>
              </a:spcBef>
              <a:spcAft>
                <a:spcPts val="300"/>
              </a:spcAft>
              <a:buClr>
                <a:srgbClr val="000000"/>
              </a:buClr>
              <a:buSzTx/>
              <a:buFont typeface="Arial"/>
              <a:buNone/>
              <a:tabLst/>
              <a:defRPr/>
            </a:pPr>
            <a:r>
              <a:rPr kumimoji="0" lang="fr-FR" sz="800" b="0" i="0" u="sng" strike="noStrike" kern="0" cap="none" spc="0" normalizeH="0" baseline="0" noProof="0" dirty="0">
                <a:ln>
                  <a:noFill/>
                </a:ln>
                <a:solidFill>
                  <a:srgbClr val="FFFFFF"/>
                </a:solidFill>
                <a:effectLst/>
                <a:uLnTx/>
                <a:uFillTx/>
                <a:latin typeface="Arial"/>
                <a:cs typeface="Arial"/>
                <a:sym typeface="Arial"/>
              </a:rPr>
              <a:t>Tableau ressources nécessaires</a:t>
            </a:r>
            <a:r>
              <a:rPr kumimoji="0" lang="fr-FR" sz="800" b="0" i="0" u="none" strike="noStrike" kern="0" cap="none" spc="0" normalizeH="0" baseline="0" noProof="0" dirty="0">
                <a:ln>
                  <a:noFill/>
                </a:ln>
                <a:solidFill>
                  <a:srgbClr val="FFFFFF"/>
                </a:solidFill>
                <a:effectLst/>
                <a:uLnTx/>
                <a:uFillTx/>
                <a:latin typeface="Arial"/>
                <a:cs typeface="Arial"/>
                <a:sym typeface="Arial"/>
              </a:rPr>
              <a:t> </a:t>
            </a:r>
            <a:r>
              <a:rPr kumimoji="0" lang="fr-FR" sz="800" b="0" i="0" u="none" strike="noStrike" kern="0" cap="none" spc="0" normalizeH="0" baseline="0" noProof="0" dirty="0">
                <a:ln>
                  <a:noFill/>
                </a:ln>
                <a:solidFill>
                  <a:srgbClr val="FFFFFF"/>
                </a:solidFill>
                <a:effectLst/>
                <a:uLnTx/>
                <a:uFillTx/>
                <a:latin typeface="Arial"/>
                <a:ea typeface="Arial"/>
                <a:cs typeface="Arial"/>
                <a:sym typeface="Arial"/>
              </a:rPr>
              <a:t> : inventaire des solutions de continuité par activité et par durées d’indisponibilité dans un scénario où les fournisseurs ne peuvent pas assurer leurs activités </a:t>
            </a:r>
          </a:p>
        </p:txBody>
      </p:sp>
      <p:sp>
        <p:nvSpPr>
          <p:cNvPr id="36" name="Google Shape;1902;p75">
            <a:extLst>
              <a:ext uri="{FF2B5EF4-FFF2-40B4-BE49-F238E27FC236}">
                <a16:creationId xmlns:a16="http://schemas.microsoft.com/office/drawing/2014/main" id="{2BA27897-D5DC-E921-8C77-F86C6301BE52}"/>
              </a:ext>
            </a:extLst>
          </p:cNvPr>
          <p:cNvSpPr/>
          <p:nvPr/>
        </p:nvSpPr>
        <p:spPr>
          <a:xfrm>
            <a:off x="6082375" y="3264652"/>
            <a:ext cx="2809265" cy="1356360"/>
          </a:xfrm>
          <a:prstGeom prst="rect">
            <a:avLst/>
          </a:prstGeom>
          <a:solidFill>
            <a:srgbClr val="006AB2"/>
          </a:solidFill>
          <a:ln>
            <a:noFill/>
          </a:ln>
        </p:spPr>
        <p:txBody>
          <a:bodyPr spcFirstLastPara="1" wrap="square" lIns="91425" tIns="61550" rIns="91425" bIns="615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300"/>
              </a:spcAft>
              <a:buClr>
                <a:srgbClr val="000000"/>
              </a:buClr>
              <a:buSzTx/>
              <a:buFont typeface="Arial"/>
              <a:buNone/>
              <a:tabLst/>
              <a:defRPr/>
            </a:pPr>
            <a:r>
              <a:rPr kumimoji="0" lang="fr-FR" sz="800" b="1" i="0" u="none" strike="noStrike" kern="0" cap="none" spc="0" normalizeH="0" baseline="0" noProof="0" dirty="0">
                <a:ln>
                  <a:noFill/>
                </a:ln>
                <a:solidFill>
                  <a:srgbClr val="FFFFFF"/>
                </a:solidFill>
                <a:effectLst/>
                <a:uLnTx/>
                <a:uFillTx/>
                <a:latin typeface="Arial"/>
                <a:ea typeface="Arial"/>
                <a:cs typeface="Arial"/>
                <a:sym typeface="Arial"/>
              </a:rPr>
              <a:t>Onglet 6 : Optionnel - Matériel critique</a:t>
            </a:r>
            <a:endParaRPr kumimoji="0" lang="fr-FR" sz="800" b="0" i="0" u="none" strike="noStrike" kern="0" cap="none" spc="0" normalizeH="0" baseline="0" noProof="0" dirty="0">
              <a:ln>
                <a:noFill/>
              </a:ln>
              <a:solidFill>
                <a:srgbClr val="FFFFFF"/>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300"/>
              </a:spcAft>
              <a:buClr>
                <a:srgbClr val="000000"/>
              </a:buClr>
              <a:buSzTx/>
              <a:buFont typeface="Arial"/>
              <a:buNone/>
              <a:tabLst/>
              <a:defRPr/>
            </a:pPr>
            <a:r>
              <a:rPr kumimoji="0" lang="fr-FR" sz="800" b="0" i="0" u="sng" strike="noStrike" kern="0" cap="none" spc="0" normalizeH="0" baseline="0" noProof="0" dirty="0">
                <a:ln>
                  <a:noFill/>
                </a:ln>
                <a:solidFill>
                  <a:srgbClr val="FFFFFF"/>
                </a:solidFill>
                <a:effectLst/>
                <a:uLnTx/>
                <a:uFillTx/>
                <a:latin typeface="Arial"/>
                <a:cs typeface="Arial"/>
                <a:sym typeface="Arial"/>
              </a:rPr>
              <a:t>Tableau inventaire et évaluation de la criticité</a:t>
            </a:r>
            <a:r>
              <a:rPr kumimoji="0" lang="fr-FR" sz="800" b="0" i="0" u="none" strike="noStrike" kern="0" cap="none" spc="0" normalizeH="0" baseline="0" noProof="0" dirty="0">
                <a:ln>
                  <a:noFill/>
                </a:ln>
                <a:solidFill>
                  <a:srgbClr val="FFFFFF"/>
                </a:solidFill>
                <a:effectLst/>
                <a:uLnTx/>
                <a:uFillTx/>
                <a:latin typeface="Arial"/>
                <a:cs typeface="Arial"/>
                <a:sym typeface="Arial"/>
              </a:rPr>
              <a:t> : liste du matériel critique avec les solutions de continuité si le matériel est déconnecté ou ne fonctionne pas. </a:t>
            </a:r>
          </a:p>
        </p:txBody>
      </p:sp>
      <p:sp>
        <p:nvSpPr>
          <p:cNvPr id="39" name="ZoneTexte 38">
            <a:extLst>
              <a:ext uri="{FF2B5EF4-FFF2-40B4-BE49-F238E27FC236}">
                <a16:creationId xmlns:a16="http://schemas.microsoft.com/office/drawing/2014/main" id="{F9FFBA38-37E2-B07A-2CA8-DF97CD976F7D}"/>
              </a:ext>
            </a:extLst>
          </p:cNvPr>
          <p:cNvSpPr txBox="1"/>
          <p:nvPr/>
        </p:nvSpPr>
        <p:spPr>
          <a:xfrm>
            <a:off x="6521673" y="4127922"/>
            <a:ext cx="2281505" cy="307777"/>
          </a:xfrm>
          <a:prstGeom prst="rect">
            <a:avLst/>
          </a:prstGeom>
          <a:solidFill>
            <a:srgbClr val="FDEDF5"/>
          </a:solidFill>
          <a:ln w="12700">
            <a:prstDash val="lgDashDot"/>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just" defTabSz="914400" rtl="0" eaLnBrk="1" fontAlgn="auto" latinLnBrk="0" hangingPunct="1">
              <a:lnSpc>
                <a:spcPct val="100000"/>
              </a:lnSpc>
              <a:spcBef>
                <a:spcPts val="200"/>
              </a:spcBef>
              <a:spcAft>
                <a:spcPts val="200"/>
              </a:spcAft>
              <a:buClr>
                <a:srgbClr val="000000"/>
              </a:buClr>
              <a:buSzTx/>
              <a:buFont typeface="Arial"/>
              <a:buNone/>
              <a:tabLst/>
              <a:defRPr/>
            </a:pPr>
            <a:r>
              <a:rPr kumimoji="0" lang="fr-FR" sz="700" b="0" i="0" u="none" strike="noStrike" kern="0" cap="none" spc="0" normalizeH="0" baseline="0" noProof="0" dirty="0">
                <a:ln>
                  <a:noFill/>
                </a:ln>
                <a:solidFill>
                  <a:srgbClr val="595959"/>
                </a:solidFill>
                <a:effectLst/>
                <a:uLnTx/>
                <a:uFillTx/>
                <a:latin typeface="Arial"/>
                <a:ea typeface="+mn-ea"/>
                <a:cs typeface="+mn-cs"/>
                <a:sym typeface="Arial"/>
              </a:rPr>
              <a:t>Optionnel : à destination des ES n’ayant pas déjà cet inventaire de matériel critique.</a:t>
            </a:r>
          </a:p>
        </p:txBody>
      </p:sp>
      <p:pic>
        <p:nvPicPr>
          <p:cNvPr id="40" name="Picture 2">
            <a:extLst>
              <a:ext uri="{FF2B5EF4-FFF2-40B4-BE49-F238E27FC236}">
                <a16:creationId xmlns:a16="http://schemas.microsoft.com/office/drawing/2014/main" id="{F7711275-33DC-0C62-BE5D-788B65361D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2375" y="4097827"/>
            <a:ext cx="357922" cy="357922"/>
          </a:xfrm>
          <a:prstGeom prst="rect">
            <a:avLst/>
          </a:prstGeom>
          <a:noFill/>
          <a:extLst>
            <a:ext uri="{909E8E84-426E-40DD-AFC4-6F175D3DCCD1}">
              <a14:hiddenFill xmlns:a14="http://schemas.microsoft.com/office/drawing/2010/main">
                <a:solidFill>
                  <a:srgbClr val="FFFFFF"/>
                </a:solidFill>
              </a14:hiddenFill>
            </a:ext>
          </a:extLst>
        </p:spPr>
      </p:pic>
      <p:sp>
        <p:nvSpPr>
          <p:cNvPr id="42" name="ZoneTexte 41">
            <a:extLst>
              <a:ext uri="{FF2B5EF4-FFF2-40B4-BE49-F238E27FC236}">
                <a16:creationId xmlns:a16="http://schemas.microsoft.com/office/drawing/2014/main" id="{8BB10B00-07DF-B1C6-F5AE-FD66A80BAEB4}"/>
              </a:ext>
            </a:extLst>
          </p:cNvPr>
          <p:cNvSpPr txBox="1"/>
          <p:nvPr/>
        </p:nvSpPr>
        <p:spPr>
          <a:xfrm>
            <a:off x="2286000" y="1655886"/>
            <a:ext cx="4572000" cy="261610"/>
          </a:xfrm>
          <a:prstGeom prst="rect">
            <a:avLst/>
          </a:prstGeom>
          <a:noFill/>
        </p:spPr>
        <p:txBody>
          <a:bodyPr wrap="square">
            <a:spAutoFit/>
          </a:bodyPr>
          <a:lstStyle/>
          <a:p>
            <a:pPr marL="228600" marR="0" lvl="0" indent="0" algn="ctr" defTabSz="914400" rtl="0" eaLnBrk="1" fontAlgn="auto" latinLnBrk="0" hangingPunct="1">
              <a:lnSpc>
                <a:spcPct val="100000"/>
              </a:lnSpc>
              <a:spcBef>
                <a:spcPts val="300"/>
              </a:spcBef>
              <a:spcAft>
                <a:spcPts val="0"/>
              </a:spcAft>
              <a:buClr>
                <a:srgbClr val="000000"/>
              </a:buClr>
              <a:buSzTx/>
              <a:buFont typeface="Arial"/>
              <a:buNone/>
              <a:tabLst/>
              <a:defRPr/>
            </a:pPr>
            <a:r>
              <a:rPr kumimoji="0" lang="fr-FR" sz="1100" b="1" i="0" u="none" strike="noStrike" kern="0" cap="none" spc="0" normalizeH="0" baseline="0" noProof="0" dirty="0">
                <a:ln>
                  <a:noFill/>
                </a:ln>
                <a:solidFill>
                  <a:srgbClr val="000000"/>
                </a:solidFill>
                <a:effectLst/>
                <a:uLnTx/>
                <a:uFillTx/>
                <a:latin typeface="Arial"/>
                <a:cs typeface="Arial"/>
                <a:sym typeface="Arial"/>
              </a:rPr>
              <a:t>Contenu</a:t>
            </a:r>
          </a:p>
        </p:txBody>
      </p:sp>
      <p:grpSp>
        <p:nvGrpSpPr>
          <p:cNvPr id="43" name="Groupe 42">
            <a:extLst>
              <a:ext uri="{FF2B5EF4-FFF2-40B4-BE49-F238E27FC236}">
                <a16:creationId xmlns:a16="http://schemas.microsoft.com/office/drawing/2014/main" id="{D67B39B4-B7BE-2DC8-CECA-86A4CC8E808E}"/>
              </a:ext>
            </a:extLst>
          </p:cNvPr>
          <p:cNvGrpSpPr/>
          <p:nvPr/>
        </p:nvGrpSpPr>
        <p:grpSpPr>
          <a:xfrm>
            <a:off x="4043744" y="2690051"/>
            <a:ext cx="2944446" cy="451510"/>
            <a:chOff x="3724219" y="1673024"/>
            <a:chExt cx="2944446" cy="451510"/>
          </a:xfrm>
        </p:grpSpPr>
        <p:sp>
          <p:nvSpPr>
            <p:cNvPr id="22" name="ZoneTexte 21">
              <a:extLst>
                <a:ext uri="{FF2B5EF4-FFF2-40B4-BE49-F238E27FC236}">
                  <a16:creationId xmlns:a16="http://schemas.microsoft.com/office/drawing/2014/main" id="{50087ED0-0623-E907-6EF3-305E76D18A11}"/>
                </a:ext>
              </a:extLst>
            </p:cNvPr>
            <p:cNvSpPr txBox="1"/>
            <p:nvPr/>
          </p:nvSpPr>
          <p:spPr>
            <a:xfrm>
              <a:off x="4011864" y="1709036"/>
              <a:ext cx="2656801" cy="415498"/>
            </a:xfrm>
            <a:prstGeom prst="rect">
              <a:avLst/>
            </a:prstGeom>
            <a:solidFill>
              <a:srgbClr val="FDEDF5"/>
            </a:solidFill>
            <a:ln w="12700">
              <a:prstDash val="lgDashDot"/>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just" defTabSz="914400" rtl="0" eaLnBrk="1" fontAlgn="auto" latinLnBrk="0" hangingPunct="1">
                <a:lnSpc>
                  <a:spcPct val="100000"/>
                </a:lnSpc>
                <a:spcBef>
                  <a:spcPts val="200"/>
                </a:spcBef>
                <a:spcAft>
                  <a:spcPts val="200"/>
                </a:spcAft>
                <a:buClr>
                  <a:srgbClr val="000000"/>
                </a:buClr>
                <a:buSzTx/>
                <a:buFont typeface="Arial"/>
                <a:buNone/>
                <a:tabLst/>
                <a:defRPr/>
              </a:pPr>
              <a:r>
                <a:rPr kumimoji="0" lang="fr-FR" sz="700" b="0" i="0" u="none" strike="noStrike" kern="0" cap="none" spc="0" normalizeH="0" baseline="0" noProof="0" dirty="0">
                  <a:ln>
                    <a:noFill/>
                  </a:ln>
                  <a:solidFill>
                    <a:srgbClr val="595959"/>
                  </a:solidFill>
                  <a:effectLst/>
                  <a:uLnTx/>
                  <a:uFillTx/>
                  <a:latin typeface="Arial"/>
                  <a:ea typeface="+mn-ea"/>
                  <a:cs typeface="+mn-cs"/>
                  <a:sym typeface="Arial"/>
                </a:rPr>
                <a:t>La première partie du BIA est un diagnostic neutre de la situation, la recherche des solutions se fait dans un second temps dans les onglets scénarios</a:t>
              </a:r>
            </a:p>
          </p:txBody>
        </p:sp>
        <p:pic>
          <p:nvPicPr>
            <p:cNvPr id="23" name="Picture 2">
              <a:extLst>
                <a:ext uri="{FF2B5EF4-FFF2-40B4-BE49-F238E27FC236}">
                  <a16:creationId xmlns:a16="http://schemas.microsoft.com/office/drawing/2014/main" id="{51A8F27C-B3C7-2C65-3F69-07A80584C7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24219" y="1673024"/>
              <a:ext cx="357922" cy="35792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4557445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3">
            <a:extLst>
              <a:ext uri="{FF2B5EF4-FFF2-40B4-BE49-F238E27FC236}">
                <a16:creationId xmlns:a16="http://schemas.microsoft.com/office/drawing/2014/main" id="{A20635AF-83D3-1656-E2B3-6E147DE9B939}"/>
              </a:ext>
            </a:extLst>
          </p:cNvPr>
          <p:cNvSpPr txBox="1">
            <a:spLocks/>
          </p:cNvSpPr>
          <p:nvPr/>
        </p:nvSpPr>
        <p:spPr>
          <a:xfrm>
            <a:off x="0" y="902338"/>
            <a:ext cx="9144000" cy="540006"/>
          </a:xfrm>
          <a:prstGeom prst="rect">
            <a:avLst/>
          </a:prstGeom>
          <a:solidFill>
            <a:schemeClr val="accent2">
              <a:lumMod val="20000"/>
              <a:lumOff val="80000"/>
            </a:schemeClr>
          </a:solidFill>
          <a:effectLst>
            <a:outerShdw blurRad="50800" dist="38100" dir="5400000" algn="t" rotWithShape="0">
              <a:prstClr val="black">
                <a:alpha val="40000"/>
              </a:prstClr>
            </a:outerShdw>
          </a:effectLst>
        </p:spPr>
        <p:txBody>
          <a:bodyPr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706F6F"/>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706F6F"/>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706F6F"/>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706F6F"/>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706F6F"/>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
                <a:srgbClr val="000000"/>
              </a:buClr>
              <a:buSzTx/>
              <a:buFont typeface="Arial" panose="020B0604020202020204" pitchFamily="34" charset="0"/>
              <a:buNone/>
              <a:tabLst/>
              <a:defRPr/>
            </a:pPr>
            <a:r>
              <a:rPr kumimoji="0" lang="fr-FR" sz="975"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Tableau Activités du service</a:t>
            </a:r>
            <a:endParaRPr kumimoji="0" lang="fr-FR" sz="975" b="1" i="0" u="none" strike="noStrike" kern="1200" cap="none" spc="0" normalizeH="0" baseline="0" noProof="0" dirty="0">
              <a:ln>
                <a:noFill/>
              </a:ln>
              <a:solidFill>
                <a:srgbClr val="706F6F"/>
              </a:solidFill>
              <a:effectLst/>
              <a:uLnTx/>
              <a:uFillTx/>
              <a:latin typeface="Arial" panose="020B0604020202020204" pitchFamily="34" charset="0"/>
              <a:ea typeface="+mn-ea"/>
              <a:cs typeface="Arial" panose="020B0604020202020204" pitchFamily="34" charset="0"/>
              <a:sym typeface="Arial"/>
            </a:endParaRPr>
          </a:p>
          <a:p>
            <a:pPr marL="0" marR="0" lvl="0" indent="0" algn="just" defTabSz="914400" rtl="0" eaLnBrk="1" fontAlgn="auto" latinLnBrk="0" hangingPunct="1">
              <a:lnSpc>
                <a:spcPct val="90000"/>
              </a:lnSpc>
              <a:spcBef>
                <a:spcPts val="300"/>
              </a:spcBef>
              <a:spcAft>
                <a:spcPts val="0"/>
              </a:spcAft>
              <a:buClr>
                <a:srgbClr val="000000"/>
              </a:buClr>
              <a:buSzTx/>
              <a:buFont typeface="Arial" panose="020B0604020202020204" pitchFamily="34" charset="0"/>
              <a:buNone/>
              <a:tabLst/>
              <a:defRPr/>
            </a:pPr>
            <a:r>
              <a:rPr kumimoji="0" lang="fr-FR" sz="975"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Objectif : </a:t>
            </a:r>
            <a:r>
              <a:rPr kumimoji="0" lang="fr-FR" sz="975" b="0" i="0" u="none" strike="noStrike" kern="1200" cap="none" spc="0" normalizeH="0" baseline="0" noProof="0" dirty="0">
                <a:ln>
                  <a:noFill/>
                </a:ln>
                <a:solidFill>
                  <a:srgbClr val="706F6F"/>
                </a:solidFill>
                <a:effectLst/>
                <a:uLnTx/>
                <a:uFillTx/>
                <a:latin typeface="Arial" panose="020B0604020202020204" pitchFamily="34" charset="0"/>
                <a:ea typeface="+mn-ea"/>
                <a:cs typeface="Arial" panose="020B0604020202020204" pitchFamily="34" charset="0"/>
                <a:sym typeface="Arial"/>
              </a:rPr>
              <a:t>Faire l'inventaire des activités principales qui font le quotidien du service. Puis, évaluer si l'arrêt de cette activité est critique selon les temporalités. </a:t>
            </a:r>
          </a:p>
          <a:p>
            <a:pPr marL="0" marR="0" lvl="0" indent="0" algn="just" defTabSz="914400" rtl="0" eaLnBrk="1" fontAlgn="auto" latinLnBrk="0" hangingPunct="1">
              <a:lnSpc>
                <a:spcPct val="90000"/>
              </a:lnSpc>
              <a:spcBef>
                <a:spcPts val="300"/>
              </a:spcBef>
              <a:spcAft>
                <a:spcPts val="0"/>
              </a:spcAft>
              <a:buClr>
                <a:srgbClr val="000000"/>
              </a:buClr>
              <a:buSzTx/>
              <a:buFont typeface="Arial" panose="020B0604020202020204" pitchFamily="34" charset="0"/>
              <a:buNone/>
              <a:tabLst/>
              <a:defRPr/>
            </a:pPr>
            <a:endParaRPr kumimoji="0" lang="fr-FR" sz="975" b="0" i="0" u="none" strike="noStrike" kern="1200" cap="none" spc="0" normalizeH="0" baseline="0" noProof="0" dirty="0">
              <a:ln>
                <a:noFill/>
              </a:ln>
              <a:solidFill>
                <a:srgbClr val="706F6F"/>
              </a:solidFill>
              <a:effectLst/>
              <a:uLnTx/>
              <a:uFillTx/>
              <a:latin typeface="Arial" panose="020B0604020202020204" pitchFamily="34" charset="0"/>
              <a:ea typeface="+mn-ea"/>
              <a:cs typeface="Arial" panose="020B0604020202020204" pitchFamily="34" charset="0"/>
              <a:sym typeface="Arial"/>
            </a:endParaRPr>
          </a:p>
        </p:txBody>
      </p:sp>
      <p:sp>
        <p:nvSpPr>
          <p:cNvPr id="10" name="Titre 1">
            <a:extLst>
              <a:ext uri="{FF2B5EF4-FFF2-40B4-BE49-F238E27FC236}">
                <a16:creationId xmlns:a16="http://schemas.microsoft.com/office/drawing/2014/main" id="{4FA15813-D993-17B3-B96A-4A5CFEEC5F28}"/>
              </a:ext>
            </a:extLst>
          </p:cNvPr>
          <p:cNvSpPr txBox="1">
            <a:spLocks/>
          </p:cNvSpPr>
          <p:nvPr/>
        </p:nvSpPr>
        <p:spPr>
          <a:xfrm>
            <a:off x="827584" y="87474"/>
            <a:ext cx="8064092" cy="540006"/>
          </a:xfrm>
          <a:prstGeom prst="rect">
            <a:avLst/>
          </a:prstGeom>
          <a:noFill/>
          <a:ln>
            <a:noFill/>
          </a:ln>
        </p:spPr>
        <p:txBody>
          <a:bodyPr spcFirstLastPara="1" wrap="square" lIns="0" tIns="0" rIns="0" bIns="0" anchor="b" anchorCtr="0">
            <a:normAutofit/>
          </a:bodyPr>
          <a:lstStyle>
            <a:defPPr marR="0" lvl="0" algn="l" rtl="0">
              <a:lnSpc>
                <a:spcPct val="100000"/>
              </a:lnSpc>
              <a:spcBef>
                <a:spcPts val="0"/>
              </a:spcBef>
              <a:spcAft>
                <a:spcPts val="0"/>
              </a:spcAft>
            </a:defPPr>
            <a:lvl1pPr marR="0" lvl="0" algn="l" rtl="0">
              <a:lnSpc>
                <a:spcPct val="110000"/>
              </a:lnSpc>
              <a:spcBef>
                <a:spcPts val="0"/>
              </a:spcBef>
              <a:spcAft>
                <a:spcPts val="0"/>
              </a:spcAft>
              <a:buClr>
                <a:srgbClr val="006AB2"/>
              </a:buClr>
              <a:buSzPts val="2000"/>
              <a:buFont typeface="Arial"/>
              <a:buNone/>
              <a:defRPr sz="2000" b="1" i="0" u="none" strike="noStrike" cap="none">
                <a:solidFill>
                  <a:srgbClr val="006AB2"/>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10000"/>
              </a:lnSpc>
              <a:spcBef>
                <a:spcPts val="0"/>
              </a:spcBef>
              <a:spcAft>
                <a:spcPts val="0"/>
              </a:spcAft>
              <a:buClr>
                <a:srgbClr val="006AB2"/>
              </a:buClr>
              <a:buSzPts val="2000"/>
              <a:buFont typeface="Arial"/>
              <a:buNone/>
              <a:tabLst/>
              <a:defRPr/>
            </a:pPr>
            <a:r>
              <a:rPr kumimoji="0" lang="fr-FR" sz="2000" b="1" i="0" u="none" strike="noStrike" kern="0" cap="none" spc="0" normalizeH="0" baseline="0" noProof="0" dirty="0">
                <a:ln>
                  <a:noFill/>
                </a:ln>
                <a:solidFill>
                  <a:srgbClr val="006AB2"/>
                </a:solidFill>
                <a:effectLst/>
                <a:uLnTx/>
                <a:uFillTx/>
                <a:latin typeface="Arial"/>
                <a:cs typeface="Arial"/>
                <a:sym typeface="Arial"/>
              </a:rPr>
              <a:t>Onglet 1.BIA - Tableau d’activités du service </a:t>
            </a:r>
            <a:endParaRPr kumimoji="0" lang="fr-FR" sz="2000" b="0" i="0" u="none" strike="noStrike" kern="0" cap="none" spc="0" normalizeH="0" baseline="0" noProof="0" dirty="0">
              <a:ln>
                <a:noFill/>
              </a:ln>
              <a:solidFill>
                <a:srgbClr val="006AB2"/>
              </a:solidFill>
              <a:effectLst/>
              <a:uLnTx/>
              <a:uFillTx/>
              <a:latin typeface="Arial"/>
              <a:cs typeface="Arial"/>
              <a:sym typeface="Arial"/>
            </a:endParaRPr>
          </a:p>
        </p:txBody>
      </p:sp>
      <p:sp>
        <p:nvSpPr>
          <p:cNvPr id="3" name="ZoneTexte 2">
            <a:extLst>
              <a:ext uri="{FF2B5EF4-FFF2-40B4-BE49-F238E27FC236}">
                <a16:creationId xmlns:a16="http://schemas.microsoft.com/office/drawing/2014/main" id="{8AB4CC11-180E-66D3-B1F5-08FF231D51DD}"/>
              </a:ext>
            </a:extLst>
          </p:cNvPr>
          <p:cNvSpPr txBox="1"/>
          <p:nvPr/>
        </p:nvSpPr>
        <p:spPr>
          <a:xfrm>
            <a:off x="2027230" y="1661677"/>
            <a:ext cx="1887487" cy="186204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Exemple </a:t>
            </a:r>
            <a:r>
              <a:rPr kumimoji="0" lang="fr-FR" sz="800" b="1" i="0" u="none" strike="noStrike" kern="1200" cap="none" spc="0" normalizeH="0" baseline="0" noProof="0" dirty="0">
                <a:ln>
                  <a:noFill/>
                </a:ln>
                <a:solidFill>
                  <a:srgbClr val="FFFFFF"/>
                </a:solidFill>
                <a:effectLst/>
                <a:highlight>
                  <a:srgbClr val="F089BA"/>
                </a:highlight>
                <a:uLnTx/>
                <a:uFillTx/>
                <a:latin typeface="Arial" panose="020B0604020202020204" pitchFamily="34" charset="0"/>
                <a:ea typeface="+mn-ea"/>
                <a:cs typeface="Arial" panose="020B0604020202020204" pitchFamily="34" charset="0"/>
                <a:sym typeface="Arial"/>
              </a:rPr>
              <a:t>processus paie</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5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a:p>
            <a:pPr marL="171450" marR="0" lvl="0" indent="-171450" algn="l" defTabSz="914400" rtl="0" eaLnBrk="1" fontAlgn="ctr" latinLnBrk="0" hangingPunct="1">
              <a:lnSpc>
                <a:spcPct val="100000"/>
              </a:lnSpc>
              <a:spcBef>
                <a:spcPts val="0"/>
              </a:spcBef>
              <a:spcAft>
                <a:spcPts val="0"/>
              </a:spcAft>
              <a:buClr>
                <a:srgbClr val="000000"/>
              </a:buClr>
              <a:buSzPts val="800"/>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Saisie des variables de paie</a:t>
            </a:r>
          </a:p>
          <a:p>
            <a:pPr marL="173736" marR="0" lvl="0" indent="-173736" algn="l" defTabSz="914400" rtl="0" eaLnBrk="1" fontAlgn="ctr"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Remonter les variables de paie et absence</a:t>
            </a:r>
            <a:endParaRPr kumimoji="0" lang="fr-FR" sz="16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endParaRPr>
          </a:p>
          <a:p>
            <a:pPr marL="173736" marR="0" lvl="0" indent="-173736" algn="l" defTabSz="914400" rtl="0" eaLnBrk="1" fontAlgn="ctr"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Réaliser le suivi du dossier de l'agent (contrat, temps de travail, grades…)</a:t>
            </a:r>
            <a:endParaRPr kumimoji="0" lang="fr-FR" sz="16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endParaRPr>
          </a:p>
          <a:p>
            <a:pPr marL="173736" marR="0" lvl="0" indent="-173736" algn="l" defTabSz="914400" rtl="0" eaLnBrk="1" fontAlgn="ctr"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Mise à jour réglementaire de la paie</a:t>
            </a:r>
            <a:endParaRPr kumimoji="0" lang="fr-FR" sz="16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endParaRPr>
          </a:p>
          <a:p>
            <a:pPr marL="173736" marR="0" lvl="0" indent="-173736" algn="l" defTabSz="914400" rtl="0" eaLnBrk="1" fontAlgn="ctr"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Calcul préparatoire de la paie</a:t>
            </a:r>
            <a:endParaRPr kumimoji="0" lang="fr-FR" sz="16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endParaRPr>
          </a:p>
          <a:p>
            <a:pPr marL="173736" marR="0" lvl="0" indent="-173736" algn="l" defTabSz="914400" rtl="0" eaLnBrk="1" fontAlgn="ctr"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Vérification de la paie</a:t>
            </a:r>
            <a:endParaRPr kumimoji="0" lang="fr-FR" sz="16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endParaRPr>
          </a:p>
          <a:p>
            <a:pPr marL="173736" marR="0" lvl="0" indent="-173736" algn="l" defTabSz="914400" rtl="0" eaLnBrk="1" fontAlgn="b"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Calcul définitif de la paie</a:t>
            </a:r>
            <a:endParaRPr kumimoji="0" lang="fr-FR" sz="16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endParaRPr>
          </a:p>
          <a:p>
            <a:pPr marL="173736" marR="0" lvl="0" indent="-173736" algn="l" defTabSz="914400" rtl="0" eaLnBrk="1" fontAlgn="ctr"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Mandatement de la paie</a:t>
            </a:r>
            <a:endParaRPr kumimoji="0" lang="fr-FR" sz="16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endParaRPr>
          </a:p>
          <a:p>
            <a:pPr marL="173736" marR="0" lvl="0" indent="-173736" algn="l" defTabSz="914400" rtl="0" eaLnBrk="1" fontAlgn="ctr"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Transfert de la paie à la trésorerie</a:t>
            </a:r>
            <a:endParaRPr kumimoji="0" lang="fr-FR" sz="16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endParaRPr>
          </a:p>
          <a:p>
            <a:pPr marL="173736" marR="0" lvl="0" indent="-173736" algn="l" defTabSz="914400" rtl="0" eaLnBrk="1" fontAlgn="b"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Dépôt de la DSN</a:t>
            </a:r>
            <a:endParaRPr kumimoji="0" lang="fr-FR" sz="16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endParaRPr>
          </a:p>
          <a:p>
            <a:pPr marL="173736" marR="0" lvl="0" indent="-173736" algn="l" defTabSz="914400" rtl="0" eaLnBrk="1" fontAlgn="b"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Clôture de la paie</a:t>
            </a:r>
            <a:endParaRPr kumimoji="0" lang="fr-FR" sz="16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sp>
        <p:nvSpPr>
          <p:cNvPr id="4" name="ZoneTexte 3">
            <a:extLst>
              <a:ext uri="{FF2B5EF4-FFF2-40B4-BE49-F238E27FC236}">
                <a16:creationId xmlns:a16="http://schemas.microsoft.com/office/drawing/2014/main" id="{A57345A1-94A8-4AEB-5BBC-292B1C30BDD8}"/>
              </a:ext>
            </a:extLst>
          </p:cNvPr>
          <p:cNvSpPr txBox="1"/>
          <p:nvPr/>
        </p:nvSpPr>
        <p:spPr>
          <a:xfrm>
            <a:off x="3914717" y="1624388"/>
            <a:ext cx="3489383" cy="215443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Exemple</a:t>
            </a:r>
            <a:r>
              <a:rPr kumimoji="0" lang="fr-FR" sz="1100" b="0" i="0" u="none" strike="noStrike" kern="0" cap="none" spc="0" normalizeH="0" baseline="0" noProof="0" dirty="0">
                <a:ln>
                  <a:noFill/>
                </a:ln>
                <a:solidFill>
                  <a:srgbClr val="000000"/>
                </a:solidFill>
                <a:effectLst/>
                <a:uLnTx/>
                <a:uFillTx/>
                <a:latin typeface="Arial"/>
                <a:cs typeface="Arial"/>
                <a:sym typeface="Arial"/>
              </a:rPr>
              <a:t> </a:t>
            </a:r>
            <a:r>
              <a:rPr kumimoji="0" lang="fr-FR" sz="800" b="1" i="0" u="none" strike="noStrike" kern="1200" cap="none" spc="0" normalizeH="0" baseline="0" noProof="0" dirty="0">
                <a:ln>
                  <a:noFill/>
                </a:ln>
                <a:solidFill>
                  <a:srgbClr val="FFFFFF"/>
                </a:solidFill>
                <a:effectLst/>
                <a:highlight>
                  <a:srgbClr val="006AB2"/>
                </a:highlight>
                <a:uLnTx/>
                <a:uFillTx/>
                <a:latin typeface="Arial" panose="020B0604020202020204" pitchFamily="34" charset="0"/>
                <a:ea typeface="+mn-ea"/>
                <a:cs typeface="Arial" panose="020B0604020202020204" pitchFamily="34" charset="0"/>
                <a:sym typeface="Arial"/>
              </a:rPr>
              <a:t>laboratoire</a:t>
            </a:r>
            <a:r>
              <a:rPr kumimoji="0" lang="fr-FR" sz="8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rPr>
              <a:t> </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4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700" b="1"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Pré-analytique</a:t>
            </a:r>
          </a:p>
          <a:p>
            <a:pPr marL="171450" marR="0" lvl="0" indent="-171450" algn="l" defTabSz="914400" rtl="0" eaLnBrk="1" fontAlgn="ctr"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Prise en charge patients</a:t>
            </a:r>
          </a:p>
          <a:p>
            <a:pPr marL="171450" marR="0" lvl="0" indent="-171450" algn="l" defTabSz="914400" rtl="0" eaLnBrk="1" fontAlgn="ctr"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Facturation</a:t>
            </a:r>
          </a:p>
          <a:p>
            <a:pPr marL="171450" marR="0" lvl="0" indent="-171450" algn="l" defTabSz="914400" rtl="0" eaLnBrk="1" fontAlgn="ctr"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Etiquetage des tubes</a:t>
            </a:r>
          </a:p>
          <a:p>
            <a:pPr marL="0" marR="0" lvl="0" indent="0" algn="l" defTabSz="914400" rtl="0" eaLnBrk="1" fontAlgn="ctr" latinLnBrk="0" hangingPunct="1">
              <a:lnSpc>
                <a:spcPct val="100000"/>
              </a:lnSpc>
              <a:spcBef>
                <a:spcPts val="0"/>
              </a:spcBef>
              <a:spcAft>
                <a:spcPts val="0"/>
              </a:spcAft>
              <a:buClr>
                <a:srgbClr val="000000"/>
              </a:buClr>
              <a:buSzTx/>
              <a:buFont typeface="Arial"/>
              <a:buNone/>
              <a:tabLst/>
              <a:defRPr/>
            </a:pPr>
            <a:r>
              <a:rPr kumimoji="0" lang="fr-FR" sz="700" b="1"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Analytique</a:t>
            </a:r>
          </a:p>
          <a:p>
            <a:pPr marL="171450" marR="0" lvl="0" indent="-171450" algn="l" defTabSz="914400" rtl="0" eaLnBrk="1" fontAlgn="ctr"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Contrôles des automates</a:t>
            </a:r>
          </a:p>
          <a:p>
            <a:pPr marL="171450" marR="0" lvl="0" indent="-171450" algn="l" defTabSz="914400" rtl="0" eaLnBrk="1" fontAlgn="ctr"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Analyses</a:t>
            </a:r>
          </a:p>
          <a:p>
            <a:pPr marL="0" marR="0" lvl="0" indent="0" algn="l" defTabSz="914400" rtl="0" eaLnBrk="1" fontAlgn="ctr" latinLnBrk="0" hangingPunct="1">
              <a:lnSpc>
                <a:spcPct val="100000"/>
              </a:lnSpc>
              <a:spcBef>
                <a:spcPts val="0"/>
              </a:spcBef>
              <a:spcAft>
                <a:spcPts val="0"/>
              </a:spcAft>
              <a:buClr>
                <a:srgbClr val="000000"/>
              </a:buClr>
              <a:buSzTx/>
              <a:buFont typeface="Arial"/>
              <a:buNone/>
              <a:tabLst/>
              <a:defRPr/>
            </a:pPr>
            <a:r>
              <a:rPr kumimoji="0" lang="fr-FR" sz="700" b="1"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Post-analytique</a:t>
            </a:r>
          </a:p>
          <a:p>
            <a:pPr marL="171450" marR="0" lvl="0" indent="-171450" algn="l" defTabSz="914400" rtl="0" eaLnBrk="1" fontAlgn="ctr"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Editions des résultats</a:t>
            </a:r>
          </a:p>
          <a:p>
            <a:pPr marL="171450" marR="0" lvl="0" indent="-171450" algn="l" defTabSz="914400" rtl="0" eaLnBrk="1" fontAlgn="b"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Communications des résultats aux différents services internes (Réa, Maternité, USIC/USINV, Pré-bloc)</a:t>
            </a:r>
          </a:p>
          <a:p>
            <a:pPr marL="171450" marR="0" lvl="0" indent="-171450" algn="l" defTabSz="914400" rtl="0" eaLnBrk="1" fontAlgn="ctr"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Gestion documentaire</a:t>
            </a:r>
          </a:p>
          <a:p>
            <a:pPr marL="171450" marR="0" lvl="0" indent="-171450" algn="l" defTabSz="914400" rtl="0" eaLnBrk="1" fontAlgn="ctr"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Gestion des stocks</a:t>
            </a:r>
          </a:p>
          <a:p>
            <a:pPr marL="171450" marR="0" lvl="0" indent="-171450" algn="l" defTabSz="914400" rtl="0" eaLnBrk="1" fontAlgn="b"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Communication des résultats aux différents partenaires </a:t>
            </a:r>
          </a:p>
          <a:p>
            <a:pPr marL="171450" marR="0" lvl="0" indent="-171450" algn="l" defTabSz="914400" rtl="0" eaLnBrk="1" fontAlgn="b"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Communication des résultats aux différents prestataires</a:t>
            </a:r>
          </a:p>
          <a:p>
            <a:pPr marL="171450" marR="0" lvl="0" indent="-171450" algn="l" defTabSz="914400" rtl="0" eaLnBrk="1" fontAlgn="b"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Biologie Délocalisée</a:t>
            </a:r>
          </a:p>
          <a:p>
            <a:pPr marL="171450" marR="0" lvl="0" indent="-171450" algn="l" defTabSz="914400" rtl="0" eaLnBrk="1" fontAlgn="b"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Gestion du personnel</a:t>
            </a:r>
            <a:endParaRPr kumimoji="0" lang="fr-FR"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sp>
        <p:nvSpPr>
          <p:cNvPr id="13" name="ZoneTexte 12">
            <a:extLst>
              <a:ext uri="{FF2B5EF4-FFF2-40B4-BE49-F238E27FC236}">
                <a16:creationId xmlns:a16="http://schemas.microsoft.com/office/drawing/2014/main" id="{051D862E-DC5B-7991-9999-93A7BDF05557}"/>
              </a:ext>
            </a:extLst>
          </p:cNvPr>
          <p:cNvSpPr txBox="1"/>
          <p:nvPr/>
        </p:nvSpPr>
        <p:spPr>
          <a:xfrm>
            <a:off x="1258880" y="1486245"/>
            <a:ext cx="5667520" cy="230832"/>
          </a:xfrm>
          <a:prstGeom prst="rect">
            <a:avLst/>
          </a:prstGeom>
          <a:noFill/>
        </p:spPr>
        <p:txBody>
          <a:bodyPr wrap="square">
            <a:spAutoFit/>
          </a:bodyPr>
          <a:lstStyle/>
          <a:p>
            <a:pPr marL="0" marR="0" lvl="0" indent="0" algn="just" defTabSz="914400" rtl="0" eaLnBrk="1" fontAlgn="auto" latinLnBrk="0" hangingPunct="1">
              <a:lnSpc>
                <a:spcPct val="100000"/>
              </a:lnSpc>
              <a:spcBef>
                <a:spcPts val="300"/>
              </a:spcBef>
              <a:spcAft>
                <a:spcPts val="0"/>
              </a:spcAft>
              <a:buClr>
                <a:srgbClr val="000000"/>
              </a:buClr>
              <a:buSzTx/>
              <a:buFont typeface="Arial"/>
              <a:buNone/>
              <a:tabLst/>
              <a:defRPr/>
            </a:pPr>
            <a:r>
              <a:rPr kumimoji="0" lang="fr-FR" sz="9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Listes des activités du service :</a:t>
            </a:r>
            <a:endParaRPr kumimoji="0" lang="fr-FR" sz="9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sp>
        <p:nvSpPr>
          <p:cNvPr id="27" name="ZoneTexte 26">
            <a:extLst>
              <a:ext uri="{FF2B5EF4-FFF2-40B4-BE49-F238E27FC236}">
                <a16:creationId xmlns:a16="http://schemas.microsoft.com/office/drawing/2014/main" id="{38F383F8-6482-21B3-D737-2F70043ADA67}"/>
              </a:ext>
            </a:extLst>
          </p:cNvPr>
          <p:cNvSpPr txBox="1"/>
          <p:nvPr/>
        </p:nvSpPr>
        <p:spPr>
          <a:xfrm>
            <a:off x="1258880" y="3903465"/>
            <a:ext cx="6291270"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9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Les temporalités d’indisponibilité : </a:t>
            </a:r>
            <a:r>
              <a:rPr kumimoji="0" lang="fr-FR"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sont à adapter selon le service et doivent être les mêmes tout au long du PCA/PRA </a:t>
            </a:r>
            <a:endParaRPr kumimoji="0" lang="fr-FR" sz="9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sp>
        <p:nvSpPr>
          <p:cNvPr id="29" name="ZoneTexte 28">
            <a:extLst>
              <a:ext uri="{FF2B5EF4-FFF2-40B4-BE49-F238E27FC236}">
                <a16:creationId xmlns:a16="http://schemas.microsoft.com/office/drawing/2014/main" id="{DCABA613-305C-F9C1-0893-E3084C71F70F}"/>
              </a:ext>
            </a:extLst>
          </p:cNvPr>
          <p:cNvSpPr txBox="1"/>
          <p:nvPr/>
        </p:nvSpPr>
        <p:spPr>
          <a:xfrm>
            <a:off x="2012969" y="4087745"/>
            <a:ext cx="1887487" cy="8771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Exemple </a:t>
            </a:r>
            <a:r>
              <a:rPr kumimoji="0" lang="fr-FR" sz="800" b="1" i="0" u="none" strike="noStrike" kern="1200" cap="none" spc="0" normalizeH="0" baseline="0" noProof="0" dirty="0">
                <a:ln>
                  <a:noFill/>
                </a:ln>
                <a:solidFill>
                  <a:srgbClr val="FFFFFF"/>
                </a:solidFill>
                <a:effectLst/>
                <a:highlight>
                  <a:srgbClr val="F089BA"/>
                </a:highlight>
                <a:uLnTx/>
                <a:uFillTx/>
                <a:latin typeface="Arial" panose="020B0604020202020204" pitchFamily="34" charset="0"/>
                <a:ea typeface="+mn-ea"/>
                <a:cs typeface="Arial" panose="020B0604020202020204" pitchFamily="34" charset="0"/>
                <a:sym typeface="Arial"/>
              </a:rPr>
              <a:t>processus paie</a:t>
            </a:r>
            <a:endParaRPr kumimoji="0" lang="fr-FR" sz="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a:p>
            <a:pPr marL="171450" marR="0" lvl="0" indent="-171450" algn="l" defTabSz="914400" rtl="0" eaLnBrk="1" fontAlgn="ctr" latinLnBrk="0" hangingPunct="1">
              <a:lnSpc>
                <a:spcPct val="100000"/>
              </a:lnSpc>
              <a:spcBef>
                <a:spcPts val="0"/>
              </a:spcBef>
              <a:spcAft>
                <a:spcPts val="0"/>
              </a:spcAft>
              <a:buClr>
                <a:srgbClr val="000000"/>
              </a:buClr>
              <a:buSzPts val="800"/>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1h </a:t>
            </a:r>
          </a:p>
          <a:p>
            <a:pPr marL="171450" marR="0" lvl="0" indent="-171450" algn="l" defTabSz="914400" rtl="0" eaLnBrk="1" fontAlgn="ctr" latinLnBrk="0" hangingPunct="1">
              <a:lnSpc>
                <a:spcPct val="100000"/>
              </a:lnSpc>
              <a:spcBef>
                <a:spcPts val="0"/>
              </a:spcBef>
              <a:spcAft>
                <a:spcPts val="0"/>
              </a:spcAft>
              <a:buClr>
                <a:srgbClr val="000000"/>
              </a:buClr>
              <a:buSzPts val="800"/>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3h</a:t>
            </a:r>
          </a:p>
          <a:p>
            <a:pPr marL="171450" marR="0" lvl="0" indent="-171450" algn="l" defTabSz="914400" rtl="0" eaLnBrk="1" fontAlgn="ctr" latinLnBrk="0" hangingPunct="1">
              <a:lnSpc>
                <a:spcPct val="100000"/>
              </a:lnSpc>
              <a:spcBef>
                <a:spcPts val="0"/>
              </a:spcBef>
              <a:spcAft>
                <a:spcPts val="0"/>
              </a:spcAft>
              <a:buClr>
                <a:srgbClr val="000000"/>
              </a:buClr>
              <a:buSzPts val="800"/>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12h</a:t>
            </a:r>
          </a:p>
          <a:p>
            <a:pPr marL="171450" marR="0" lvl="0" indent="-171450" algn="l" defTabSz="914400" rtl="0" eaLnBrk="1" fontAlgn="ctr" latinLnBrk="0" hangingPunct="1">
              <a:lnSpc>
                <a:spcPct val="100000"/>
              </a:lnSpc>
              <a:spcBef>
                <a:spcPts val="0"/>
              </a:spcBef>
              <a:spcAft>
                <a:spcPts val="0"/>
              </a:spcAft>
              <a:buClr>
                <a:srgbClr val="000000"/>
              </a:buClr>
              <a:buSzPts val="800"/>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3 jours</a:t>
            </a:r>
          </a:p>
          <a:p>
            <a:pPr marL="171450" marR="0" lvl="0" indent="-171450" algn="l" defTabSz="914400" rtl="0" eaLnBrk="1" fontAlgn="ctr" latinLnBrk="0" hangingPunct="1">
              <a:lnSpc>
                <a:spcPct val="100000"/>
              </a:lnSpc>
              <a:spcBef>
                <a:spcPts val="0"/>
              </a:spcBef>
              <a:spcAft>
                <a:spcPts val="0"/>
              </a:spcAft>
              <a:buClr>
                <a:srgbClr val="000000"/>
              </a:buClr>
              <a:buSzPts val="800"/>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3 semaines</a:t>
            </a:r>
            <a:endParaRPr kumimoji="0" lang="fr-FR" sz="16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sp>
        <p:nvSpPr>
          <p:cNvPr id="30" name="ZoneTexte 29">
            <a:extLst>
              <a:ext uri="{FF2B5EF4-FFF2-40B4-BE49-F238E27FC236}">
                <a16:creationId xmlns:a16="http://schemas.microsoft.com/office/drawing/2014/main" id="{81838655-D50A-3D4C-7DBD-4A70E418CF76}"/>
              </a:ext>
            </a:extLst>
          </p:cNvPr>
          <p:cNvSpPr txBox="1"/>
          <p:nvPr/>
        </p:nvSpPr>
        <p:spPr>
          <a:xfrm>
            <a:off x="3914717" y="4089095"/>
            <a:ext cx="2433413" cy="8002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Exemple</a:t>
            </a:r>
            <a:r>
              <a:rPr kumimoji="0" lang="fr-FR" sz="1100" b="0" i="0" u="none" strike="noStrike" kern="0" cap="none" spc="0" normalizeH="0" baseline="0" noProof="0" dirty="0">
                <a:ln>
                  <a:noFill/>
                </a:ln>
                <a:solidFill>
                  <a:srgbClr val="000000"/>
                </a:solidFill>
                <a:effectLst/>
                <a:uLnTx/>
                <a:uFillTx/>
                <a:latin typeface="Arial"/>
                <a:cs typeface="Arial"/>
                <a:sym typeface="Arial"/>
              </a:rPr>
              <a:t> </a:t>
            </a:r>
            <a:r>
              <a:rPr kumimoji="0" lang="fr-FR" sz="800" b="1" i="0" u="none" strike="noStrike" kern="1200" cap="none" spc="0" normalizeH="0" baseline="0" noProof="0" dirty="0">
                <a:ln>
                  <a:noFill/>
                </a:ln>
                <a:solidFill>
                  <a:srgbClr val="FFFFFF"/>
                </a:solidFill>
                <a:effectLst/>
                <a:highlight>
                  <a:srgbClr val="006AB2"/>
                </a:highlight>
                <a:uLnTx/>
                <a:uFillTx/>
                <a:latin typeface="Arial" panose="020B0604020202020204" pitchFamily="34" charset="0"/>
                <a:ea typeface="+mn-ea"/>
                <a:cs typeface="Arial" panose="020B0604020202020204" pitchFamily="34" charset="0"/>
                <a:sym typeface="Arial"/>
              </a:rPr>
              <a:t>laboratoire</a:t>
            </a:r>
            <a:r>
              <a:rPr kumimoji="0" lang="fr-FR" sz="8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rPr>
              <a:t> </a:t>
            </a: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1h-3h</a:t>
            </a: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1 jour</a:t>
            </a: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3 jours</a:t>
            </a: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1 semaine</a:t>
            </a: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3 semaines</a:t>
            </a:r>
          </a:p>
        </p:txBody>
      </p:sp>
      <p:pic>
        <p:nvPicPr>
          <p:cNvPr id="1030" name="Picture 6">
            <a:extLst>
              <a:ext uri="{FF2B5EF4-FFF2-40B4-BE49-F238E27FC236}">
                <a16:creationId xmlns:a16="http://schemas.microsoft.com/office/drawing/2014/main" id="{1DF79F1A-1798-3115-A218-9A2B2F8204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415175" y="2410449"/>
            <a:ext cx="761016" cy="242686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3CBE9FBF-C145-0B80-7C6A-B1285D46853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85120" y="2314765"/>
            <a:ext cx="728166" cy="2550549"/>
          </a:xfrm>
          <a:prstGeom prst="rect">
            <a:avLst/>
          </a:prstGeom>
          <a:noFill/>
          <a:extLst>
            <a:ext uri="{909E8E84-426E-40DD-AFC4-6F175D3DCCD1}">
              <a14:hiddenFill xmlns:a14="http://schemas.microsoft.com/office/drawing/2010/main">
                <a:solidFill>
                  <a:srgbClr val="FFFFFF"/>
                </a:solidFill>
              </a14:hiddenFill>
            </a:ext>
          </a:extLst>
        </p:spPr>
      </p:pic>
      <p:sp>
        <p:nvSpPr>
          <p:cNvPr id="48" name="Espace réservé du numéro de diapositive 2">
            <a:extLst>
              <a:ext uri="{FF2B5EF4-FFF2-40B4-BE49-F238E27FC236}">
                <a16:creationId xmlns:a16="http://schemas.microsoft.com/office/drawing/2014/main" id="{40421E53-7AD5-8C85-3AB9-293E32A0FF65}"/>
              </a:ext>
            </a:extLst>
          </p:cNvPr>
          <p:cNvSpPr>
            <a:spLocks noGrp="1"/>
          </p:cNvSpPr>
          <p:nvPr>
            <p:ph type="sldNum" sz="quarter" idx="18"/>
          </p:nvPr>
        </p:nvSpPr>
        <p:spPr>
          <a:xfrm>
            <a:off x="107504" y="4749992"/>
            <a:ext cx="287338" cy="273844"/>
          </a:xfrm>
        </p:spPr>
        <p:txBody>
          <a:bodyPr/>
          <a:lstStyle/>
          <a:p>
            <a:pPr marL="0" marR="0" lvl="0" indent="0" algn="ctr" defTabSz="914400" rtl="0" eaLnBrk="1" fontAlgn="auto" latinLnBrk="0" hangingPunct="1">
              <a:lnSpc>
                <a:spcPct val="100000"/>
              </a:lnSpc>
              <a:spcBef>
                <a:spcPts val="0"/>
              </a:spcBef>
              <a:spcAft>
                <a:spcPts val="0"/>
              </a:spcAft>
              <a:buClr>
                <a:srgbClr val="000000"/>
              </a:buClr>
              <a:buSzPts val="800"/>
              <a:buFont typeface="Arial"/>
              <a:buNone/>
              <a:tabLst/>
              <a:defRPr/>
            </a:pPr>
            <a:fld id="{4A897389-FDC9-4B4F-9058-9FB9E4529928}" type="slidenum">
              <a:rPr kumimoji="0" lang="fr-FR" sz="800" b="0" i="1" u="none" strike="noStrike" kern="0" cap="none" spc="0" normalizeH="0" baseline="0" noProof="0" smtClean="0">
                <a:ln>
                  <a:noFill/>
                </a:ln>
                <a:solidFill>
                  <a:srgbClr val="575757"/>
                </a:solidFill>
                <a:effectLst/>
                <a:uLnTx/>
                <a:uFillTx/>
                <a:latin typeface="Arial"/>
                <a:cs typeface="Arial"/>
                <a:sym typeface="Arial"/>
              </a:rPr>
              <a:pPr marL="0" marR="0" lvl="0" indent="0" algn="ctr" defTabSz="914400" rtl="0" eaLnBrk="1" fontAlgn="auto" latinLnBrk="0" hangingPunct="1">
                <a:lnSpc>
                  <a:spcPct val="100000"/>
                </a:lnSpc>
                <a:spcBef>
                  <a:spcPts val="0"/>
                </a:spcBef>
                <a:spcAft>
                  <a:spcPts val="0"/>
                </a:spcAft>
                <a:buClr>
                  <a:srgbClr val="000000"/>
                </a:buClr>
                <a:buSzPts val="800"/>
                <a:buFont typeface="Arial"/>
                <a:buNone/>
                <a:tabLst/>
                <a:defRPr/>
              </a:pPr>
              <a:t>34</a:t>
            </a:fld>
            <a:endParaRPr kumimoji="0" lang="fr-FR" sz="800" b="0" i="1" u="none" strike="noStrike" kern="0" cap="none" spc="0" normalizeH="0" baseline="0" noProof="0" dirty="0">
              <a:ln>
                <a:noFill/>
              </a:ln>
              <a:solidFill>
                <a:srgbClr val="575757"/>
              </a:solidFill>
              <a:effectLst/>
              <a:uLnTx/>
              <a:uFillTx/>
              <a:latin typeface="Arial"/>
              <a:cs typeface="Arial"/>
              <a:sym typeface="Arial"/>
            </a:endParaRPr>
          </a:p>
        </p:txBody>
      </p:sp>
      <p:sp>
        <p:nvSpPr>
          <p:cNvPr id="11" name="ZoneTexte 10">
            <a:extLst>
              <a:ext uri="{FF2B5EF4-FFF2-40B4-BE49-F238E27FC236}">
                <a16:creationId xmlns:a16="http://schemas.microsoft.com/office/drawing/2014/main" id="{DD707973-9612-4F42-2DCE-7B8F4A8FD45F}"/>
              </a:ext>
            </a:extLst>
          </p:cNvPr>
          <p:cNvSpPr txBox="1"/>
          <p:nvPr/>
        </p:nvSpPr>
        <p:spPr>
          <a:xfrm>
            <a:off x="6244281" y="1637433"/>
            <a:ext cx="2656801" cy="415498"/>
          </a:xfrm>
          <a:prstGeom prst="rect">
            <a:avLst/>
          </a:prstGeom>
          <a:solidFill>
            <a:srgbClr val="FDEDF5"/>
          </a:solidFill>
          <a:ln w="12700">
            <a:prstDash val="lgDashDot"/>
          </a:ln>
        </p:spPr>
        <p:style>
          <a:lnRef idx="2">
            <a:schemeClr val="accent1"/>
          </a:lnRef>
          <a:fillRef idx="1">
            <a:schemeClr val="lt1"/>
          </a:fillRef>
          <a:effectRef idx="0">
            <a:schemeClr val="accent1"/>
          </a:effectRef>
          <a:fontRef idx="minor">
            <a:schemeClr val="dk1"/>
          </a:fontRef>
        </p:style>
        <p:txBody>
          <a:bodyPr wrap="square">
            <a:spAutoFit/>
          </a:bodyPr>
          <a:lstStyle/>
          <a:p>
            <a:pPr lvl="0" algn="just">
              <a:spcBef>
                <a:spcPts val="200"/>
              </a:spcBef>
              <a:spcAft>
                <a:spcPts val="200"/>
              </a:spcAft>
            </a:pPr>
            <a:r>
              <a:rPr kumimoji="0" lang="fr-FR" sz="700" b="0" i="0" u="none" strike="noStrike" kern="0" cap="none" spc="0" normalizeH="0" baseline="0" noProof="0" dirty="0">
                <a:ln>
                  <a:noFill/>
                </a:ln>
                <a:solidFill>
                  <a:srgbClr val="595959"/>
                </a:solidFill>
                <a:effectLst/>
                <a:uLnTx/>
                <a:uFillTx/>
                <a:latin typeface="Arial"/>
                <a:ea typeface="+mn-ea"/>
                <a:cs typeface="+mn-cs"/>
                <a:sym typeface="Arial"/>
              </a:rPr>
              <a:t>L</a:t>
            </a:r>
            <a:r>
              <a:rPr lang="fr-FR" sz="700" dirty="0">
                <a:solidFill>
                  <a:srgbClr val="595959"/>
                </a:solidFill>
              </a:rPr>
              <a:t>’identification de l’ensemble des activités doit </a:t>
            </a:r>
            <a:r>
              <a:rPr kumimoji="0" lang="fr-FR" sz="700" b="0" i="0" u="none" strike="noStrike" kern="0" cap="none" spc="0" normalizeH="0" baseline="0" noProof="0" dirty="0">
                <a:ln>
                  <a:noFill/>
                </a:ln>
                <a:solidFill>
                  <a:srgbClr val="595959"/>
                </a:solidFill>
                <a:effectLst/>
                <a:uLnTx/>
                <a:uFillTx/>
                <a:latin typeface="Arial"/>
                <a:ea typeface="+mn-ea"/>
                <a:cs typeface="+mn-cs"/>
                <a:sym typeface="Arial"/>
              </a:rPr>
              <a:t>être macro et peut être réalisée via des entretiens avec l’ensemble des cadres du service pour lister les activités propres au service.</a:t>
            </a:r>
          </a:p>
        </p:txBody>
      </p:sp>
      <p:pic>
        <p:nvPicPr>
          <p:cNvPr id="1026" name="Picture 2">
            <a:extLst>
              <a:ext uri="{FF2B5EF4-FFF2-40B4-BE49-F238E27FC236}">
                <a16:creationId xmlns:a16="http://schemas.microsoft.com/office/drawing/2014/main" id="{30ACA436-0853-2108-C181-FCDB840DF34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56636" y="1601421"/>
            <a:ext cx="357922" cy="357922"/>
          </a:xfrm>
          <a:prstGeom prst="rect">
            <a:avLst/>
          </a:prstGeom>
          <a:noFill/>
          <a:extLst>
            <a:ext uri="{909E8E84-426E-40DD-AFC4-6F175D3DCCD1}">
              <a14:hiddenFill xmlns:a14="http://schemas.microsoft.com/office/drawing/2010/main">
                <a:solidFill>
                  <a:srgbClr val="FFFFFF"/>
                </a:solidFill>
              </a14:hiddenFill>
            </a:ext>
          </a:extLst>
        </p:spPr>
      </p:pic>
      <p:sp>
        <p:nvSpPr>
          <p:cNvPr id="19" name="ZoneTexte 18">
            <a:extLst>
              <a:ext uri="{FF2B5EF4-FFF2-40B4-BE49-F238E27FC236}">
                <a16:creationId xmlns:a16="http://schemas.microsoft.com/office/drawing/2014/main" id="{204B2505-16CA-408C-6A3B-D468FFF25343}"/>
              </a:ext>
            </a:extLst>
          </p:cNvPr>
          <p:cNvSpPr txBox="1"/>
          <p:nvPr/>
        </p:nvSpPr>
        <p:spPr>
          <a:xfrm>
            <a:off x="6244281" y="4199995"/>
            <a:ext cx="2656801" cy="841256"/>
          </a:xfrm>
          <a:prstGeom prst="rect">
            <a:avLst/>
          </a:prstGeom>
          <a:solidFill>
            <a:srgbClr val="FDEDF5"/>
          </a:solidFill>
          <a:ln w="12700">
            <a:prstDash val="lgDashDot"/>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just" defTabSz="914400" rtl="0" eaLnBrk="1" fontAlgn="auto" latinLnBrk="0" hangingPunct="1">
              <a:lnSpc>
                <a:spcPct val="100000"/>
              </a:lnSpc>
              <a:spcBef>
                <a:spcPts val="200"/>
              </a:spcBef>
              <a:spcAft>
                <a:spcPts val="200"/>
              </a:spcAft>
              <a:buClr>
                <a:srgbClr val="000000"/>
              </a:buClr>
              <a:buSzTx/>
              <a:buFont typeface="Arial"/>
              <a:buNone/>
              <a:tabLst/>
              <a:defRPr/>
            </a:pPr>
            <a:r>
              <a:rPr kumimoji="0" lang="fr-FR" sz="700" b="0" i="0" u="none" strike="noStrike" kern="0" cap="none" spc="0" normalizeH="0" baseline="0" noProof="0" dirty="0">
                <a:ln>
                  <a:noFill/>
                </a:ln>
                <a:solidFill>
                  <a:srgbClr val="595959"/>
                </a:solidFill>
                <a:effectLst/>
                <a:uLnTx/>
                <a:uFillTx/>
                <a:latin typeface="Arial"/>
                <a:ea typeface="+mn-ea"/>
                <a:cs typeface="+mn-cs"/>
                <a:sym typeface="Arial"/>
              </a:rPr>
              <a:t>Si plusieurs durées possibles, prendre en compte le plus petit dénominateur. </a:t>
            </a:r>
          </a:p>
          <a:p>
            <a:pPr marL="0" marR="0" lvl="0" indent="0" algn="just" defTabSz="914400" rtl="0" eaLnBrk="1" fontAlgn="auto" latinLnBrk="0" hangingPunct="1">
              <a:lnSpc>
                <a:spcPct val="100000"/>
              </a:lnSpc>
              <a:spcBef>
                <a:spcPts val="200"/>
              </a:spcBef>
              <a:spcAft>
                <a:spcPts val="200"/>
              </a:spcAft>
              <a:buClr>
                <a:srgbClr val="000000"/>
              </a:buClr>
              <a:buSzTx/>
              <a:buFont typeface="Arial"/>
              <a:buNone/>
              <a:tabLst/>
              <a:defRPr/>
            </a:pPr>
            <a:r>
              <a:rPr kumimoji="0" lang="fr-FR" sz="700" b="0" i="0" u="none" strike="noStrike" kern="0" cap="none" spc="0" normalizeH="0" baseline="0" noProof="0" dirty="0">
                <a:ln>
                  <a:noFill/>
                </a:ln>
                <a:solidFill>
                  <a:srgbClr val="595959"/>
                </a:solidFill>
                <a:effectLst/>
                <a:uLnTx/>
                <a:uFillTx/>
                <a:latin typeface="Arial"/>
                <a:ea typeface="+mn-ea"/>
                <a:cs typeface="+mn-cs"/>
                <a:sym typeface="Arial"/>
              </a:rPr>
              <a:t>Se poser la question : « l’objectif de continuité de la direction générale est fixé à X heures ou jours, comment répondre à cet </a:t>
            </a:r>
            <a:r>
              <a:rPr kumimoji="0" lang="fr-FR" sz="700" b="0" i="0" u="none" strike="noStrike" kern="0" cap="none" spc="0" normalizeH="0" baseline="0" noProof="0" dirty="0" err="1">
                <a:ln>
                  <a:noFill/>
                </a:ln>
                <a:solidFill>
                  <a:srgbClr val="595959"/>
                </a:solidFill>
                <a:effectLst/>
                <a:uLnTx/>
                <a:uFillTx/>
                <a:latin typeface="Arial"/>
                <a:ea typeface="+mn-ea"/>
                <a:cs typeface="+mn-cs"/>
                <a:sym typeface="Arial"/>
              </a:rPr>
              <a:t>object</a:t>
            </a:r>
            <a:r>
              <a:rPr kumimoji="0" lang="fr-FR" sz="700" b="0" i="0" u="none" strike="noStrike" kern="0" cap="none" spc="0" normalizeH="0" baseline="0" noProof="0" dirty="0">
                <a:ln>
                  <a:noFill/>
                </a:ln>
                <a:solidFill>
                  <a:srgbClr val="595959"/>
                </a:solidFill>
                <a:effectLst/>
                <a:uLnTx/>
                <a:uFillTx/>
                <a:latin typeface="Arial"/>
                <a:ea typeface="+mn-ea"/>
                <a:cs typeface="+mn-cs"/>
                <a:sym typeface="Arial"/>
              </a:rPr>
              <a:t>».</a:t>
            </a:r>
          </a:p>
          <a:p>
            <a:pPr marL="0" marR="0" lvl="0" indent="0" algn="just" defTabSz="914400" rtl="0" eaLnBrk="1" fontAlgn="auto" latinLnBrk="0" hangingPunct="1">
              <a:lnSpc>
                <a:spcPct val="100000"/>
              </a:lnSpc>
              <a:spcBef>
                <a:spcPts val="200"/>
              </a:spcBef>
              <a:spcAft>
                <a:spcPts val="200"/>
              </a:spcAft>
              <a:buClr>
                <a:srgbClr val="000000"/>
              </a:buClr>
              <a:buSzTx/>
              <a:buFont typeface="Arial"/>
              <a:buNone/>
              <a:tabLst/>
              <a:defRPr/>
            </a:pPr>
            <a:r>
              <a:rPr kumimoji="0" lang="fr-FR" sz="700" b="0" i="0" u="none" strike="noStrike" kern="0" cap="none" spc="0" normalizeH="0" baseline="0" noProof="0" dirty="0">
                <a:ln>
                  <a:noFill/>
                </a:ln>
                <a:solidFill>
                  <a:srgbClr val="595959"/>
                </a:solidFill>
                <a:effectLst/>
                <a:uLnTx/>
                <a:uFillTx/>
                <a:latin typeface="Arial"/>
                <a:ea typeface="+mn-ea"/>
                <a:cs typeface="+mn-cs"/>
                <a:sym typeface="Arial"/>
              </a:rPr>
              <a:t>Se baser sur les éléments du plan blanc également. </a:t>
            </a:r>
          </a:p>
        </p:txBody>
      </p:sp>
      <p:pic>
        <p:nvPicPr>
          <p:cNvPr id="20" name="Picture 2">
            <a:extLst>
              <a:ext uri="{FF2B5EF4-FFF2-40B4-BE49-F238E27FC236}">
                <a16:creationId xmlns:a16="http://schemas.microsoft.com/office/drawing/2014/main" id="{8AD4BE4F-694C-CE6E-427D-0D9C1391724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56636" y="4163983"/>
            <a:ext cx="357922" cy="3579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91159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Accolades 55">
            <a:extLst>
              <a:ext uri="{FF2B5EF4-FFF2-40B4-BE49-F238E27FC236}">
                <a16:creationId xmlns:a16="http://schemas.microsoft.com/office/drawing/2014/main" id="{4F30F758-FDE2-98DC-E890-4700F3EA560F}"/>
              </a:ext>
            </a:extLst>
          </p:cNvPr>
          <p:cNvSpPr/>
          <p:nvPr/>
        </p:nvSpPr>
        <p:spPr>
          <a:xfrm rot="16200000">
            <a:off x="6660309" y="2079511"/>
            <a:ext cx="624842" cy="424590"/>
          </a:xfrm>
          <a:prstGeom prst="bracePair">
            <a:avLst/>
          </a:prstGeom>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1400" b="0" i="0" u="none" strike="noStrike" kern="0" cap="none" spc="0" normalizeH="0" baseline="0" noProof="0">
              <a:ln>
                <a:noFill/>
              </a:ln>
              <a:solidFill>
                <a:srgbClr val="000000"/>
              </a:solidFill>
              <a:effectLst/>
              <a:uLnTx/>
              <a:uFillTx/>
              <a:latin typeface="Arial"/>
              <a:ea typeface="+mn-ea"/>
              <a:cs typeface="+mn-cs"/>
              <a:sym typeface="Arial"/>
            </a:endParaRPr>
          </a:p>
        </p:txBody>
      </p:sp>
      <p:sp>
        <p:nvSpPr>
          <p:cNvPr id="55" name="Accolades 54">
            <a:extLst>
              <a:ext uri="{FF2B5EF4-FFF2-40B4-BE49-F238E27FC236}">
                <a16:creationId xmlns:a16="http://schemas.microsoft.com/office/drawing/2014/main" id="{D2F0D5F7-221F-B726-4503-5065AB34BB93}"/>
              </a:ext>
            </a:extLst>
          </p:cNvPr>
          <p:cNvSpPr/>
          <p:nvPr/>
        </p:nvSpPr>
        <p:spPr>
          <a:xfrm rot="16200000">
            <a:off x="6189431" y="1864892"/>
            <a:ext cx="624840" cy="468459"/>
          </a:xfrm>
          <a:prstGeom prst="bracePair">
            <a:avLst/>
          </a:prstGeom>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1400" b="0" i="0" u="none" strike="noStrike" kern="0" cap="none" spc="0" normalizeH="0" baseline="0" noProof="0">
              <a:ln>
                <a:noFill/>
              </a:ln>
              <a:solidFill>
                <a:srgbClr val="000000"/>
              </a:solidFill>
              <a:effectLst/>
              <a:uLnTx/>
              <a:uFillTx/>
              <a:latin typeface="Arial"/>
              <a:ea typeface="+mn-ea"/>
              <a:cs typeface="+mn-cs"/>
              <a:sym typeface="Arial"/>
            </a:endParaRPr>
          </a:p>
        </p:txBody>
      </p:sp>
      <p:sp>
        <p:nvSpPr>
          <p:cNvPr id="54" name="Accolades 53">
            <a:extLst>
              <a:ext uri="{FF2B5EF4-FFF2-40B4-BE49-F238E27FC236}">
                <a16:creationId xmlns:a16="http://schemas.microsoft.com/office/drawing/2014/main" id="{79AE141B-CE8B-8CAA-0CD6-F601F2F44722}"/>
              </a:ext>
            </a:extLst>
          </p:cNvPr>
          <p:cNvSpPr/>
          <p:nvPr/>
        </p:nvSpPr>
        <p:spPr>
          <a:xfrm rot="16200000">
            <a:off x="5782507" y="2119113"/>
            <a:ext cx="624842" cy="345386"/>
          </a:xfrm>
          <a:prstGeom prst="bracePair">
            <a:avLst/>
          </a:prstGeom>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1400" b="0" i="0" u="none" strike="noStrike" kern="0" cap="none" spc="0" normalizeH="0" baseline="0" noProof="0">
              <a:ln>
                <a:noFill/>
              </a:ln>
              <a:solidFill>
                <a:srgbClr val="000000"/>
              </a:solidFill>
              <a:effectLst/>
              <a:uLnTx/>
              <a:uFillTx/>
              <a:latin typeface="Arial"/>
              <a:ea typeface="+mn-ea"/>
              <a:cs typeface="+mn-cs"/>
              <a:sym typeface="Arial"/>
            </a:endParaRPr>
          </a:p>
        </p:txBody>
      </p:sp>
      <p:sp>
        <p:nvSpPr>
          <p:cNvPr id="53" name="Accolades 52">
            <a:extLst>
              <a:ext uri="{FF2B5EF4-FFF2-40B4-BE49-F238E27FC236}">
                <a16:creationId xmlns:a16="http://schemas.microsoft.com/office/drawing/2014/main" id="{EB957270-CCF1-5768-5D3F-8FF816B23F4F}"/>
              </a:ext>
            </a:extLst>
          </p:cNvPr>
          <p:cNvSpPr/>
          <p:nvPr/>
        </p:nvSpPr>
        <p:spPr>
          <a:xfrm rot="16200000">
            <a:off x="4294618" y="765245"/>
            <a:ext cx="624840" cy="2630397"/>
          </a:xfrm>
          <a:prstGeom prst="bracePair">
            <a:avLst/>
          </a:prstGeom>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1400" b="0" i="0" u="none" strike="noStrike" kern="0" cap="none" spc="0" normalizeH="0" baseline="0" noProof="0">
              <a:ln>
                <a:noFill/>
              </a:ln>
              <a:solidFill>
                <a:srgbClr val="000000"/>
              </a:solidFill>
              <a:effectLst/>
              <a:uLnTx/>
              <a:uFillTx/>
              <a:latin typeface="Arial"/>
              <a:ea typeface="+mn-ea"/>
              <a:cs typeface="+mn-cs"/>
              <a:sym typeface="Arial"/>
            </a:endParaRPr>
          </a:p>
        </p:txBody>
      </p:sp>
      <p:sp>
        <p:nvSpPr>
          <p:cNvPr id="52" name="Accolades 51">
            <a:extLst>
              <a:ext uri="{FF2B5EF4-FFF2-40B4-BE49-F238E27FC236}">
                <a16:creationId xmlns:a16="http://schemas.microsoft.com/office/drawing/2014/main" id="{0A16E25E-C55B-33D9-16D6-F24FED23F73E}"/>
              </a:ext>
            </a:extLst>
          </p:cNvPr>
          <p:cNvSpPr/>
          <p:nvPr/>
        </p:nvSpPr>
        <p:spPr>
          <a:xfrm rot="16200000">
            <a:off x="1988645" y="1331862"/>
            <a:ext cx="624840" cy="1981550"/>
          </a:xfrm>
          <a:prstGeom prst="bracePair">
            <a:avLst/>
          </a:prstGeom>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1400" b="0" i="0" u="none" strike="noStrike" kern="0" cap="none" spc="0" normalizeH="0" baseline="0" noProof="0">
              <a:ln>
                <a:noFill/>
              </a:ln>
              <a:solidFill>
                <a:srgbClr val="000000"/>
              </a:solidFill>
              <a:effectLst/>
              <a:uLnTx/>
              <a:uFillTx/>
              <a:latin typeface="Arial"/>
              <a:ea typeface="+mn-ea"/>
              <a:cs typeface="+mn-cs"/>
              <a:sym typeface="Arial"/>
            </a:endParaRPr>
          </a:p>
        </p:txBody>
      </p:sp>
      <p:sp>
        <p:nvSpPr>
          <p:cNvPr id="10" name="Titre 1">
            <a:extLst>
              <a:ext uri="{FF2B5EF4-FFF2-40B4-BE49-F238E27FC236}">
                <a16:creationId xmlns:a16="http://schemas.microsoft.com/office/drawing/2014/main" id="{4FA15813-D993-17B3-B96A-4A5CFEEC5F28}"/>
              </a:ext>
            </a:extLst>
          </p:cNvPr>
          <p:cNvSpPr txBox="1">
            <a:spLocks/>
          </p:cNvSpPr>
          <p:nvPr/>
        </p:nvSpPr>
        <p:spPr>
          <a:xfrm>
            <a:off x="827584" y="87474"/>
            <a:ext cx="8064092" cy="540006"/>
          </a:xfrm>
          <a:prstGeom prst="rect">
            <a:avLst/>
          </a:prstGeom>
          <a:noFill/>
          <a:ln>
            <a:noFill/>
          </a:ln>
        </p:spPr>
        <p:txBody>
          <a:bodyPr spcFirstLastPara="1" wrap="square" lIns="0" tIns="0" rIns="0" bIns="0" anchor="b" anchorCtr="0">
            <a:normAutofit/>
          </a:bodyPr>
          <a:lstStyle>
            <a:defPPr marR="0" lvl="0" algn="l" rtl="0">
              <a:lnSpc>
                <a:spcPct val="100000"/>
              </a:lnSpc>
              <a:spcBef>
                <a:spcPts val="0"/>
              </a:spcBef>
              <a:spcAft>
                <a:spcPts val="0"/>
              </a:spcAft>
            </a:defPPr>
            <a:lvl1pPr marR="0" lvl="0" algn="l" rtl="0">
              <a:lnSpc>
                <a:spcPct val="110000"/>
              </a:lnSpc>
              <a:spcBef>
                <a:spcPts val="0"/>
              </a:spcBef>
              <a:spcAft>
                <a:spcPts val="0"/>
              </a:spcAft>
              <a:buClr>
                <a:srgbClr val="006AB2"/>
              </a:buClr>
              <a:buSzPts val="2000"/>
              <a:buFont typeface="Arial"/>
              <a:buNone/>
              <a:defRPr sz="2000" b="1" i="0" u="none" strike="noStrike" cap="none">
                <a:solidFill>
                  <a:srgbClr val="006AB2"/>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10000"/>
              </a:lnSpc>
              <a:spcBef>
                <a:spcPts val="0"/>
              </a:spcBef>
              <a:spcAft>
                <a:spcPts val="0"/>
              </a:spcAft>
              <a:buClr>
                <a:srgbClr val="006AB2"/>
              </a:buClr>
              <a:buSzPts val="2000"/>
              <a:buFont typeface="Arial"/>
              <a:buNone/>
              <a:tabLst/>
              <a:defRPr/>
            </a:pPr>
            <a:r>
              <a:rPr kumimoji="0" lang="fr-FR" sz="2000" b="1" i="0" u="none" strike="noStrike" kern="0" cap="none" spc="0" normalizeH="0" baseline="0" noProof="0" dirty="0">
                <a:ln>
                  <a:noFill/>
                </a:ln>
                <a:solidFill>
                  <a:srgbClr val="006AB2"/>
                </a:solidFill>
                <a:effectLst/>
                <a:uLnTx/>
                <a:uFillTx/>
                <a:latin typeface="Arial"/>
                <a:cs typeface="Arial"/>
                <a:sym typeface="Arial"/>
              </a:rPr>
              <a:t>Onglet 1.BIA - Tableau d’activités du service : explications </a:t>
            </a:r>
            <a:endParaRPr kumimoji="0" lang="fr-FR" sz="2000" b="0" i="0" u="none" strike="noStrike" kern="0" cap="none" spc="0" normalizeH="0" baseline="0" noProof="0" dirty="0">
              <a:ln>
                <a:noFill/>
              </a:ln>
              <a:solidFill>
                <a:srgbClr val="006AB2"/>
              </a:solidFill>
              <a:effectLst/>
              <a:uLnTx/>
              <a:uFillTx/>
              <a:latin typeface="Arial"/>
              <a:cs typeface="Arial"/>
              <a:sym typeface="Arial"/>
            </a:endParaRPr>
          </a:p>
        </p:txBody>
      </p:sp>
      <p:graphicFrame>
        <p:nvGraphicFramePr>
          <p:cNvPr id="7" name="Tableau 6">
            <a:extLst>
              <a:ext uri="{FF2B5EF4-FFF2-40B4-BE49-F238E27FC236}">
                <a16:creationId xmlns:a16="http://schemas.microsoft.com/office/drawing/2014/main" id="{6E71B6DB-3406-3165-CDD1-0B6A86961AA8}"/>
              </a:ext>
            </a:extLst>
          </p:cNvPr>
          <p:cNvGraphicFramePr>
            <a:graphicFrameLocks noGrp="1"/>
          </p:cNvGraphicFramePr>
          <p:nvPr>
            <p:extLst>
              <p:ext uri="{D42A27DB-BD31-4B8C-83A1-F6EECF244321}">
                <p14:modId xmlns:p14="http://schemas.microsoft.com/office/powerpoint/2010/main" val="1705624344"/>
              </p:ext>
            </p:extLst>
          </p:nvPr>
        </p:nvGraphicFramePr>
        <p:xfrm>
          <a:off x="544487" y="1916381"/>
          <a:ext cx="8075346" cy="580299"/>
        </p:xfrm>
        <a:graphic>
          <a:graphicData uri="http://schemas.openxmlformats.org/drawingml/2006/table">
            <a:tbl>
              <a:tblPr>
                <a:tableStyleId>{5C22544A-7EE6-4342-B048-85BDC9FD1C3A}</a:tableStyleId>
              </a:tblPr>
              <a:tblGrid>
                <a:gridCol w="749008">
                  <a:extLst>
                    <a:ext uri="{9D8B030D-6E8A-4147-A177-3AD203B41FA5}">
                      <a16:colId xmlns:a16="http://schemas.microsoft.com/office/drawing/2014/main" val="2119531648"/>
                    </a:ext>
                  </a:extLst>
                </a:gridCol>
                <a:gridCol w="365125">
                  <a:extLst>
                    <a:ext uri="{9D8B030D-6E8A-4147-A177-3AD203B41FA5}">
                      <a16:colId xmlns:a16="http://schemas.microsoft.com/office/drawing/2014/main" val="394286401"/>
                    </a:ext>
                  </a:extLst>
                </a:gridCol>
                <a:gridCol w="374650">
                  <a:extLst>
                    <a:ext uri="{9D8B030D-6E8A-4147-A177-3AD203B41FA5}">
                      <a16:colId xmlns:a16="http://schemas.microsoft.com/office/drawing/2014/main" val="3309313435"/>
                    </a:ext>
                  </a:extLst>
                </a:gridCol>
                <a:gridCol w="374650">
                  <a:extLst>
                    <a:ext uri="{9D8B030D-6E8A-4147-A177-3AD203B41FA5}">
                      <a16:colId xmlns:a16="http://schemas.microsoft.com/office/drawing/2014/main" val="3531313680"/>
                    </a:ext>
                  </a:extLst>
                </a:gridCol>
                <a:gridCol w="457200">
                  <a:extLst>
                    <a:ext uri="{9D8B030D-6E8A-4147-A177-3AD203B41FA5}">
                      <a16:colId xmlns:a16="http://schemas.microsoft.com/office/drawing/2014/main" val="1762442017"/>
                    </a:ext>
                  </a:extLst>
                </a:gridCol>
                <a:gridCol w="434340">
                  <a:extLst>
                    <a:ext uri="{9D8B030D-6E8A-4147-A177-3AD203B41FA5}">
                      <a16:colId xmlns:a16="http://schemas.microsoft.com/office/drawing/2014/main" val="3824706605"/>
                    </a:ext>
                  </a:extLst>
                </a:gridCol>
                <a:gridCol w="449580">
                  <a:extLst>
                    <a:ext uri="{9D8B030D-6E8A-4147-A177-3AD203B41FA5}">
                      <a16:colId xmlns:a16="http://schemas.microsoft.com/office/drawing/2014/main" val="3091146829"/>
                    </a:ext>
                  </a:extLst>
                </a:gridCol>
                <a:gridCol w="335280">
                  <a:extLst>
                    <a:ext uri="{9D8B030D-6E8A-4147-A177-3AD203B41FA5}">
                      <a16:colId xmlns:a16="http://schemas.microsoft.com/office/drawing/2014/main" val="3133418928"/>
                    </a:ext>
                  </a:extLst>
                </a:gridCol>
                <a:gridCol w="556260">
                  <a:extLst>
                    <a:ext uri="{9D8B030D-6E8A-4147-A177-3AD203B41FA5}">
                      <a16:colId xmlns:a16="http://schemas.microsoft.com/office/drawing/2014/main" val="3078944177"/>
                    </a:ext>
                  </a:extLst>
                </a:gridCol>
                <a:gridCol w="434340">
                  <a:extLst>
                    <a:ext uri="{9D8B030D-6E8A-4147-A177-3AD203B41FA5}">
                      <a16:colId xmlns:a16="http://schemas.microsoft.com/office/drawing/2014/main" val="2112675145"/>
                    </a:ext>
                  </a:extLst>
                </a:gridCol>
                <a:gridCol w="472440">
                  <a:extLst>
                    <a:ext uri="{9D8B030D-6E8A-4147-A177-3AD203B41FA5}">
                      <a16:colId xmlns:a16="http://schemas.microsoft.com/office/drawing/2014/main" val="1155809411"/>
                    </a:ext>
                  </a:extLst>
                </a:gridCol>
                <a:gridCol w="419100">
                  <a:extLst>
                    <a:ext uri="{9D8B030D-6E8A-4147-A177-3AD203B41FA5}">
                      <a16:colId xmlns:a16="http://schemas.microsoft.com/office/drawing/2014/main" val="841439330"/>
                    </a:ext>
                  </a:extLst>
                </a:gridCol>
                <a:gridCol w="274320">
                  <a:extLst>
                    <a:ext uri="{9D8B030D-6E8A-4147-A177-3AD203B41FA5}">
                      <a16:colId xmlns:a16="http://schemas.microsoft.com/office/drawing/2014/main" val="258027876"/>
                    </a:ext>
                  </a:extLst>
                </a:gridCol>
                <a:gridCol w="501015">
                  <a:extLst>
                    <a:ext uri="{9D8B030D-6E8A-4147-A177-3AD203B41FA5}">
                      <a16:colId xmlns:a16="http://schemas.microsoft.com/office/drawing/2014/main" val="2615197087"/>
                    </a:ext>
                  </a:extLst>
                </a:gridCol>
                <a:gridCol w="438150">
                  <a:extLst>
                    <a:ext uri="{9D8B030D-6E8A-4147-A177-3AD203B41FA5}">
                      <a16:colId xmlns:a16="http://schemas.microsoft.com/office/drawing/2014/main" val="4256593845"/>
                    </a:ext>
                  </a:extLst>
                </a:gridCol>
                <a:gridCol w="1439888">
                  <a:extLst>
                    <a:ext uri="{9D8B030D-6E8A-4147-A177-3AD203B41FA5}">
                      <a16:colId xmlns:a16="http://schemas.microsoft.com/office/drawing/2014/main" val="777688303"/>
                    </a:ext>
                  </a:extLst>
                </a:gridCol>
              </a:tblGrid>
              <a:tr h="207067">
                <a:tc rowSpan="2">
                  <a:txBody>
                    <a:bodyPr/>
                    <a:lstStyle/>
                    <a:p>
                      <a:pPr algn="ctr" fontAlgn="ctr"/>
                      <a:r>
                        <a:rPr lang="fr-FR" sz="600" b="1" u="none" strike="noStrike" dirty="0">
                          <a:solidFill>
                            <a:schemeClr val="bg1"/>
                          </a:solidFill>
                          <a:effectLst/>
                          <a:latin typeface="+mn-lt"/>
                        </a:rPr>
                        <a:t>Activités</a:t>
                      </a:r>
                      <a:endParaRPr lang="fr-FR" sz="600" b="1" i="0" u="none" strike="noStrike" dirty="0">
                        <a:solidFill>
                          <a:schemeClr val="bg1"/>
                        </a:solidFill>
                        <a:effectLst/>
                        <a:latin typeface="+mn-lt"/>
                      </a:endParaRPr>
                    </a:p>
                  </a:txBody>
                  <a:tcPr marL="36000" marR="36000" marT="36000" marB="36000" anchor="ctr">
                    <a:solidFill>
                      <a:schemeClr val="bg1">
                        <a:lumMod val="75000"/>
                      </a:schemeClr>
                    </a:solidFill>
                  </a:tcPr>
                </a:tc>
                <a:tc gridSpan="5">
                  <a:txBody>
                    <a:bodyPr/>
                    <a:lstStyle/>
                    <a:p>
                      <a:pPr algn="ctr" fontAlgn="ctr"/>
                      <a:r>
                        <a:rPr lang="fr-FR" sz="700" b="1" u="none" strike="noStrike" dirty="0">
                          <a:solidFill>
                            <a:schemeClr val="bg1"/>
                          </a:solidFill>
                          <a:effectLst/>
                          <a:latin typeface="+mn-lt"/>
                        </a:rPr>
                        <a:t>Bilan de l'Impact sur L'activité (BIA)</a:t>
                      </a:r>
                      <a:endParaRPr lang="fr-FR" sz="700" b="1" i="0" u="none" strike="noStrike" dirty="0">
                        <a:solidFill>
                          <a:schemeClr val="bg1"/>
                        </a:solidFill>
                        <a:effectLst/>
                        <a:latin typeface="+mn-lt"/>
                      </a:endParaRPr>
                    </a:p>
                  </a:txBody>
                  <a:tcPr marL="36000" marR="36000" marT="36000" marB="36000" anchor="ctr">
                    <a:solidFill>
                      <a:schemeClr val="bg1">
                        <a:lumMod val="75000"/>
                      </a:schemeClr>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gridSpan="6">
                  <a:txBody>
                    <a:bodyPr/>
                    <a:lstStyle/>
                    <a:p>
                      <a:pPr algn="ctr" fontAlgn="ctr"/>
                      <a:r>
                        <a:rPr lang="fr-FR" sz="600" b="1" i="0" u="none" strike="noStrike" dirty="0">
                          <a:solidFill>
                            <a:schemeClr val="bg1"/>
                          </a:solidFill>
                          <a:effectLst/>
                          <a:latin typeface="+mn-lt"/>
                        </a:rPr>
                        <a:t>Typologie des impacts</a:t>
                      </a:r>
                    </a:p>
                  </a:txBody>
                  <a:tcPr marL="36000" marR="36000" marT="36000" marB="36000" anchor="ctr">
                    <a:solidFill>
                      <a:schemeClr val="bg1">
                        <a:lumMod val="75000"/>
                      </a:schemeClr>
                    </a:solidFill>
                  </a:tcPr>
                </a:tc>
                <a:tc hMerge="1">
                  <a:txBody>
                    <a:bodyPr/>
                    <a:lstStyle/>
                    <a:p>
                      <a:pPr algn="ctr" fontAlgn="ct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hMerge="1">
                  <a:txBody>
                    <a:bodyPr/>
                    <a:lstStyle/>
                    <a:p>
                      <a:pPr algn="ctr" fontAlgn="ct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hMerge="1">
                  <a:txBody>
                    <a:bodyPr/>
                    <a:lstStyle/>
                    <a:p>
                      <a:pPr algn="ctr" fontAlgn="ct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hMerge="1">
                  <a:txBody>
                    <a:bodyPr/>
                    <a:lstStyle/>
                    <a:p>
                      <a:pPr algn="ctr" fontAlgn="ct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hMerge="1">
                  <a:txBody>
                    <a:bodyPr/>
                    <a:lstStyle/>
                    <a:p>
                      <a:pPr algn="ctr" fontAlgn="ct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rowSpan="2">
                  <a:txBody>
                    <a:bodyPr/>
                    <a:lstStyle/>
                    <a:p>
                      <a:pPr algn="ctr" fontAlgn="ctr"/>
                      <a:r>
                        <a:rPr lang="fr-FR" sz="600" b="1" u="none" strike="noStrike" dirty="0">
                          <a:solidFill>
                            <a:schemeClr val="bg1"/>
                          </a:solidFill>
                          <a:effectLst/>
                          <a:latin typeface="+mn-lt"/>
                        </a:rPr>
                        <a:t>DMIA</a:t>
                      </a:r>
                      <a:endParaRPr lang="fr-FR" sz="600" b="1" i="0" u="none" strike="noStrike" dirty="0">
                        <a:solidFill>
                          <a:schemeClr val="bg1"/>
                        </a:solidFill>
                        <a:effectLst/>
                        <a:latin typeface="+mn-lt"/>
                      </a:endParaRPr>
                    </a:p>
                  </a:txBody>
                  <a:tcPr marL="36000" marR="36000" marT="36000" marB="36000" anchor="ctr">
                    <a:solidFill>
                      <a:schemeClr val="bg1">
                        <a:lumMod val="75000"/>
                      </a:schemeClr>
                    </a:solidFill>
                  </a:tcPr>
                </a:tc>
                <a:tc rowSpan="2">
                  <a:txBody>
                    <a:bodyPr/>
                    <a:lstStyle/>
                    <a:p>
                      <a:pPr algn="ctr" fontAlgn="ctr"/>
                      <a:r>
                        <a:rPr lang="fr-FR" sz="600" b="1" u="none" strike="noStrike" dirty="0">
                          <a:solidFill>
                            <a:schemeClr val="bg1"/>
                          </a:solidFill>
                          <a:effectLst/>
                          <a:latin typeface="+mn-lt"/>
                        </a:rPr>
                        <a:t>Période critique ?</a:t>
                      </a:r>
                      <a:endParaRPr lang="fr-FR" sz="600" b="1" i="0" u="none" strike="noStrike" dirty="0">
                        <a:solidFill>
                          <a:schemeClr val="bg1"/>
                        </a:solidFill>
                        <a:effectLst/>
                        <a:latin typeface="+mn-lt"/>
                      </a:endParaRPr>
                    </a:p>
                  </a:txBody>
                  <a:tcPr marL="36000" marR="36000" marT="36000" marB="36000" anchor="ctr">
                    <a:solidFill>
                      <a:schemeClr val="bg1">
                        <a:lumMod val="75000"/>
                      </a:schemeClr>
                    </a:solidFill>
                  </a:tcPr>
                </a:tc>
                <a:tc rowSpan="2">
                  <a:txBody>
                    <a:bodyPr/>
                    <a:lstStyle/>
                    <a:p>
                      <a:pPr algn="ctr" fontAlgn="ctr"/>
                      <a:r>
                        <a:rPr lang="fr-FR" sz="600" b="1" u="none" strike="noStrike" dirty="0">
                          <a:solidFill>
                            <a:schemeClr val="bg1"/>
                          </a:solidFill>
                          <a:effectLst/>
                          <a:latin typeface="+mn-lt"/>
                        </a:rPr>
                        <a:t>Activité prioritaire</a:t>
                      </a:r>
                      <a:endParaRPr lang="fr-FR" sz="600" b="1" i="0" u="none" strike="noStrike" dirty="0">
                        <a:solidFill>
                          <a:schemeClr val="bg1"/>
                        </a:solidFill>
                        <a:effectLst/>
                        <a:latin typeface="+mn-lt"/>
                      </a:endParaRPr>
                    </a:p>
                  </a:txBody>
                  <a:tcPr marL="36000" marR="36000" marT="36000" marB="36000" anchor="ctr">
                    <a:solidFill>
                      <a:schemeClr val="bg1">
                        <a:lumMod val="75000"/>
                      </a:schemeClr>
                    </a:solidFill>
                  </a:tcPr>
                </a:tc>
                <a:tc rowSpan="2">
                  <a:txBody>
                    <a:bodyPr/>
                    <a:lstStyle/>
                    <a:p>
                      <a:pPr algn="ctr" fontAlgn="ctr"/>
                      <a:r>
                        <a:rPr lang="fr-FR" sz="600" b="1" u="none" strike="noStrike" dirty="0">
                          <a:solidFill>
                            <a:schemeClr val="bg1"/>
                          </a:solidFill>
                          <a:effectLst/>
                          <a:latin typeface="+mn-lt"/>
                        </a:rPr>
                        <a:t>Description / Commentaire</a:t>
                      </a:r>
                      <a:endParaRPr lang="fr-FR" sz="600" b="1" i="0" u="none" strike="noStrike" dirty="0">
                        <a:solidFill>
                          <a:schemeClr val="bg1"/>
                        </a:solidFill>
                        <a:effectLst/>
                        <a:latin typeface="+mn-lt"/>
                      </a:endParaRPr>
                    </a:p>
                  </a:txBody>
                  <a:tcPr marL="36000" marR="36000" marT="36000" marB="36000" anchor="ctr">
                    <a:solidFill>
                      <a:schemeClr val="bg1">
                        <a:lumMod val="75000"/>
                      </a:schemeClr>
                    </a:solidFill>
                  </a:tcPr>
                </a:tc>
                <a:extLst>
                  <a:ext uri="{0D108BD9-81ED-4DB2-BD59-A6C34878D82A}">
                    <a16:rowId xmlns:a16="http://schemas.microsoft.com/office/drawing/2014/main" val="344036857"/>
                  </a:ext>
                </a:extLst>
              </a:tr>
              <a:tr h="0">
                <a:tc vMerge="1">
                  <a:txBody>
                    <a:bodyPr/>
                    <a:lstStyle/>
                    <a:p>
                      <a:endParaRPr lang="fr-FR"/>
                    </a:p>
                  </a:txBody>
                  <a:tcPr/>
                </a:tc>
                <a:tc>
                  <a:txBody>
                    <a:bodyPr/>
                    <a:lstStyle/>
                    <a:p>
                      <a:r>
                        <a:rPr lang="fr-FR" sz="600" b="1" i="0" u="none" strike="noStrike" dirty="0">
                          <a:solidFill>
                            <a:srgbClr val="FFFFFF"/>
                          </a:solidFill>
                          <a:effectLst/>
                          <a:latin typeface="+mn-lt"/>
                        </a:rPr>
                        <a:t>1h</a:t>
                      </a:r>
                      <a:endParaRPr lang="fr-FR" dirty="0">
                        <a:latin typeface="+mn-lt"/>
                      </a:endParaRPr>
                    </a:p>
                  </a:txBody>
                  <a:tcPr marL="36000" marR="36000" marT="36000" marB="36000" anchor="ctr">
                    <a:solidFill>
                      <a:schemeClr val="bg1">
                        <a:lumMod val="75000"/>
                      </a:schemeClr>
                    </a:solidFill>
                  </a:tcPr>
                </a:tc>
                <a:tc>
                  <a:txBody>
                    <a:bodyPr/>
                    <a:lstStyle/>
                    <a:p>
                      <a:r>
                        <a:rPr lang="fr-FR" sz="600" b="1" i="0" u="none" strike="noStrike" dirty="0">
                          <a:solidFill>
                            <a:srgbClr val="FFFFFF"/>
                          </a:solidFill>
                          <a:effectLst/>
                          <a:latin typeface="+mn-lt"/>
                        </a:rPr>
                        <a:t>3h</a:t>
                      </a:r>
                      <a:endParaRPr lang="fr-FR" dirty="0">
                        <a:latin typeface="+mn-lt"/>
                      </a:endParaRPr>
                    </a:p>
                  </a:txBody>
                  <a:tcPr marL="36000" marR="36000" marT="36000" marB="36000" anchor="ctr">
                    <a:solidFill>
                      <a:schemeClr val="bg1">
                        <a:lumMod val="75000"/>
                      </a:schemeClr>
                    </a:solidFill>
                  </a:tcPr>
                </a:tc>
                <a:tc>
                  <a:txBody>
                    <a:bodyPr/>
                    <a:lstStyle/>
                    <a:p>
                      <a:r>
                        <a:rPr lang="fr-FR" sz="600" b="1" i="0" u="none" strike="noStrike" dirty="0">
                          <a:solidFill>
                            <a:srgbClr val="FFFFFF"/>
                          </a:solidFill>
                          <a:effectLst/>
                          <a:latin typeface="+mn-lt"/>
                        </a:rPr>
                        <a:t>12h</a:t>
                      </a:r>
                      <a:endParaRPr lang="fr-FR" dirty="0">
                        <a:latin typeface="+mn-lt"/>
                      </a:endParaRPr>
                    </a:p>
                  </a:txBody>
                  <a:tcPr marL="36000" marR="36000" marT="36000" marB="36000" anchor="ctr">
                    <a:solidFill>
                      <a:schemeClr val="bg1">
                        <a:lumMod val="75000"/>
                      </a:schemeClr>
                    </a:solidFill>
                  </a:tcPr>
                </a:tc>
                <a:tc>
                  <a:txBody>
                    <a:bodyPr/>
                    <a:lstStyle/>
                    <a:p>
                      <a:r>
                        <a:rPr lang="fr-FR" sz="600" b="1" i="0" u="none" strike="noStrike" dirty="0">
                          <a:solidFill>
                            <a:srgbClr val="FFFFFF"/>
                          </a:solidFill>
                          <a:effectLst/>
                          <a:latin typeface="+mn-lt"/>
                        </a:rPr>
                        <a:t>3 jours</a:t>
                      </a:r>
                      <a:endParaRPr lang="fr-FR" dirty="0">
                        <a:latin typeface="+mn-lt"/>
                      </a:endParaRPr>
                    </a:p>
                  </a:txBody>
                  <a:tcPr marL="36000" marR="36000" marT="36000" marB="36000" anchor="ctr">
                    <a:solidFill>
                      <a:schemeClr val="bg1">
                        <a:lumMod val="75000"/>
                      </a:schemeClr>
                    </a:solidFill>
                  </a:tcPr>
                </a:tc>
                <a:tc>
                  <a:txBody>
                    <a:bodyPr/>
                    <a:lstStyle/>
                    <a:p>
                      <a:r>
                        <a:rPr lang="fr-FR" sz="600" b="1" i="0" u="none" strike="noStrike" dirty="0">
                          <a:solidFill>
                            <a:srgbClr val="FFFFFF"/>
                          </a:solidFill>
                          <a:effectLst/>
                          <a:latin typeface="+mn-lt"/>
                        </a:rPr>
                        <a:t>3 semaines</a:t>
                      </a:r>
                      <a:endParaRPr lang="fr-FR" dirty="0">
                        <a:latin typeface="+mn-lt"/>
                      </a:endParaRPr>
                    </a:p>
                  </a:txBody>
                  <a:tcPr marL="0" marR="0" marT="0" marB="0" anchor="ctr">
                    <a:solidFill>
                      <a:schemeClr val="bg1">
                        <a:lumMod val="75000"/>
                      </a:schemeClr>
                    </a:solidFill>
                  </a:tcPr>
                </a:tc>
                <a:tc>
                  <a:txBody>
                    <a:bodyPr/>
                    <a:lstStyle/>
                    <a:p>
                      <a:r>
                        <a:rPr lang="fr-FR" sz="600" b="1" u="none" strike="noStrike" dirty="0">
                          <a:solidFill>
                            <a:schemeClr val="bg1"/>
                          </a:solidFill>
                          <a:effectLst/>
                          <a:latin typeface="+mn-lt"/>
                        </a:rPr>
                        <a:t>Personnel</a:t>
                      </a:r>
                      <a:endParaRPr lang="fr-FR" dirty="0">
                        <a:latin typeface="+mn-lt"/>
                      </a:endParaRPr>
                    </a:p>
                  </a:txBody>
                  <a:tcPr marL="36000" marR="36000" marT="36000" marB="36000" anchor="ctr">
                    <a:solidFill>
                      <a:schemeClr val="bg1">
                        <a:lumMod val="75000"/>
                      </a:schemeClr>
                    </a:solidFill>
                  </a:tcPr>
                </a:tc>
                <a:tc>
                  <a:txBody>
                    <a:bodyPr/>
                    <a:lstStyle/>
                    <a:p>
                      <a:r>
                        <a:rPr lang="fr-FR" sz="600" b="1" u="none" strike="noStrike" dirty="0">
                          <a:solidFill>
                            <a:schemeClr val="bg1"/>
                          </a:solidFill>
                          <a:effectLst/>
                          <a:latin typeface="+mn-lt"/>
                        </a:rPr>
                        <a:t>Patient</a:t>
                      </a:r>
                      <a:endParaRPr lang="fr-FR" dirty="0">
                        <a:latin typeface="+mn-lt"/>
                      </a:endParaRPr>
                    </a:p>
                  </a:txBody>
                  <a:tcPr marL="36000" marR="36000" marT="36000" marB="36000" anchor="ctr">
                    <a:solidFill>
                      <a:schemeClr val="bg1">
                        <a:lumMod val="75000"/>
                      </a:schemeClr>
                    </a:solidFill>
                  </a:tcPr>
                </a:tc>
                <a:tc>
                  <a:txBody>
                    <a:bodyPr/>
                    <a:lstStyle/>
                    <a:p>
                      <a:r>
                        <a:rPr lang="fr-FR" sz="600" b="1" u="none" strike="noStrike" dirty="0">
                          <a:solidFill>
                            <a:schemeClr val="bg1"/>
                          </a:solidFill>
                          <a:effectLst/>
                          <a:latin typeface="+mn-lt"/>
                        </a:rPr>
                        <a:t>Opérationnel</a:t>
                      </a:r>
                      <a:endParaRPr lang="fr-FR" dirty="0">
                        <a:latin typeface="+mn-lt"/>
                      </a:endParaRPr>
                    </a:p>
                  </a:txBody>
                  <a:tcPr marL="36000" marR="36000" marT="36000" marB="36000" anchor="ctr">
                    <a:solidFill>
                      <a:schemeClr val="bg1">
                        <a:lumMod val="75000"/>
                      </a:schemeClr>
                    </a:solidFill>
                  </a:tcPr>
                </a:tc>
                <a:tc>
                  <a:txBody>
                    <a:bodyPr/>
                    <a:lstStyle/>
                    <a:p>
                      <a:r>
                        <a:rPr lang="fr-FR" sz="600" b="1" u="none" strike="noStrike">
                          <a:solidFill>
                            <a:schemeClr val="bg1"/>
                          </a:solidFill>
                          <a:effectLst/>
                          <a:latin typeface="+mn-lt"/>
                        </a:rPr>
                        <a:t>Juridique</a:t>
                      </a:r>
                      <a:endParaRPr lang="fr-FR">
                        <a:latin typeface="+mn-lt"/>
                      </a:endParaRPr>
                    </a:p>
                  </a:txBody>
                  <a:tcPr marL="36000" marR="36000" marT="36000" marB="36000" anchor="ctr">
                    <a:solidFill>
                      <a:schemeClr val="bg1">
                        <a:lumMod val="75000"/>
                      </a:schemeClr>
                    </a:solidFill>
                  </a:tcPr>
                </a:tc>
                <a:tc>
                  <a:txBody>
                    <a:bodyPr/>
                    <a:lstStyle/>
                    <a:p>
                      <a:r>
                        <a:rPr lang="fr-FR" sz="600" b="1" u="none" strike="noStrike" dirty="0">
                          <a:solidFill>
                            <a:schemeClr val="bg1"/>
                          </a:solidFill>
                          <a:effectLst/>
                          <a:latin typeface="+mn-lt"/>
                        </a:rPr>
                        <a:t>Médiatique</a:t>
                      </a:r>
                      <a:endParaRPr lang="fr-FR" dirty="0">
                        <a:latin typeface="+mn-lt"/>
                      </a:endParaRPr>
                    </a:p>
                  </a:txBody>
                  <a:tcPr marL="36000" marR="36000" marT="36000" marB="36000" anchor="ctr">
                    <a:solidFill>
                      <a:schemeClr val="bg1">
                        <a:lumMod val="75000"/>
                      </a:schemeClr>
                    </a:solidFill>
                  </a:tcPr>
                </a:tc>
                <a:tc>
                  <a:txBody>
                    <a:bodyPr/>
                    <a:lstStyle/>
                    <a:p>
                      <a:pPr algn="ctr" fontAlgn="ctr"/>
                      <a:r>
                        <a:rPr lang="fr-FR" sz="600" b="1" u="none" strike="noStrike" dirty="0">
                          <a:solidFill>
                            <a:schemeClr val="bg1"/>
                          </a:solidFill>
                          <a:effectLst/>
                          <a:latin typeface="+mn-lt"/>
                        </a:rPr>
                        <a:t>Financier</a:t>
                      </a:r>
                      <a:endParaRPr lang="fr-FR" sz="600" b="1" i="0" u="none" strike="noStrike" dirty="0">
                        <a:solidFill>
                          <a:schemeClr val="bg1"/>
                        </a:solidFill>
                        <a:effectLst/>
                        <a:latin typeface="+mn-lt"/>
                      </a:endParaRPr>
                    </a:p>
                  </a:txBody>
                  <a:tcPr marL="36000" marR="36000" marT="36000" marB="36000" anchor="ctr">
                    <a:solidFill>
                      <a:schemeClr val="bg1">
                        <a:lumMod val="75000"/>
                      </a:schemeClr>
                    </a:solidFill>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extLst>
                  <a:ext uri="{0D108BD9-81ED-4DB2-BD59-A6C34878D82A}">
                    <a16:rowId xmlns:a16="http://schemas.microsoft.com/office/drawing/2014/main" val="605750039"/>
                  </a:ext>
                </a:extLst>
              </a:tr>
              <a:tr h="209792">
                <a:tc>
                  <a:txBody>
                    <a:bodyPr/>
                    <a:lstStyle/>
                    <a:p>
                      <a:pPr algn="l" fontAlgn="ctr"/>
                      <a:endParaRPr lang="fr-FR" sz="500" b="1" i="0" u="none" strike="noStrike" dirty="0">
                        <a:solidFill>
                          <a:srgbClr val="000000"/>
                        </a:solidFill>
                        <a:effectLst/>
                        <a:latin typeface="+mn-lt"/>
                        <a:cs typeface="Arial" panose="020B0604020202020204" pitchFamily="34" charset="0"/>
                      </a:endParaRPr>
                    </a:p>
                  </a:txBody>
                  <a:tcPr marL="36000" marR="36000" marT="36000" marB="36000" anchor="ctr"/>
                </a:tc>
                <a:tc>
                  <a:txBody>
                    <a:bodyPr/>
                    <a:lstStyle/>
                    <a:p>
                      <a:pPr algn="l" fontAlgn="ctr"/>
                      <a:endParaRPr lang="fr-FR" sz="500" b="0" i="0" u="none" strike="noStrike" dirty="0">
                        <a:solidFill>
                          <a:srgbClr val="000000"/>
                        </a:solidFill>
                        <a:effectLst/>
                        <a:latin typeface="+mn-lt"/>
                        <a:cs typeface="Arial" panose="020B0604020202020204" pitchFamily="34" charset="0"/>
                      </a:endParaRPr>
                    </a:p>
                  </a:txBody>
                  <a:tcPr marL="36000" marR="36000" marT="36000" marB="36000" anchor="ctr"/>
                </a:tc>
                <a:tc>
                  <a:txBody>
                    <a:bodyPr/>
                    <a:lstStyle/>
                    <a:p>
                      <a:pPr algn="l" fontAlgn="ctr"/>
                      <a:endParaRPr lang="fr-FR" sz="500" b="0" i="0" u="none" strike="noStrike" dirty="0">
                        <a:solidFill>
                          <a:srgbClr val="000000"/>
                        </a:solidFill>
                        <a:effectLst/>
                        <a:latin typeface="+mn-lt"/>
                        <a:cs typeface="Arial" panose="020B0604020202020204" pitchFamily="34" charset="0"/>
                      </a:endParaRPr>
                    </a:p>
                  </a:txBody>
                  <a:tcPr marL="36000" marR="36000" marT="36000" marB="36000" anchor="ctr"/>
                </a:tc>
                <a:tc>
                  <a:txBody>
                    <a:bodyPr/>
                    <a:lstStyle/>
                    <a:p>
                      <a:pPr algn="l" fontAlgn="ctr"/>
                      <a:endParaRPr lang="fr-FR" sz="500" b="0" i="0" u="none" strike="noStrike" dirty="0">
                        <a:solidFill>
                          <a:srgbClr val="000000"/>
                        </a:solidFill>
                        <a:effectLst/>
                        <a:latin typeface="+mn-lt"/>
                        <a:cs typeface="Arial" panose="020B0604020202020204" pitchFamily="34" charset="0"/>
                      </a:endParaRPr>
                    </a:p>
                  </a:txBody>
                  <a:tcPr marL="36000" marR="36000" marT="36000" marB="36000" anchor="ctr"/>
                </a:tc>
                <a:tc>
                  <a:txBody>
                    <a:bodyPr/>
                    <a:lstStyle/>
                    <a:p>
                      <a:pPr algn="l" fontAlgn="ctr"/>
                      <a:endParaRPr lang="fr-FR" sz="500" b="0" i="0" u="none" strike="noStrike" dirty="0">
                        <a:solidFill>
                          <a:srgbClr val="000000"/>
                        </a:solidFill>
                        <a:effectLst/>
                        <a:latin typeface="+mn-lt"/>
                        <a:cs typeface="Arial" panose="020B0604020202020204" pitchFamily="34" charset="0"/>
                      </a:endParaRPr>
                    </a:p>
                  </a:txBody>
                  <a:tcPr marL="36000" marR="36000" marT="36000" marB="36000" anchor="ctr"/>
                </a:tc>
                <a:tc>
                  <a:txBody>
                    <a:bodyPr/>
                    <a:lstStyle/>
                    <a:p>
                      <a:pPr algn="l" fontAlgn="ctr"/>
                      <a:endParaRPr lang="fr-FR" sz="500" b="0" i="0" u="none" strike="noStrike" dirty="0">
                        <a:solidFill>
                          <a:srgbClr val="000000"/>
                        </a:solidFill>
                        <a:effectLst/>
                        <a:latin typeface="+mn-lt"/>
                        <a:cs typeface="Arial" panose="020B0604020202020204" pitchFamily="34" charset="0"/>
                      </a:endParaRPr>
                    </a:p>
                  </a:txBody>
                  <a:tcPr marL="36000" marR="36000" marT="36000" marB="36000" anchor="ctr"/>
                </a:tc>
                <a:tc>
                  <a:txBody>
                    <a:bodyPr/>
                    <a:lstStyle/>
                    <a:p>
                      <a:pPr algn="l" fontAlgn="ctr"/>
                      <a:endParaRPr lang="fr-FR" sz="500" b="0" i="0" u="none" strike="noStrike" dirty="0">
                        <a:solidFill>
                          <a:srgbClr val="000000"/>
                        </a:solidFill>
                        <a:effectLst/>
                        <a:latin typeface="+mn-lt"/>
                        <a:cs typeface="Arial" panose="020B0604020202020204" pitchFamily="34" charset="0"/>
                      </a:endParaRPr>
                    </a:p>
                  </a:txBody>
                  <a:tcPr marL="36000" marR="36000" marT="36000" marB="36000" anchor="ctr"/>
                </a:tc>
                <a:tc>
                  <a:txBody>
                    <a:bodyPr/>
                    <a:lstStyle/>
                    <a:p>
                      <a:pPr algn="l" fontAlgn="ctr"/>
                      <a:endParaRPr lang="fr-FR" sz="500" b="0" i="0" u="none" strike="noStrike" dirty="0">
                        <a:solidFill>
                          <a:srgbClr val="FF0000"/>
                        </a:solidFill>
                        <a:effectLst/>
                        <a:latin typeface="+mn-lt"/>
                        <a:cs typeface="Arial" panose="020B0604020202020204" pitchFamily="34" charset="0"/>
                      </a:endParaRPr>
                    </a:p>
                  </a:txBody>
                  <a:tcPr marL="36000" marR="36000" marT="36000" marB="36000" anchor="ctr"/>
                </a:tc>
                <a:tc>
                  <a:txBody>
                    <a:bodyPr/>
                    <a:lstStyle/>
                    <a:p>
                      <a:pPr algn="l" fontAlgn="ctr"/>
                      <a:endParaRPr lang="fr-FR" sz="500" b="0" i="0" u="none" strike="noStrike" dirty="0">
                        <a:solidFill>
                          <a:srgbClr val="000000"/>
                        </a:solidFill>
                        <a:effectLst/>
                        <a:latin typeface="+mn-lt"/>
                        <a:cs typeface="Arial" panose="020B0604020202020204" pitchFamily="34" charset="0"/>
                      </a:endParaRPr>
                    </a:p>
                  </a:txBody>
                  <a:tcPr marL="36000" marR="36000" marT="36000" marB="36000" anchor="ctr"/>
                </a:tc>
                <a:tc>
                  <a:txBody>
                    <a:bodyPr/>
                    <a:lstStyle/>
                    <a:p>
                      <a:pPr algn="l" fontAlgn="ctr"/>
                      <a:endParaRPr lang="fr-FR" sz="500" b="0" i="0" u="none" strike="noStrike" dirty="0">
                        <a:solidFill>
                          <a:srgbClr val="000000"/>
                        </a:solidFill>
                        <a:effectLst/>
                        <a:latin typeface="+mn-lt"/>
                        <a:cs typeface="Arial" panose="020B0604020202020204" pitchFamily="34" charset="0"/>
                      </a:endParaRPr>
                    </a:p>
                  </a:txBody>
                  <a:tcPr marL="36000" marR="36000" marT="36000" marB="36000" anchor="ctr"/>
                </a:tc>
                <a:tc>
                  <a:txBody>
                    <a:bodyPr/>
                    <a:lstStyle/>
                    <a:p>
                      <a:pPr algn="l" fontAlgn="ctr"/>
                      <a:endParaRPr lang="fr-FR" sz="500" b="0" i="0" u="none" strike="noStrike">
                        <a:solidFill>
                          <a:srgbClr val="000000"/>
                        </a:solidFill>
                        <a:effectLst/>
                        <a:latin typeface="+mn-lt"/>
                        <a:cs typeface="Arial" panose="020B0604020202020204" pitchFamily="34" charset="0"/>
                      </a:endParaRPr>
                    </a:p>
                  </a:txBody>
                  <a:tcPr marL="36000" marR="36000" marT="36000" marB="36000" anchor="ctr"/>
                </a:tc>
                <a:tc>
                  <a:txBody>
                    <a:bodyPr/>
                    <a:lstStyle/>
                    <a:p>
                      <a:pPr algn="l" fontAlgn="ctr"/>
                      <a:endParaRPr lang="fr-FR" sz="500" b="0" i="0" u="none" strike="noStrike" dirty="0">
                        <a:solidFill>
                          <a:srgbClr val="000000"/>
                        </a:solidFill>
                        <a:effectLst/>
                        <a:latin typeface="+mn-lt"/>
                        <a:cs typeface="Arial" panose="020B0604020202020204" pitchFamily="34" charset="0"/>
                      </a:endParaRPr>
                    </a:p>
                  </a:txBody>
                  <a:tcPr marL="36000" marR="36000" marT="36000" marB="36000" anchor="ctr"/>
                </a:tc>
                <a:tc>
                  <a:txBody>
                    <a:bodyPr/>
                    <a:lstStyle/>
                    <a:p>
                      <a:pPr algn="l" fontAlgn="ctr"/>
                      <a:endParaRPr lang="fr-FR" sz="500" b="0" i="0" u="none" strike="noStrike" dirty="0">
                        <a:solidFill>
                          <a:srgbClr val="000000"/>
                        </a:solidFill>
                        <a:effectLst/>
                        <a:latin typeface="+mn-lt"/>
                        <a:cs typeface="Arial" panose="020B0604020202020204" pitchFamily="34" charset="0"/>
                      </a:endParaRPr>
                    </a:p>
                  </a:txBody>
                  <a:tcPr marL="36000" marR="36000" marT="36000" marB="36000" anchor="ctr"/>
                </a:tc>
                <a:tc>
                  <a:txBody>
                    <a:bodyPr/>
                    <a:lstStyle/>
                    <a:p>
                      <a:pPr algn="l" fontAlgn="ctr"/>
                      <a:endParaRPr lang="fr-FR" sz="500" b="0" i="0" u="none" strike="noStrike" dirty="0">
                        <a:solidFill>
                          <a:srgbClr val="000000"/>
                        </a:solidFill>
                        <a:effectLst/>
                        <a:latin typeface="+mn-lt"/>
                        <a:cs typeface="Arial" panose="020B0604020202020204" pitchFamily="34" charset="0"/>
                      </a:endParaRPr>
                    </a:p>
                  </a:txBody>
                  <a:tcPr marL="36000" marR="36000" marT="36000" marB="36000" anchor="ctr"/>
                </a:tc>
                <a:tc>
                  <a:txBody>
                    <a:bodyPr/>
                    <a:lstStyle/>
                    <a:p>
                      <a:pPr algn="l" fontAlgn="ctr"/>
                      <a:endParaRPr lang="fr-FR" sz="500" b="0" i="0" u="none" strike="noStrike" dirty="0">
                        <a:solidFill>
                          <a:srgbClr val="000000"/>
                        </a:solidFill>
                        <a:effectLst/>
                        <a:latin typeface="+mn-lt"/>
                        <a:cs typeface="Arial" panose="020B0604020202020204" pitchFamily="34" charset="0"/>
                      </a:endParaRPr>
                    </a:p>
                  </a:txBody>
                  <a:tcPr marL="36000" marR="36000" marT="36000" marB="36000" anchor="ctr"/>
                </a:tc>
                <a:tc>
                  <a:txBody>
                    <a:bodyPr/>
                    <a:lstStyle/>
                    <a:p>
                      <a:pPr algn="l" fontAlgn="ctr"/>
                      <a:endParaRPr lang="fr-FR" sz="500" b="0" i="0" u="none" strike="noStrike" dirty="0">
                        <a:solidFill>
                          <a:srgbClr val="000000"/>
                        </a:solidFill>
                        <a:effectLst/>
                        <a:latin typeface="+mn-lt"/>
                        <a:cs typeface="Arial" panose="020B0604020202020204" pitchFamily="34" charset="0"/>
                      </a:endParaRPr>
                    </a:p>
                  </a:txBody>
                  <a:tcPr marL="36000" marR="36000" marT="36000" marB="36000" anchor="ctr"/>
                </a:tc>
                <a:extLst>
                  <a:ext uri="{0D108BD9-81ED-4DB2-BD59-A6C34878D82A}">
                    <a16:rowId xmlns:a16="http://schemas.microsoft.com/office/drawing/2014/main" val="208250941"/>
                  </a:ext>
                </a:extLst>
              </a:tr>
            </a:tbl>
          </a:graphicData>
        </a:graphic>
      </p:graphicFrame>
      <p:sp>
        <p:nvSpPr>
          <p:cNvPr id="9" name="ZoneTexte 8">
            <a:extLst>
              <a:ext uri="{FF2B5EF4-FFF2-40B4-BE49-F238E27FC236}">
                <a16:creationId xmlns:a16="http://schemas.microsoft.com/office/drawing/2014/main" id="{7FD5CB10-7828-2750-7191-360F467927AB}"/>
              </a:ext>
            </a:extLst>
          </p:cNvPr>
          <p:cNvSpPr txBox="1"/>
          <p:nvPr/>
        </p:nvSpPr>
        <p:spPr>
          <a:xfrm>
            <a:off x="544487" y="1139589"/>
            <a:ext cx="8075346"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sp>
        <p:nvSpPr>
          <p:cNvPr id="11" name="ZoneTexte 10">
            <a:extLst>
              <a:ext uri="{FF2B5EF4-FFF2-40B4-BE49-F238E27FC236}">
                <a16:creationId xmlns:a16="http://schemas.microsoft.com/office/drawing/2014/main" id="{A6A889A7-96A6-C7DD-0F29-1AE087D25348}"/>
              </a:ext>
            </a:extLst>
          </p:cNvPr>
          <p:cNvSpPr txBox="1"/>
          <p:nvPr/>
        </p:nvSpPr>
        <p:spPr>
          <a:xfrm>
            <a:off x="6653940" y="2559900"/>
            <a:ext cx="2237736" cy="738664"/>
          </a:xfrm>
          <a:prstGeom prst="rect">
            <a:avLst/>
          </a:prstGeom>
          <a:noFill/>
        </p:spPr>
        <p:txBody>
          <a:bodyPr wrap="square">
            <a:spAutoFit/>
          </a:bodyPr>
          <a:lstStyle/>
          <a:p>
            <a:pPr marL="0" marR="0" lvl="0" indent="0" algn="just" defTabSz="914400" rtl="0" eaLnBrk="1" fontAlgn="auto" latinLnBrk="0" hangingPunct="1">
              <a:lnSpc>
                <a:spcPct val="100000"/>
              </a:lnSpc>
              <a:spcBef>
                <a:spcPts val="200"/>
              </a:spcBef>
              <a:spcAft>
                <a:spcPts val="200"/>
              </a:spcAft>
              <a:buClr>
                <a:srgbClr val="000000"/>
              </a:buClr>
              <a:buSzTx/>
              <a:buFont typeface="Arial"/>
              <a:buNone/>
              <a:tabLst/>
              <a:defRPr/>
            </a:pPr>
            <a:r>
              <a:rPr kumimoji="0" lang="fr-FR" sz="700" b="0" i="0" u="none" strike="noStrike" kern="0" cap="none" spc="0" normalizeH="0" baseline="0" noProof="0" dirty="0">
                <a:ln>
                  <a:noFill/>
                </a:ln>
                <a:solidFill>
                  <a:srgbClr val="E94C96"/>
                </a:solidFill>
                <a:effectLst/>
                <a:uLnTx/>
                <a:uFillTx/>
                <a:latin typeface="Arial"/>
                <a:ea typeface="+mn-ea"/>
                <a:cs typeface="Arial"/>
                <a:sym typeface="Arial"/>
              </a:rPr>
              <a:t>Activité prioritaire</a:t>
            </a:r>
            <a:r>
              <a:rPr kumimoji="0" lang="fr-FR" sz="700" b="0" i="0" u="none" strike="noStrike" kern="0" cap="none" spc="0" normalizeH="0" baseline="0" noProof="0" dirty="0">
                <a:ln>
                  <a:noFill/>
                </a:ln>
                <a:solidFill>
                  <a:srgbClr val="595959"/>
                </a:solidFill>
                <a:effectLst/>
                <a:uLnTx/>
                <a:uFillTx/>
                <a:latin typeface="Arial"/>
                <a:ea typeface="+mn-ea"/>
                <a:cs typeface="Arial"/>
                <a:sym typeface="Arial"/>
              </a:rPr>
              <a:t> : ce sont les activités dont la reprise est prioritaire et qui doivent donc être traitées dans le PCRA. La question est de prévoir ou non des solutions de continuité/reprise pour cette activité, c’est un filtre pour identifier les bons processus réellement critiques.</a:t>
            </a:r>
          </a:p>
        </p:txBody>
      </p:sp>
      <p:sp>
        <p:nvSpPr>
          <p:cNvPr id="5" name="ZoneTexte 4">
            <a:extLst>
              <a:ext uri="{FF2B5EF4-FFF2-40B4-BE49-F238E27FC236}">
                <a16:creationId xmlns:a16="http://schemas.microsoft.com/office/drawing/2014/main" id="{4039D890-0288-B289-D6BA-632A3F53D676}"/>
              </a:ext>
            </a:extLst>
          </p:cNvPr>
          <p:cNvSpPr txBox="1"/>
          <p:nvPr/>
        </p:nvSpPr>
        <p:spPr>
          <a:xfrm>
            <a:off x="3291839" y="1476895"/>
            <a:ext cx="2975782"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700" b="1" i="0" u="none" strike="noStrike" kern="0" cap="none" spc="0" normalizeH="0" baseline="0" noProof="0" dirty="0">
                <a:ln>
                  <a:noFill/>
                </a:ln>
                <a:solidFill>
                  <a:srgbClr val="595959"/>
                </a:solidFill>
                <a:effectLst/>
                <a:uLnTx/>
                <a:uFillTx/>
                <a:latin typeface="Arial"/>
                <a:ea typeface="+mn-ea"/>
                <a:cs typeface="Arial"/>
                <a:sym typeface="Arial"/>
              </a:rPr>
              <a:t>Optionnel</a:t>
            </a:r>
            <a:r>
              <a:rPr kumimoji="0" lang="fr-FR" sz="700" b="0" i="0" u="none" strike="noStrike" kern="0" cap="none" spc="0" normalizeH="0" baseline="0" noProof="0" dirty="0">
                <a:ln>
                  <a:noFill/>
                </a:ln>
                <a:solidFill>
                  <a:srgbClr val="595959"/>
                </a:solidFill>
                <a:effectLst/>
                <a:uLnTx/>
                <a:uFillTx/>
                <a:latin typeface="Arial"/>
                <a:ea typeface="+mn-ea"/>
                <a:cs typeface="Arial"/>
                <a:sym typeface="Arial"/>
              </a:rPr>
              <a:t> : pour chaque activité remplir la case de la typologie d’impact possible. Cela peut aider à juger la criticité et la priorité</a:t>
            </a:r>
          </a:p>
        </p:txBody>
      </p:sp>
      <p:sp>
        <p:nvSpPr>
          <p:cNvPr id="12" name="ZoneTexte 11">
            <a:extLst>
              <a:ext uri="{FF2B5EF4-FFF2-40B4-BE49-F238E27FC236}">
                <a16:creationId xmlns:a16="http://schemas.microsoft.com/office/drawing/2014/main" id="{3CE75C1A-4DEF-5D48-4ED7-EB818B974061}"/>
              </a:ext>
            </a:extLst>
          </p:cNvPr>
          <p:cNvSpPr txBox="1"/>
          <p:nvPr/>
        </p:nvSpPr>
        <p:spPr>
          <a:xfrm>
            <a:off x="160758" y="3376330"/>
            <a:ext cx="8822483" cy="25391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050" b="1" i="0" u="none" strike="noStrike" kern="0" cap="none" spc="0" normalizeH="0" baseline="0" noProof="0" dirty="0">
                <a:ln>
                  <a:noFill/>
                </a:ln>
                <a:solidFill>
                  <a:srgbClr val="E94C96"/>
                </a:solidFill>
                <a:effectLst/>
                <a:uLnTx/>
                <a:uFillTx/>
                <a:latin typeface="Arial"/>
                <a:ea typeface="Open Sans"/>
                <a:cs typeface="Open Sans"/>
                <a:sym typeface="Arial"/>
              </a:rPr>
              <a:t>Une activité est définie comme critique </a:t>
            </a:r>
            <a:r>
              <a:rPr kumimoji="0" lang="fr-FR" sz="900" b="0" i="0" u="none" strike="noStrike" kern="0" cap="none" spc="0" normalizeH="0" baseline="0" noProof="0" dirty="0">
                <a:ln>
                  <a:noFill/>
                </a:ln>
                <a:solidFill>
                  <a:srgbClr val="000000"/>
                </a:solidFill>
                <a:effectLst/>
                <a:uLnTx/>
                <a:uFillTx/>
                <a:latin typeface="Arial"/>
                <a:cs typeface="Arial"/>
                <a:sym typeface="Arial"/>
              </a:rPr>
              <a:t>si, sur la temporalité étudiée, son interruption induit les </a:t>
            </a:r>
            <a:r>
              <a:rPr kumimoji="0" lang="fr-FR" sz="900" b="1" i="0" u="none" strike="noStrike" kern="0" cap="none" spc="0" normalizeH="0" baseline="0" noProof="0" dirty="0">
                <a:ln>
                  <a:noFill/>
                </a:ln>
                <a:solidFill>
                  <a:srgbClr val="000000"/>
                </a:solidFill>
                <a:effectLst/>
                <a:uLnTx/>
                <a:uFillTx/>
                <a:latin typeface="Arial"/>
                <a:cs typeface="Arial"/>
                <a:sym typeface="Arial"/>
              </a:rPr>
              <a:t>impacts suivants </a:t>
            </a:r>
            <a:r>
              <a:rPr kumimoji="0" lang="fr-FR" sz="900" b="0" i="0" u="none" strike="noStrike" kern="0" cap="none" spc="0" normalizeH="0" baseline="0" noProof="0" dirty="0">
                <a:ln>
                  <a:noFill/>
                </a:ln>
                <a:solidFill>
                  <a:srgbClr val="000000"/>
                </a:solidFill>
                <a:effectLst/>
                <a:uLnTx/>
                <a:uFillTx/>
                <a:latin typeface="Arial"/>
                <a:cs typeface="Arial"/>
                <a:sym typeface="Arial"/>
              </a:rPr>
              <a:t>:</a:t>
            </a:r>
          </a:p>
        </p:txBody>
      </p:sp>
      <p:graphicFrame>
        <p:nvGraphicFramePr>
          <p:cNvPr id="13" name="Tableau 12">
            <a:extLst>
              <a:ext uri="{FF2B5EF4-FFF2-40B4-BE49-F238E27FC236}">
                <a16:creationId xmlns:a16="http://schemas.microsoft.com/office/drawing/2014/main" id="{FFE3DC1A-0ADC-58FC-F283-2BCBAEB3A0C6}"/>
              </a:ext>
            </a:extLst>
          </p:cNvPr>
          <p:cNvGraphicFramePr>
            <a:graphicFrameLocks noGrp="1"/>
          </p:cNvGraphicFramePr>
          <p:nvPr>
            <p:extLst>
              <p:ext uri="{D42A27DB-BD31-4B8C-83A1-F6EECF244321}">
                <p14:modId xmlns:p14="http://schemas.microsoft.com/office/powerpoint/2010/main" val="1172963641"/>
              </p:ext>
            </p:extLst>
          </p:nvPr>
        </p:nvGraphicFramePr>
        <p:xfrm>
          <a:off x="1177680" y="3763511"/>
          <a:ext cx="6007345" cy="1104120"/>
        </p:xfrm>
        <a:graphic>
          <a:graphicData uri="http://schemas.openxmlformats.org/drawingml/2006/table">
            <a:tbl>
              <a:tblPr>
                <a:tableStyleId>{5C22544A-7EE6-4342-B048-85BDC9FD1C3A}</a:tableStyleId>
              </a:tblPr>
              <a:tblGrid>
                <a:gridCol w="537463">
                  <a:extLst>
                    <a:ext uri="{9D8B030D-6E8A-4147-A177-3AD203B41FA5}">
                      <a16:colId xmlns:a16="http://schemas.microsoft.com/office/drawing/2014/main" val="518447914"/>
                    </a:ext>
                  </a:extLst>
                </a:gridCol>
                <a:gridCol w="911647">
                  <a:extLst>
                    <a:ext uri="{9D8B030D-6E8A-4147-A177-3AD203B41FA5}">
                      <a16:colId xmlns:a16="http://schemas.microsoft.com/office/drawing/2014/main" val="3157385131"/>
                    </a:ext>
                  </a:extLst>
                </a:gridCol>
                <a:gridCol w="911647">
                  <a:extLst>
                    <a:ext uri="{9D8B030D-6E8A-4147-A177-3AD203B41FA5}">
                      <a16:colId xmlns:a16="http://schemas.microsoft.com/office/drawing/2014/main" val="2396889862"/>
                    </a:ext>
                  </a:extLst>
                </a:gridCol>
                <a:gridCol w="911647">
                  <a:extLst>
                    <a:ext uri="{9D8B030D-6E8A-4147-A177-3AD203B41FA5}">
                      <a16:colId xmlns:a16="http://schemas.microsoft.com/office/drawing/2014/main" val="3992836615"/>
                    </a:ext>
                  </a:extLst>
                </a:gridCol>
                <a:gridCol w="911647">
                  <a:extLst>
                    <a:ext uri="{9D8B030D-6E8A-4147-A177-3AD203B41FA5}">
                      <a16:colId xmlns:a16="http://schemas.microsoft.com/office/drawing/2014/main" val="3444128059"/>
                    </a:ext>
                  </a:extLst>
                </a:gridCol>
                <a:gridCol w="911647">
                  <a:extLst>
                    <a:ext uri="{9D8B030D-6E8A-4147-A177-3AD203B41FA5}">
                      <a16:colId xmlns:a16="http://schemas.microsoft.com/office/drawing/2014/main" val="1187130262"/>
                    </a:ext>
                  </a:extLst>
                </a:gridCol>
                <a:gridCol w="911647">
                  <a:extLst>
                    <a:ext uri="{9D8B030D-6E8A-4147-A177-3AD203B41FA5}">
                      <a16:colId xmlns:a16="http://schemas.microsoft.com/office/drawing/2014/main" val="1008024602"/>
                    </a:ext>
                  </a:extLst>
                </a:gridCol>
              </a:tblGrid>
              <a:tr h="167196">
                <a:tc>
                  <a:txBody>
                    <a:bodyPr/>
                    <a:lstStyle/>
                    <a:p>
                      <a:pPr algn="l" fontAlgn="b"/>
                      <a:r>
                        <a:rPr lang="fr-FR" sz="900" b="1" u="none" strike="noStrike" dirty="0">
                          <a:solidFill>
                            <a:schemeClr val="bg1"/>
                          </a:solidFill>
                          <a:effectLst/>
                        </a:rPr>
                        <a:t> </a:t>
                      </a:r>
                      <a:endParaRPr lang="fr-FR" sz="900" b="1" i="0" u="none" strike="noStrike" dirty="0">
                        <a:solidFill>
                          <a:schemeClr val="bg1"/>
                        </a:solidFill>
                        <a:effectLst/>
                        <a:latin typeface="Calibri" panose="020F0502020204030204" pitchFamily="34" charset="0"/>
                      </a:endParaRPr>
                    </a:p>
                  </a:txBody>
                  <a:tcPr marL="36000" marR="36000" marT="36000" marB="36000" anchor="b">
                    <a:lnB w="3175" cap="flat" cmpd="sng" algn="ctr">
                      <a:noFill/>
                      <a:prstDash val="solid"/>
                      <a:round/>
                      <a:headEnd type="none" w="med" len="med"/>
                      <a:tailEnd type="none" w="med" len="med"/>
                    </a:lnB>
                    <a:solidFill>
                      <a:schemeClr val="bg1">
                        <a:lumMod val="75000"/>
                      </a:schemeClr>
                    </a:solidFill>
                  </a:tcPr>
                </a:tc>
                <a:tc>
                  <a:txBody>
                    <a:bodyPr/>
                    <a:lstStyle/>
                    <a:p>
                      <a:pPr algn="ctr" fontAlgn="ctr"/>
                      <a:r>
                        <a:rPr lang="fr-FR" sz="700" b="1" u="none" strike="noStrike" dirty="0">
                          <a:solidFill>
                            <a:schemeClr val="bg1"/>
                          </a:solidFill>
                          <a:effectLst/>
                        </a:rPr>
                        <a:t>Impact sur le personnel</a:t>
                      </a:r>
                      <a:endParaRPr lang="fr-FR" sz="700" b="1" i="0" u="none" strike="noStrike" dirty="0">
                        <a:solidFill>
                          <a:schemeClr val="bg1"/>
                        </a:solidFill>
                        <a:effectLst/>
                        <a:latin typeface="Calibri" panose="020F0502020204030204" pitchFamily="34" charset="0"/>
                      </a:endParaRPr>
                    </a:p>
                  </a:txBody>
                  <a:tcPr marL="36000" marR="36000" marT="36000" marB="36000" anchor="ctr">
                    <a:solidFill>
                      <a:schemeClr val="bg1">
                        <a:lumMod val="75000"/>
                      </a:schemeClr>
                    </a:solidFill>
                  </a:tcPr>
                </a:tc>
                <a:tc>
                  <a:txBody>
                    <a:bodyPr/>
                    <a:lstStyle/>
                    <a:p>
                      <a:pPr algn="ctr" fontAlgn="ctr"/>
                      <a:r>
                        <a:rPr lang="fr-FR" sz="700" b="1" u="none" strike="noStrike" dirty="0">
                          <a:solidFill>
                            <a:schemeClr val="bg1"/>
                          </a:solidFill>
                          <a:effectLst/>
                        </a:rPr>
                        <a:t>Impact patient</a:t>
                      </a:r>
                      <a:endParaRPr lang="fr-FR" sz="700" b="1" i="0" u="none" strike="noStrike" dirty="0">
                        <a:solidFill>
                          <a:schemeClr val="bg1"/>
                        </a:solidFill>
                        <a:effectLst/>
                        <a:latin typeface="Calibri" panose="020F0502020204030204" pitchFamily="34" charset="0"/>
                      </a:endParaRPr>
                    </a:p>
                  </a:txBody>
                  <a:tcPr marL="36000" marR="36000" marT="36000" marB="36000" anchor="ctr">
                    <a:solidFill>
                      <a:schemeClr val="bg1">
                        <a:lumMod val="75000"/>
                      </a:schemeClr>
                    </a:solidFill>
                  </a:tcPr>
                </a:tc>
                <a:tc>
                  <a:txBody>
                    <a:bodyPr/>
                    <a:lstStyle/>
                    <a:p>
                      <a:pPr algn="ctr" fontAlgn="ctr"/>
                      <a:r>
                        <a:rPr lang="fr-FR" sz="700" b="1" u="none" strike="noStrike" dirty="0">
                          <a:solidFill>
                            <a:schemeClr val="bg1"/>
                          </a:solidFill>
                          <a:effectLst/>
                        </a:rPr>
                        <a:t>Impact opérationnel</a:t>
                      </a:r>
                      <a:endParaRPr lang="fr-FR" sz="700" b="1" i="0" u="none" strike="noStrike" dirty="0">
                        <a:solidFill>
                          <a:schemeClr val="bg1"/>
                        </a:solidFill>
                        <a:effectLst/>
                        <a:latin typeface="Calibri" panose="020F0502020204030204" pitchFamily="34" charset="0"/>
                      </a:endParaRPr>
                    </a:p>
                  </a:txBody>
                  <a:tcPr marL="36000" marR="36000" marT="36000" marB="36000" anchor="ctr">
                    <a:solidFill>
                      <a:schemeClr val="bg1">
                        <a:lumMod val="75000"/>
                      </a:schemeClr>
                    </a:solidFill>
                  </a:tcPr>
                </a:tc>
                <a:tc>
                  <a:txBody>
                    <a:bodyPr/>
                    <a:lstStyle/>
                    <a:p>
                      <a:pPr algn="ctr" fontAlgn="ctr"/>
                      <a:r>
                        <a:rPr lang="fr-FR" sz="700" b="1" u="none" strike="noStrike" dirty="0">
                          <a:solidFill>
                            <a:schemeClr val="bg1"/>
                          </a:solidFill>
                          <a:effectLst/>
                        </a:rPr>
                        <a:t>Impact juridique</a:t>
                      </a:r>
                      <a:endParaRPr lang="fr-FR" sz="700" b="1" i="0" u="none" strike="noStrike" dirty="0">
                        <a:solidFill>
                          <a:schemeClr val="bg1"/>
                        </a:solidFill>
                        <a:effectLst/>
                        <a:latin typeface="Calibri" panose="020F0502020204030204" pitchFamily="34" charset="0"/>
                      </a:endParaRPr>
                    </a:p>
                  </a:txBody>
                  <a:tcPr marL="36000" marR="36000" marT="36000" marB="36000" anchor="ctr">
                    <a:solidFill>
                      <a:schemeClr val="bg1">
                        <a:lumMod val="75000"/>
                      </a:schemeClr>
                    </a:solidFill>
                  </a:tcPr>
                </a:tc>
                <a:tc>
                  <a:txBody>
                    <a:bodyPr/>
                    <a:lstStyle/>
                    <a:p>
                      <a:pPr algn="ctr" fontAlgn="ctr"/>
                      <a:r>
                        <a:rPr lang="fr-FR" sz="700" b="1" u="none" strike="noStrike" dirty="0">
                          <a:solidFill>
                            <a:schemeClr val="bg1"/>
                          </a:solidFill>
                          <a:effectLst/>
                        </a:rPr>
                        <a:t>Impact médiatique</a:t>
                      </a:r>
                      <a:endParaRPr lang="fr-FR" sz="700" b="1" i="0" u="none" strike="noStrike" dirty="0">
                        <a:solidFill>
                          <a:schemeClr val="bg1"/>
                        </a:solidFill>
                        <a:effectLst/>
                        <a:latin typeface="Calibri" panose="020F0502020204030204" pitchFamily="34" charset="0"/>
                      </a:endParaRPr>
                    </a:p>
                  </a:txBody>
                  <a:tcPr marL="36000" marR="36000" marT="36000" marB="36000" anchor="ctr">
                    <a:solidFill>
                      <a:schemeClr val="bg1">
                        <a:lumMod val="75000"/>
                      </a:schemeClr>
                    </a:solidFill>
                  </a:tcPr>
                </a:tc>
                <a:tc>
                  <a:txBody>
                    <a:bodyPr/>
                    <a:lstStyle/>
                    <a:p>
                      <a:pPr algn="ctr" fontAlgn="ctr"/>
                      <a:r>
                        <a:rPr lang="fr-FR" sz="700" b="1" u="none" strike="noStrike" dirty="0">
                          <a:solidFill>
                            <a:schemeClr val="bg1"/>
                          </a:solidFill>
                          <a:effectLst/>
                        </a:rPr>
                        <a:t>Impact financier</a:t>
                      </a:r>
                      <a:endParaRPr lang="fr-FR" sz="700" b="1" i="0" u="none" strike="noStrike" dirty="0">
                        <a:solidFill>
                          <a:schemeClr val="bg1"/>
                        </a:solidFill>
                        <a:effectLst/>
                        <a:latin typeface="Calibri" panose="020F0502020204030204" pitchFamily="34" charset="0"/>
                      </a:endParaRPr>
                    </a:p>
                  </a:txBody>
                  <a:tcPr marL="36000" marR="36000" marT="36000" marB="36000" anchor="ctr">
                    <a:solidFill>
                      <a:schemeClr val="bg1">
                        <a:lumMod val="75000"/>
                      </a:schemeClr>
                    </a:solidFill>
                  </a:tcPr>
                </a:tc>
                <a:extLst>
                  <a:ext uri="{0D108BD9-81ED-4DB2-BD59-A6C34878D82A}">
                    <a16:rowId xmlns:a16="http://schemas.microsoft.com/office/drawing/2014/main" val="2833439289"/>
                  </a:ext>
                </a:extLst>
              </a:tr>
              <a:tr h="566133">
                <a:tc>
                  <a:txBody>
                    <a:bodyPr/>
                    <a:lstStyle/>
                    <a:p>
                      <a:pPr algn="ctr" fontAlgn="ctr"/>
                      <a:r>
                        <a:rPr lang="fr-FR" sz="700" b="1" i="0" u="none" strike="noStrike" cap="none" dirty="0">
                          <a:solidFill>
                            <a:schemeClr val="bg1"/>
                          </a:solidFill>
                          <a:effectLst/>
                          <a:latin typeface="+mn-lt"/>
                          <a:ea typeface="+mn-ea"/>
                          <a:cs typeface="+mn-cs"/>
                          <a:sym typeface="Arial"/>
                        </a:rPr>
                        <a:t>Seuil de criticité</a:t>
                      </a:r>
                    </a:p>
                  </a:txBody>
                  <a:tcPr marL="36000" marR="36000" marT="36000" marB="3600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algn="l" fontAlgn="ctr"/>
                      <a:r>
                        <a:rPr lang="fr-FR" sz="700" u="none" strike="noStrike" dirty="0">
                          <a:effectLst/>
                          <a:latin typeface="+mj-lt"/>
                        </a:rPr>
                        <a:t>Mise en danger de la sécurité physique ou psychologique du personnel</a:t>
                      </a:r>
                      <a:endParaRPr lang="fr-FR" sz="700" b="0" i="0" u="none" strike="noStrike" dirty="0">
                        <a:solidFill>
                          <a:srgbClr val="FFFFFF"/>
                        </a:solidFill>
                        <a:effectLst/>
                        <a:latin typeface="+mj-lt"/>
                      </a:endParaRPr>
                    </a:p>
                  </a:txBody>
                  <a:tcPr marL="36000" marR="36000" marT="36000" marB="36000" anchor="ctr">
                    <a:lnL w="3175" cap="flat" cmpd="sng" algn="ctr">
                      <a:noFill/>
                      <a:prstDash val="solid"/>
                      <a:round/>
                      <a:headEnd type="none" w="med" len="med"/>
                      <a:tailEnd type="none" w="med" len="med"/>
                    </a:lnL>
                  </a:tcPr>
                </a:tc>
                <a:tc>
                  <a:txBody>
                    <a:bodyPr/>
                    <a:lstStyle/>
                    <a:p>
                      <a:pPr algn="l" fontAlgn="ctr"/>
                      <a:r>
                        <a:rPr lang="fr-FR" sz="700" u="none" strike="noStrike" dirty="0">
                          <a:effectLst/>
                          <a:latin typeface="+mj-lt"/>
                        </a:rPr>
                        <a:t>Survenue certaine ou très probable d'EIGS</a:t>
                      </a:r>
                      <a:endParaRPr lang="fr-FR" sz="700" b="0" i="0" u="none" strike="noStrike" dirty="0">
                        <a:solidFill>
                          <a:srgbClr val="FFFFFF"/>
                        </a:solidFill>
                        <a:effectLst/>
                        <a:latin typeface="+mj-lt"/>
                      </a:endParaRPr>
                    </a:p>
                  </a:txBody>
                  <a:tcPr marL="36000" marR="36000" marT="36000" marB="36000" anchor="ctr"/>
                </a:tc>
                <a:tc>
                  <a:txBody>
                    <a:bodyPr/>
                    <a:lstStyle/>
                    <a:p>
                      <a:pPr algn="l" fontAlgn="ctr"/>
                      <a:r>
                        <a:rPr lang="fr-FR" sz="700" u="none" strike="noStrike" dirty="0">
                          <a:effectLst/>
                          <a:latin typeface="+mj-lt"/>
                        </a:rPr>
                        <a:t>Désorganisation ou accumulation de retard ne pouvant pas être résorbés</a:t>
                      </a:r>
                      <a:endParaRPr lang="fr-FR" sz="700" b="0" i="0" u="none" strike="noStrike" dirty="0">
                        <a:solidFill>
                          <a:srgbClr val="FFFFFF"/>
                        </a:solidFill>
                        <a:effectLst/>
                        <a:latin typeface="+mj-lt"/>
                      </a:endParaRPr>
                    </a:p>
                  </a:txBody>
                  <a:tcPr marL="36000" marR="36000" marT="36000" marB="36000" anchor="ctr"/>
                </a:tc>
                <a:tc>
                  <a:txBody>
                    <a:bodyPr/>
                    <a:lstStyle/>
                    <a:p>
                      <a:pPr algn="l" fontAlgn="ctr"/>
                      <a:r>
                        <a:rPr lang="fr-FR" sz="700" u="none" strike="noStrike" dirty="0">
                          <a:effectLst/>
                          <a:latin typeface="+mj-lt"/>
                        </a:rPr>
                        <a:t>Situation passible d'une sanction pénale</a:t>
                      </a:r>
                      <a:endParaRPr lang="fr-FR" sz="700" b="0" i="0" u="none" strike="noStrike" dirty="0">
                        <a:solidFill>
                          <a:srgbClr val="FFFFFF"/>
                        </a:solidFill>
                        <a:effectLst/>
                        <a:latin typeface="+mj-lt"/>
                      </a:endParaRPr>
                    </a:p>
                  </a:txBody>
                  <a:tcPr marL="36000" marR="36000" marT="36000" marB="36000" anchor="ctr"/>
                </a:tc>
                <a:tc>
                  <a:txBody>
                    <a:bodyPr/>
                    <a:lstStyle/>
                    <a:p>
                      <a:pPr algn="l" fontAlgn="ctr"/>
                      <a:r>
                        <a:rPr lang="fr-FR" sz="700" u="none" strike="noStrike" dirty="0">
                          <a:effectLst/>
                          <a:latin typeface="+mj-lt"/>
                        </a:rPr>
                        <a:t>Médiatisation d'ordre nationale</a:t>
                      </a:r>
                      <a:endParaRPr lang="fr-FR" sz="700" b="0" i="0" u="none" strike="noStrike" dirty="0">
                        <a:solidFill>
                          <a:srgbClr val="FFFFFF"/>
                        </a:solidFill>
                        <a:effectLst/>
                        <a:latin typeface="+mj-lt"/>
                      </a:endParaRPr>
                    </a:p>
                  </a:txBody>
                  <a:tcPr marL="36000" marR="36000" marT="36000" marB="36000" anchor="ctr"/>
                </a:tc>
                <a:tc>
                  <a:txBody>
                    <a:bodyPr/>
                    <a:lstStyle/>
                    <a:p>
                      <a:pPr algn="l" fontAlgn="ctr"/>
                      <a:r>
                        <a:rPr lang="fr-FR" sz="700" u="none" strike="noStrike" dirty="0">
                          <a:effectLst/>
                          <a:latin typeface="+mj-lt"/>
                        </a:rPr>
                        <a:t>Pertes estimées à X% du budget de l’établissement </a:t>
                      </a:r>
                      <a:br>
                        <a:rPr lang="fr-FR" sz="700" u="none" strike="noStrike" dirty="0">
                          <a:effectLst/>
                          <a:latin typeface="+mj-lt"/>
                        </a:rPr>
                      </a:br>
                      <a:r>
                        <a:rPr lang="fr-FR" sz="700" u="none" strike="noStrike" dirty="0">
                          <a:effectLst/>
                          <a:latin typeface="+mj-lt"/>
                        </a:rPr>
                        <a:t>(% à fixer durant le premier comité de pilotage)</a:t>
                      </a:r>
                      <a:br>
                        <a:rPr lang="fr-FR" sz="700" u="none" strike="noStrike" dirty="0">
                          <a:effectLst/>
                          <a:latin typeface="+mj-lt"/>
                        </a:rPr>
                      </a:br>
                      <a:endParaRPr lang="fr-FR" sz="700" b="0" i="0" u="none" strike="noStrike" dirty="0">
                        <a:solidFill>
                          <a:srgbClr val="FFFFFF"/>
                        </a:solidFill>
                        <a:effectLst/>
                        <a:latin typeface="+mj-lt"/>
                      </a:endParaRPr>
                    </a:p>
                  </a:txBody>
                  <a:tcPr marL="36000" marR="36000" marT="36000" marB="36000" anchor="ctr"/>
                </a:tc>
                <a:extLst>
                  <a:ext uri="{0D108BD9-81ED-4DB2-BD59-A6C34878D82A}">
                    <a16:rowId xmlns:a16="http://schemas.microsoft.com/office/drawing/2014/main" val="973084110"/>
                  </a:ext>
                </a:extLst>
              </a:tr>
            </a:tbl>
          </a:graphicData>
        </a:graphic>
      </p:graphicFrame>
      <p:sp>
        <p:nvSpPr>
          <p:cNvPr id="16" name="ZoneTexte 15">
            <a:extLst>
              <a:ext uri="{FF2B5EF4-FFF2-40B4-BE49-F238E27FC236}">
                <a16:creationId xmlns:a16="http://schemas.microsoft.com/office/drawing/2014/main" id="{FDE424DD-8667-E440-E1E0-A3D8DC7A8F8F}"/>
              </a:ext>
            </a:extLst>
          </p:cNvPr>
          <p:cNvSpPr txBox="1"/>
          <p:nvPr/>
        </p:nvSpPr>
        <p:spPr>
          <a:xfrm>
            <a:off x="6185949" y="1511395"/>
            <a:ext cx="1592871" cy="307777"/>
          </a:xfrm>
          <a:prstGeom prst="rect">
            <a:avLst/>
          </a:prstGeom>
          <a:noFill/>
        </p:spPr>
        <p:txBody>
          <a:bodyPr wrap="square">
            <a:spAutoFit/>
          </a:bodyPr>
          <a:lstStyle/>
          <a:p>
            <a:pPr marL="0" marR="0" lvl="0" indent="0" algn="just" defTabSz="914400" rtl="0" eaLnBrk="1" fontAlgn="auto" latinLnBrk="0" hangingPunct="1">
              <a:lnSpc>
                <a:spcPct val="100000"/>
              </a:lnSpc>
              <a:spcBef>
                <a:spcPts val="200"/>
              </a:spcBef>
              <a:spcAft>
                <a:spcPts val="200"/>
              </a:spcAft>
              <a:buClr>
                <a:srgbClr val="000000"/>
              </a:buClr>
              <a:buSzTx/>
              <a:buFont typeface="Arial"/>
              <a:buNone/>
              <a:tabLst/>
              <a:defRPr/>
            </a:pPr>
            <a:r>
              <a:rPr kumimoji="0" lang="fr-FR" sz="700" b="0" i="0" u="none" strike="noStrike" kern="0" cap="none" spc="0" normalizeH="0" baseline="0" noProof="0" dirty="0">
                <a:ln>
                  <a:noFill/>
                </a:ln>
                <a:solidFill>
                  <a:srgbClr val="E94C96"/>
                </a:solidFill>
                <a:effectLst/>
                <a:uLnTx/>
                <a:uFillTx/>
                <a:latin typeface="Arial"/>
                <a:ea typeface="+mn-ea"/>
                <a:cs typeface="Arial"/>
                <a:sym typeface="Arial"/>
              </a:rPr>
              <a:t>Période critique </a:t>
            </a:r>
            <a:r>
              <a:rPr kumimoji="0" lang="fr-FR" sz="700" b="0" i="0" u="none" strike="noStrike" kern="0" cap="none" spc="0" normalizeH="0" baseline="0" noProof="0" dirty="0">
                <a:ln>
                  <a:noFill/>
                </a:ln>
                <a:solidFill>
                  <a:srgbClr val="595959"/>
                </a:solidFill>
                <a:effectLst/>
                <a:uLnTx/>
                <a:uFillTx/>
                <a:latin typeface="Arial"/>
                <a:ea typeface="+mn-ea"/>
                <a:cs typeface="Arial"/>
                <a:sym typeface="Arial"/>
              </a:rPr>
              <a:t>: si l’activité a une période particulièrement critique </a:t>
            </a:r>
          </a:p>
        </p:txBody>
      </p:sp>
      <p:sp>
        <p:nvSpPr>
          <p:cNvPr id="37" name="ZoneTexte 36">
            <a:extLst>
              <a:ext uri="{FF2B5EF4-FFF2-40B4-BE49-F238E27FC236}">
                <a16:creationId xmlns:a16="http://schemas.microsoft.com/office/drawing/2014/main" id="{E1557E3F-2B46-04BF-016C-7A117835246F}"/>
              </a:ext>
            </a:extLst>
          </p:cNvPr>
          <p:cNvSpPr txBox="1"/>
          <p:nvPr/>
        </p:nvSpPr>
        <p:spPr>
          <a:xfrm>
            <a:off x="4602482" y="2629764"/>
            <a:ext cx="1882138" cy="415498"/>
          </a:xfrm>
          <a:prstGeom prst="rect">
            <a:avLst/>
          </a:prstGeom>
          <a:noFill/>
        </p:spPr>
        <p:txBody>
          <a:bodyPr wrap="square">
            <a:spAutoFit/>
          </a:bodyPr>
          <a:lstStyle/>
          <a:p>
            <a:pPr marL="0" marR="0" lvl="0" indent="0" algn="just" defTabSz="914400" rtl="0" eaLnBrk="1" fontAlgn="auto" latinLnBrk="0" hangingPunct="1">
              <a:lnSpc>
                <a:spcPct val="100000"/>
              </a:lnSpc>
              <a:spcBef>
                <a:spcPts val="200"/>
              </a:spcBef>
              <a:spcAft>
                <a:spcPts val="200"/>
              </a:spcAft>
              <a:buClr>
                <a:srgbClr val="000000"/>
              </a:buClr>
              <a:buSzTx/>
              <a:buFont typeface="Arial"/>
              <a:buNone/>
              <a:tabLst/>
              <a:defRPr/>
            </a:pPr>
            <a:r>
              <a:rPr kumimoji="0" lang="fr-FR" sz="700" b="0" i="0" u="none" strike="noStrike" kern="0" cap="none" spc="0" normalizeH="0" baseline="0" noProof="0" dirty="0">
                <a:ln>
                  <a:noFill/>
                </a:ln>
                <a:solidFill>
                  <a:srgbClr val="E94C96"/>
                </a:solidFill>
                <a:effectLst/>
                <a:uLnTx/>
                <a:uFillTx/>
                <a:latin typeface="Arial"/>
                <a:ea typeface="+mn-ea"/>
                <a:cs typeface="Arial"/>
                <a:sym typeface="Arial"/>
              </a:rPr>
              <a:t>Durée maximale d’interruption admissible </a:t>
            </a:r>
            <a:r>
              <a:rPr kumimoji="0" lang="fr-FR" sz="700" b="0" i="0" u="none" strike="noStrike" kern="0" cap="none" spc="0" normalizeH="0" baseline="0" noProof="0" dirty="0">
                <a:ln>
                  <a:noFill/>
                </a:ln>
                <a:solidFill>
                  <a:srgbClr val="595959"/>
                </a:solidFill>
                <a:effectLst/>
                <a:uLnTx/>
                <a:uFillTx/>
                <a:latin typeface="Arial"/>
                <a:ea typeface="+mn-ea"/>
                <a:cs typeface="Arial"/>
                <a:sym typeface="Arial"/>
              </a:rPr>
              <a:t>: est égale au délai minimum où l’activité devient critique</a:t>
            </a:r>
          </a:p>
        </p:txBody>
      </p:sp>
      <p:sp>
        <p:nvSpPr>
          <p:cNvPr id="4" name="ZoneTexte 3">
            <a:extLst>
              <a:ext uri="{FF2B5EF4-FFF2-40B4-BE49-F238E27FC236}">
                <a16:creationId xmlns:a16="http://schemas.microsoft.com/office/drawing/2014/main" id="{BE88BE42-F702-1645-79F9-6DDBCF967AB5}"/>
              </a:ext>
            </a:extLst>
          </p:cNvPr>
          <p:cNvSpPr txBox="1"/>
          <p:nvPr/>
        </p:nvSpPr>
        <p:spPr>
          <a:xfrm>
            <a:off x="927096" y="2635057"/>
            <a:ext cx="2747938" cy="20005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700" b="0" i="0" u="none" strike="noStrike" kern="0" cap="none" spc="0" normalizeH="0" baseline="0" noProof="0" dirty="0">
                <a:ln>
                  <a:noFill/>
                </a:ln>
                <a:solidFill>
                  <a:srgbClr val="595959"/>
                </a:solidFill>
                <a:effectLst/>
                <a:uLnTx/>
                <a:uFillTx/>
                <a:latin typeface="Arial"/>
                <a:ea typeface="+mn-ea"/>
                <a:cs typeface="Arial"/>
                <a:sym typeface="Arial"/>
              </a:rPr>
              <a:t>Identifier à partir de quel délai l’arrêt de l’activité devient critique </a:t>
            </a:r>
          </a:p>
        </p:txBody>
      </p:sp>
      <p:sp>
        <p:nvSpPr>
          <p:cNvPr id="57" name="Espace réservé du texte 3">
            <a:extLst>
              <a:ext uri="{FF2B5EF4-FFF2-40B4-BE49-F238E27FC236}">
                <a16:creationId xmlns:a16="http://schemas.microsoft.com/office/drawing/2014/main" id="{331A561B-A3CD-445D-8283-99439F85FE00}"/>
              </a:ext>
            </a:extLst>
          </p:cNvPr>
          <p:cNvSpPr txBox="1">
            <a:spLocks/>
          </p:cNvSpPr>
          <p:nvPr/>
        </p:nvSpPr>
        <p:spPr>
          <a:xfrm>
            <a:off x="0" y="902338"/>
            <a:ext cx="9144000" cy="441473"/>
          </a:xfrm>
          <a:prstGeom prst="rect">
            <a:avLst/>
          </a:prstGeom>
          <a:solidFill>
            <a:schemeClr val="accent2">
              <a:lumMod val="20000"/>
              <a:lumOff val="80000"/>
            </a:schemeClr>
          </a:solidFill>
          <a:effectLst>
            <a:outerShdw blurRad="50800" dist="38100" dir="5400000" algn="t" rotWithShape="0">
              <a:prstClr val="black">
                <a:alpha val="40000"/>
              </a:prstClr>
            </a:outerShdw>
          </a:effectLst>
        </p:spPr>
        <p:txBody>
          <a:bodyPr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706F6F"/>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706F6F"/>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706F6F"/>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706F6F"/>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706F6F"/>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
                <a:srgbClr val="000000"/>
              </a:buClr>
              <a:buSzTx/>
              <a:buFont typeface="Arial" panose="020B0604020202020204" pitchFamily="34" charset="0"/>
              <a:buNone/>
              <a:tabLst/>
              <a:defRPr/>
            </a:pPr>
            <a:r>
              <a:rPr kumimoji="0" lang="fr-FR" sz="975"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Tableau Activités du service</a:t>
            </a:r>
            <a:endParaRPr kumimoji="0" lang="fr-FR" sz="975" b="1" i="0" u="none" strike="noStrike" kern="1200" cap="none" spc="0" normalizeH="0" baseline="0" noProof="0" dirty="0">
              <a:ln>
                <a:noFill/>
              </a:ln>
              <a:solidFill>
                <a:srgbClr val="706F6F"/>
              </a:solidFill>
              <a:effectLst/>
              <a:uLnTx/>
              <a:uFillTx/>
              <a:latin typeface="Arial" panose="020B0604020202020204" pitchFamily="34" charset="0"/>
              <a:ea typeface="+mn-ea"/>
              <a:cs typeface="Arial" panose="020B0604020202020204" pitchFamily="34" charset="0"/>
              <a:sym typeface="Arial"/>
            </a:endParaRPr>
          </a:p>
          <a:p>
            <a:pPr marL="0" marR="0" lvl="0" indent="0" algn="just" defTabSz="914400" rtl="0" eaLnBrk="1" fontAlgn="auto" latinLnBrk="0" hangingPunct="1">
              <a:lnSpc>
                <a:spcPct val="90000"/>
              </a:lnSpc>
              <a:spcBef>
                <a:spcPts val="300"/>
              </a:spcBef>
              <a:spcAft>
                <a:spcPts val="0"/>
              </a:spcAft>
              <a:buClr>
                <a:srgbClr val="000000"/>
              </a:buClr>
              <a:buSzTx/>
              <a:buFont typeface="Arial" panose="020B0604020202020204" pitchFamily="34" charset="0"/>
              <a:buNone/>
              <a:tabLst/>
              <a:defRPr/>
            </a:pPr>
            <a:r>
              <a:rPr kumimoji="0" lang="fr-FR" sz="975"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Explications pour remplir le tableau d’activité du service</a:t>
            </a:r>
            <a:endParaRPr kumimoji="0" lang="fr-FR" sz="975" b="0" i="0" u="none" strike="noStrike" kern="1200" cap="none" spc="0" normalizeH="0" baseline="0" noProof="0" dirty="0">
              <a:ln>
                <a:noFill/>
              </a:ln>
              <a:solidFill>
                <a:srgbClr val="706F6F"/>
              </a:solidFill>
              <a:effectLst/>
              <a:uLnTx/>
              <a:uFillTx/>
              <a:latin typeface="Arial" panose="020B0604020202020204" pitchFamily="34" charset="0"/>
              <a:ea typeface="+mn-ea"/>
              <a:cs typeface="Arial" panose="020B0604020202020204" pitchFamily="34" charset="0"/>
              <a:sym typeface="Arial"/>
            </a:endParaRPr>
          </a:p>
        </p:txBody>
      </p:sp>
      <p:cxnSp>
        <p:nvCxnSpPr>
          <p:cNvPr id="59" name="Connecteur droit 58">
            <a:extLst>
              <a:ext uri="{FF2B5EF4-FFF2-40B4-BE49-F238E27FC236}">
                <a16:creationId xmlns:a16="http://schemas.microsoft.com/office/drawing/2014/main" id="{E90EB41A-7BC0-E031-EDC7-2C282B204C48}"/>
              </a:ext>
            </a:extLst>
          </p:cNvPr>
          <p:cNvCxnSpPr/>
          <p:nvPr/>
        </p:nvCxnSpPr>
        <p:spPr>
          <a:xfrm>
            <a:off x="544487" y="3844925"/>
            <a:ext cx="0" cy="830428"/>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60" name="Connecteur droit 59">
            <a:extLst>
              <a:ext uri="{FF2B5EF4-FFF2-40B4-BE49-F238E27FC236}">
                <a16:creationId xmlns:a16="http://schemas.microsoft.com/office/drawing/2014/main" id="{EE45A202-7DE1-8A00-93E1-0F8AD8BAEA1F}"/>
              </a:ext>
            </a:extLst>
          </p:cNvPr>
          <p:cNvCxnSpPr/>
          <p:nvPr/>
        </p:nvCxnSpPr>
        <p:spPr>
          <a:xfrm>
            <a:off x="1081062" y="3844925"/>
            <a:ext cx="0" cy="830428"/>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61" name="Connecteur droit 60">
            <a:extLst>
              <a:ext uri="{FF2B5EF4-FFF2-40B4-BE49-F238E27FC236}">
                <a16:creationId xmlns:a16="http://schemas.microsoft.com/office/drawing/2014/main" id="{6E2AE686-5C46-4C91-92F7-7EDEF30E1024}"/>
              </a:ext>
            </a:extLst>
          </p:cNvPr>
          <p:cNvCxnSpPr>
            <a:cxnSpLocks/>
          </p:cNvCxnSpPr>
          <p:nvPr/>
        </p:nvCxnSpPr>
        <p:spPr>
          <a:xfrm flipH="1">
            <a:off x="529938" y="4674908"/>
            <a:ext cx="551124"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Espace réservé du numéro de diapositive 2">
            <a:extLst>
              <a:ext uri="{FF2B5EF4-FFF2-40B4-BE49-F238E27FC236}">
                <a16:creationId xmlns:a16="http://schemas.microsoft.com/office/drawing/2014/main" id="{7CC123D3-A262-0579-8231-6122791DB4A3}"/>
              </a:ext>
            </a:extLst>
          </p:cNvPr>
          <p:cNvSpPr>
            <a:spLocks noGrp="1"/>
          </p:cNvSpPr>
          <p:nvPr>
            <p:ph type="sldNum" sz="quarter" idx="18"/>
          </p:nvPr>
        </p:nvSpPr>
        <p:spPr>
          <a:xfrm>
            <a:off x="107504" y="4749992"/>
            <a:ext cx="287338" cy="273844"/>
          </a:xfrm>
        </p:spPr>
        <p:txBody>
          <a:bodyPr/>
          <a:lstStyle/>
          <a:p>
            <a:pPr marL="0" marR="0" lvl="0" indent="0" algn="ctr" defTabSz="914400" rtl="0" eaLnBrk="1" fontAlgn="auto" latinLnBrk="0" hangingPunct="1">
              <a:lnSpc>
                <a:spcPct val="100000"/>
              </a:lnSpc>
              <a:spcBef>
                <a:spcPts val="0"/>
              </a:spcBef>
              <a:spcAft>
                <a:spcPts val="0"/>
              </a:spcAft>
              <a:buClr>
                <a:srgbClr val="000000"/>
              </a:buClr>
              <a:buSzPts val="800"/>
              <a:buFont typeface="Arial"/>
              <a:buNone/>
              <a:tabLst/>
              <a:defRPr/>
            </a:pPr>
            <a:fld id="{4A897389-FDC9-4B4F-9058-9FB9E4529928}" type="slidenum">
              <a:rPr kumimoji="0" lang="fr-FR" sz="800" b="0" i="1" u="none" strike="noStrike" kern="0" cap="none" spc="0" normalizeH="0" baseline="0" noProof="0" smtClean="0">
                <a:ln>
                  <a:noFill/>
                </a:ln>
                <a:solidFill>
                  <a:srgbClr val="575757"/>
                </a:solidFill>
                <a:effectLst/>
                <a:uLnTx/>
                <a:uFillTx/>
                <a:latin typeface="Arial"/>
                <a:cs typeface="Arial"/>
                <a:sym typeface="Arial"/>
              </a:rPr>
              <a:pPr marL="0" marR="0" lvl="0" indent="0" algn="ctr" defTabSz="914400" rtl="0" eaLnBrk="1" fontAlgn="auto" latinLnBrk="0" hangingPunct="1">
                <a:lnSpc>
                  <a:spcPct val="100000"/>
                </a:lnSpc>
                <a:spcBef>
                  <a:spcPts val="0"/>
                </a:spcBef>
                <a:spcAft>
                  <a:spcPts val="0"/>
                </a:spcAft>
                <a:buClr>
                  <a:srgbClr val="000000"/>
                </a:buClr>
                <a:buSzPts val="800"/>
                <a:buFont typeface="Arial"/>
                <a:buNone/>
                <a:tabLst/>
                <a:defRPr/>
              </a:pPr>
              <a:t>35</a:t>
            </a:fld>
            <a:endParaRPr kumimoji="0" lang="fr-FR" sz="800" b="0" i="1" u="none" strike="noStrike" kern="0" cap="none" spc="0" normalizeH="0" baseline="0" noProof="0" dirty="0">
              <a:ln>
                <a:noFill/>
              </a:ln>
              <a:solidFill>
                <a:srgbClr val="575757"/>
              </a:solidFill>
              <a:effectLst/>
              <a:uLnTx/>
              <a:uFillTx/>
              <a:latin typeface="Arial"/>
              <a:cs typeface="Arial"/>
              <a:sym typeface="Arial"/>
            </a:endParaRPr>
          </a:p>
        </p:txBody>
      </p:sp>
    </p:spTree>
    <p:extLst>
      <p:ext uri="{BB962C8B-B14F-4D97-AF65-F5344CB8AC3E}">
        <p14:creationId xmlns:p14="http://schemas.microsoft.com/office/powerpoint/2010/main" val="263125031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3">
            <a:extLst>
              <a:ext uri="{FF2B5EF4-FFF2-40B4-BE49-F238E27FC236}">
                <a16:creationId xmlns:a16="http://schemas.microsoft.com/office/drawing/2014/main" id="{A20635AF-83D3-1656-E2B3-6E147DE9B939}"/>
              </a:ext>
            </a:extLst>
          </p:cNvPr>
          <p:cNvSpPr txBox="1">
            <a:spLocks/>
          </p:cNvSpPr>
          <p:nvPr/>
        </p:nvSpPr>
        <p:spPr>
          <a:xfrm>
            <a:off x="0" y="835663"/>
            <a:ext cx="9144000" cy="215262"/>
          </a:xfrm>
          <a:prstGeom prst="rect">
            <a:avLst/>
          </a:prstGeom>
          <a:solidFill>
            <a:schemeClr val="accent2">
              <a:lumMod val="20000"/>
              <a:lumOff val="80000"/>
            </a:schemeClr>
          </a:solidFill>
          <a:effectLst>
            <a:outerShdw blurRad="50800" dist="38100" dir="5400000" algn="t" rotWithShape="0">
              <a:prstClr val="black">
                <a:alpha val="40000"/>
              </a:prstClr>
            </a:outerShdw>
          </a:effectLst>
        </p:spPr>
        <p:txBody>
          <a:bodyPr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706F6F"/>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706F6F"/>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706F6F"/>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706F6F"/>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706F6F"/>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
                <a:srgbClr val="000000"/>
              </a:buClr>
              <a:buSzTx/>
              <a:buFont typeface="Arial" panose="020B0604020202020204" pitchFamily="34" charset="0"/>
              <a:buNone/>
              <a:tabLst/>
              <a:defRPr/>
            </a:pPr>
            <a:r>
              <a:rPr kumimoji="0" lang="fr-FR" sz="975"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Tableau Activités du service</a:t>
            </a:r>
            <a:endParaRPr kumimoji="0" lang="fr-FR" sz="975" b="1" i="0" u="none" strike="noStrike" kern="1200" cap="none" spc="0" normalizeH="0" baseline="0" noProof="0" dirty="0">
              <a:ln>
                <a:noFill/>
              </a:ln>
              <a:solidFill>
                <a:srgbClr val="706F6F"/>
              </a:solidFill>
              <a:effectLst/>
              <a:uLnTx/>
              <a:uFillTx/>
              <a:latin typeface="Arial" panose="020B0604020202020204" pitchFamily="34" charset="0"/>
              <a:ea typeface="+mn-ea"/>
              <a:cs typeface="Arial" panose="020B0604020202020204" pitchFamily="34" charset="0"/>
              <a:sym typeface="Arial"/>
            </a:endParaRPr>
          </a:p>
        </p:txBody>
      </p:sp>
      <p:sp>
        <p:nvSpPr>
          <p:cNvPr id="10" name="Titre 1">
            <a:extLst>
              <a:ext uri="{FF2B5EF4-FFF2-40B4-BE49-F238E27FC236}">
                <a16:creationId xmlns:a16="http://schemas.microsoft.com/office/drawing/2014/main" id="{4FA15813-D993-17B3-B96A-4A5CFEEC5F28}"/>
              </a:ext>
            </a:extLst>
          </p:cNvPr>
          <p:cNvSpPr txBox="1">
            <a:spLocks/>
          </p:cNvSpPr>
          <p:nvPr/>
        </p:nvSpPr>
        <p:spPr>
          <a:xfrm>
            <a:off x="827584" y="87474"/>
            <a:ext cx="8064092" cy="540006"/>
          </a:xfrm>
          <a:prstGeom prst="rect">
            <a:avLst/>
          </a:prstGeom>
          <a:noFill/>
          <a:ln>
            <a:noFill/>
          </a:ln>
        </p:spPr>
        <p:txBody>
          <a:bodyPr spcFirstLastPara="1" wrap="square" lIns="0" tIns="0" rIns="0" bIns="0" anchor="b" anchorCtr="0">
            <a:normAutofit fontScale="92500" lnSpcReduction="20000"/>
          </a:bodyPr>
          <a:lstStyle>
            <a:defPPr marR="0" lvl="0" algn="l" rtl="0">
              <a:lnSpc>
                <a:spcPct val="100000"/>
              </a:lnSpc>
              <a:spcBef>
                <a:spcPts val="0"/>
              </a:spcBef>
              <a:spcAft>
                <a:spcPts val="0"/>
              </a:spcAft>
            </a:defPPr>
            <a:lvl1pPr marR="0" lvl="0" algn="l" rtl="0">
              <a:lnSpc>
                <a:spcPct val="110000"/>
              </a:lnSpc>
              <a:spcBef>
                <a:spcPts val="0"/>
              </a:spcBef>
              <a:spcAft>
                <a:spcPts val="0"/>
              </a:spcAft>
              <a:buClr>
                <a:srgbClr val="006AB2"/>
              </a:buClr>
              <a:buSzPts val="2000"/>
              <a:buFont typeface="Arial"/>
              <a:buNone/>
              <a:defRPr sz="2000" b="1" i="0" u="none" strike="noStrike" cap="none">
                <a:solidFill>
                  <a:srgbClr val="006AB2"/>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10000"/>
              </a:lnSpc>
              <a:spcBef>
                <a:spcPts val="0"/>
              </a:spcBef>
              <a:spcAft>
                <a:spcPts val="0"/>
              </a:spcAft>
              <a:buClr>
                <a:srgbClr val="006AB2"/>
              </a:buClr>
              <a:buSzPts val="2000"/>
              <a:buFont typeface="Arial"/>
              <a:buNone/>
              <a:tabLst/>
              <a:defRPr/>
            </a:pPr>
            <a:r>
              <a:rPr kumimoji="0" lang="fr-FR" sz="2000" b="1" i="0" u="none" strike="noStrike" kern="0" cap="none" spc="0" normalizeH="0" baseline="0" noProof="0" dirty="0">
                <a:ln>
                  <a:noFill/>
                </a:ln>
                <a:solidFill>
                  <a:srgbClr val="006AB2"/>
                </a:solidFill>
                <a:effectLst/>
                <a:uLnTx/>
                <a:uFillTx/>
                <a:latin typeface="Arial"/>
                <a:cs typeface="Arial"/>
                <a:sym typeface="Arial"/>
              </a:rPr>
              <a:t>Onglet 1.BIA – Tableau d’activités du service : exemple processus paie</a:t>
            </a:r>
            <a:endParaRPr kumimoji="0" lang="fr-FR" sz="2000" b="0" i="0" u="none" strike="noStrike" kern="0" cap="none" spc="0" normalizeH="0" baseline="0" noProof="0" dirty="0">
              <a:ln>
                <a:noFill/>
              </a:ln>
              <a:solidFill>
                <a:srgbClr val="006AB2"/>
              </a:solidFill>
              <a:effectLst/>
              <a:uLnTx/>
              <a:uFillTx/>
              <a:latin typeface="Arial"/>
              <a:cs typeface="Arial"/>
              <a:sym typeface="Arial"/>
            </a:endParaRPr>
          </a:p>
        </p:txBody>
      </p:sp>
      <p:graphicFrame>
        <p:nvGraphicFramePr>
          <p:cNvPr id="7" name="Tableau 6">
            <a:extLst>
              <a:ext uri="{FF2B5EF4-FFF2-40B4-BE49-F238E27FC236}">
                <a16:creationId xmlns:a16="http://schemas.microsoft.com/office/drawing/2014/main" id="{6E71B6DB-3406-3165-CDD1-0B6A86961AA8}"/>
              </a:ext>
            </a:extLst>
          </p:cNvPr>
          <p:cNvGraphicFramePr>
            <a:graphicFrameLocks noGrp="1"/>
          </p:cNvGraphicFramePr>
          <p:nvPr>
            <p:extLst>
              <p:ext uri="{D42A27DB-BD31-4B8C-83A1-F6EECF244321}">
                <p14:modId xmlns:p14="http://schemas.microsoft.com/office/powerpoint/2010/main" val="2356134300"/>
              </p:ext>
            </p:extLst>
          </p:nvPr>
        </p:nvGraphicFramePr>
        <p:xfrm>
          <a:off x="299464" y="1506622"/>
          <a:ext cx="8545073" cy="3205899"/>
        </p:xfrm>
        <a:graphic>
          <a:graphicData uri="http://schemas.openxmlformats.org/drawingml/2006/table">
            <a:tbl>
              <a:tblPr>
                <a:tableStyleId>{5C22544A-7EE6-4342-B048-85BDC9FD1C3A}</a:tableStyleId>
              </a:tblPr>
              <a:tblGrid>
                <a:gridCol w="792576">
                  <a:extLst>
                    <a:ext uri="{9D8B030D-6E8A-4147-A177-3AD203B41FA5}">
                      <a16:colId xmlns:a16="http://schemas.microsoft.com/office/drawing/2014/main" val="2119531648"/>
                    </a:ext>
                  </a:extLst>
                </a:gridCol>
                <a:gridCol w="386364">
                  <a:extLst>
                    <a:ext uri="{9D8B030D-6E8A-4147-A177-3AD203B41FA5}">
                      <a16:colId xmlns:a16="http://schemas.microsoft.com/office/drawing/2014/main" val="394286401"/>
                    </a:ext>
                  </a:extLst>
                </a:gridCol>
                <a:gridCol w="396443">
                  <a:extLst>
                    <a:ext uri="{9D8B030D-6E8A-4147-A177-3AD203B41FA5}">
                      <a16:colId xmlns:a16="http://schemas.microsoft.com/office/drawing/2014/main" val="3309313435"/>
                    </a:ext>
                  </a:extLst>
                </a:gridCol>
                <a:gridCol w="396443">
                  <a:extLst>
                    <a:ext uri="{9D8B030D-6E8A-4147-A177-3AD203B41FA5}">
                      <a16:colId xmlns:a16="http://schemas.microsoft.com/office/drawing/2014/main" val="3531313680"/>
                    </a:ext>
                  </a:extLst>
                </a:gridCol>
                <a:gridCol w="483794">
                  <a:extLst>
                    <a:ext uri="{9D8B030D-6E8A-4147-A177-3AD203B41FA5}">
                      <a16:colId xmlns:a16="http://schemas.microsoft.com/office/drawing/2014/main" val="1762442017"/>
                    </a:ext>
                  </a:extLst>
                </a:gridCol>
                <a:gridCol w="459605">
                  <a:extLst>
                    <a:ext uri="{9D8B030D-6E8A-4147-A177-3AD203B41FA5}">
                      <a16:colId xmlns:a16="http://schemas.microsoft.com/office/drawing/2014/main" val="3824706605"/>
                    </a:ext>
                  </a:extLst>
                </a:gridCol>
                <a:gridCol w="475731">
                  <a:extLst>
                    <a:ext uri="{9D8B030D-6E8A-4147-A177-3AD203B41FA5}">
                      <a16:colId xmlns:a16="http://schemas.microsoft.com/office/drawing/2014/main" val="3091146829"/>
                    </a:ext>
                  </a:extLst>
                </a:gridCol>
                <a:gridCol w="354783">
                  <a:extLst>
                    <a:ext uri="{9D8B030D-6E8A-4147-A177-3AD203B41FA5}">
                      <a16:colId xmlns:a16="http://schemas.microsoft.com/office/drawing/2014/main" val="3133418928"/>
                    </a:ext>
                  </a:extLst>
                </a:gridCol>
                <a:gridCol w="588616">
                  <a:extLst>
                    <a:ext uri="{9D8B030D-6E8A-4147-A177-3AD203B41FA5}">
                      <a16:colId xmlns:a16="http://schemas.microsoft.com/office/drawing/2014/main" val="3078944177"/>
                    </a:ext>
                  </a:extLst>
                </a:gridCol>
                <a:gridCol w="459605">
                  <a:extLst>
                    <a:ext uri="{9D8B030D-6E8A-4147-A177-3AD203B41FA5}">
                      <a16:colId xmlns:a16="http://schemas.microsoft.com/office/drawing/2014/main" val="2112675145"/>
                    </a:ext>
                  </a:extLst>
                </a:gridCol>
                <a:gridCol w="499921">
                  <a:extLst>
                    <a:ext uri="{9D8B030D-6E8A-4147-A177-3AD203B41FA5}">
                      <a16:colId xmlns:a16="http://schemas.microsoft.com/office/drawing/2014/main" val="1155809411"/>
                    </a:ext>
                  </a:extLst>
                </a:gridCol>
                <a:gridCol w="443478">
                  <a:extLst>
                    <a:ext uri="{9D8B030D-6E8A-4147-A177-3AD203B41FA5}">
                      <a16:colId xmlns:a16="http://schemas.microsoft.com/office/drawing/2014/main" val="841439330"/>
                    </a:ext>
                  </a:extLst>
                </a:gridCol>
                <a:gridCol w="290277">
                  <a:extLst>
                    <a:ext uri="{9D8B030D-6E8A-4147-A177-3AD203B41FA5}">
                      <a16:colId xmlns:a16="http://schemas.microsoft.com/office/drawing/2014/main" val="258027876"/>
                    </a:ext>
                  </a:extLst>
                </a:gridCol>
                <a:gridCol w="530158">
                  <a:extLst>
                    <a:ext uri="{9D8B030D-6E8A-4147-A177-3AD203B41FA5}">
                      <a16:colId xmlns:a16="http://schemas.microsoft.com/office/drawing/2014/main" val="2615197087"/>
                    </a:ext>
                  </a:extLst>
                </a:gridCol>
                <a:gridCol w="463636">
                  <a:extLst>
                    <a:ext uri="{9D8B030D-6E8A-4147-A177-3AD203B41FA5}">
                      <a16:colId xmlns:a16="http://schemas.microsoft.com/office/drawing/2014/main" val="4256593845"/>
                    </a:ext>
                  </a:extLst>
                </a:gridCol>
                <a:gridCol w="1523643">
                  <a:extLst>
                    <a:ext uri="{9D8B030D-6E8A-4147-A177-3AD203B41FA5}">
                      <a16:colId xmlns:a16="http://schemas.microsoft.com/office/drawing/2014/main" val="777688303"/>
                    </a:ext>
                  </a:extLst>
                </a:gridCol>
              </a:tblGrid>
              <a:tr h="150262">
                <a:tc rowSpan="2">
                  <a:txBody>
                    <a:bodyPr/>
                    <a:lstStyle/>
                    <a:p>
                      <a:pPr algn="ctr" fontAlgn="ctr"/>
                      <a:r>
                        <a:rPr lang="fr-FR" sz="600" b="1" u="none" strike="noStrike" dirty="0">
                          <a:solidFill>
                            <a:schemeClr val="bg1"/>
                          </a:solidFill>
                          <a:effectLst/>
                        </a:rPr>
                        <a:t>Activités</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gridSpan="5">
                  <a:txBody>
                    <a:bodyPr/>
                    <a:lstStyle/>
                    <a:p>
                      <a:pPr algn="ctr" fontAlgn="ctr"/>
                      <a:r>
                        <a:rPr lang="fr-FR" sz="700" b="1" u="none" strike="noStrike" dirty="0">
                          <a:solidFill>
                            <a:schemeClr val="bg1"/>
                          </a:solidFill>
                          <a:effectLst/>
                        </a:rPr>
                        <a:t>Bilan de l'Impact sur L'activité (BIA)</a:t>
                      </a:r>
                      <a:endParaRPr lang="fr-FR" sz="7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gridSpan="6">
                  <a:txBody>
                    <a:bodyPr/>
                    <a:lstStyle/>
                    <a:p>
                      <a:pPr algn="ctr" fontAlgn="ctr"/>
                      <a:r>
                        <a:rPr lang="fr-FR" sz="600" b="1" i="0" u="none" strike="noStrike" dirty="0">
                          <a:solidFill>
                            <a:schemeClr val="bg1"/>
                          </a:solidFill>
                          <a:effectLst/>
                          <a:latin typeface="Open Sans" panose="020B0606030504020204" pitchFamily="34" charset="0"/>
                        </a:rPr>
                        <a:t>Typologie des impacts</a:t>
                      </a:r>
                    </a:p>
                  </a:txBody>
                  <a:tcPr marL="36000" marR="36000" marT="36000" marB="36000" anchor="ctr">
                    <a:solidFill>
                      <a:schemeClr val="bg1">
                        <a:lumMod val="75000"/>
                      </a:schemeClr>
                    </a:solidFill>
                  </a:tcPr>
                </a:tc>
                <a:tc hMerge="1">
                  <a:txBody>
                    <a:bodyPr/>
                    <a:lstStyle/>
                    <a:p>
                      <a:pPr algn="ctr" fontAlgn="ct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hMerge="1">
                  <a:txBody>
                    <a:bodyPr/>
                    <a:lstStyle/>
                    <a:p>
                      <a:pPr algn="ctr" fontAlgn="ct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hMerge="1">
                  <a:txBody>
                    <a:bodyPr/>
                    <a:lstStyle/>
                    <a:p>
                      <a:pPr algn="ctr" fontAlgn="ct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hMerge="1">
                  <a:txBody>
                    <a:bodyPr/>
                    <a:lstStyle/>
                    <a:p>
                      <a:pPr algn="ctr" fontAlgn="ct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hMerge="1">
                  <a:txBody>
                    <a:bodyPr/>
                    <a:lstStyle/>
                    <a:p>
                      <a:pPr algn="ctr" fontAlgn="ct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rowSpan="2">
                  <a:txBody>
                    <a:bodyPr/>
                    <a:lstStyle/>
                    <a:p>
                      <a:pPr algn="ctr" fontAlgn="ctr"/>
                      <a:r>
                        <a:rPr lang="fr-FR" sz="600" b="1" u="none" strike="noStrike" dirty="0">
                          <a:solidFill>
                            <a:schemeClr val="bg1"/>
                          </a:solidFill>
                          <a:effectLst/>
                        </a:rPr>
                        <a:t>DMIA</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rowSpan="2">
                  <a:txBody>
                    <a:bodyPr/>
                    <a:lstStyle/>
                    <a:p>
                      <a:pPr algn="ctr" fontAlgn="ctr"/>
                      <a:r>
                        <a:rPr lang="fr-FR" sz="600" b="1" u="none" strike="noStrike" dirty="0">
                          <a:solidFill>
                            <a:schemeClr val="bg1"/>
                          </a:solidFill>
                          <a:effectLst/>
                        </a:rPr>
                        <a:t>Période critique ?</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rowSpan="2">
                  <a:txBody>
                    <a:bodyPr/>
                    <a:lstStyle/>
                    <a:p>
                      <a:pPr algn="ctr" fontAlgn="ctr"/>
                      <a:r>
                        <a:rPr lang="fr-FR" sz="600" b="1" u="none" strike="noStrike" dirty="0">
                          <a:solidFill>
                            <a:schemeClr val="bg1"/>
                          </a:solidFill>
                          <a:effectLst/>
                        </a:rPr>
                        <a:t>Activité prioritaire</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rowSpan="2">
                  <a:txBody>
                    <a:bodyPr/>
                    <a:lstStyle/>
                    <a:p>
                      <a:pPr algn="ctr" fontAlgn="ctr"/>
                      <a:r>
                        <a:rPr lang="fr-FR" sz="600" b="1" u="none" strike="noStrike" dirty="0">
                          <a:solidFill>
                            <a:schemeClr val="bg1"/>
                          </a:solidFill>
                          <a:effectLst/>
                        </a:rPr>
                        <a:t>Description / Commentaire</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extLst>
                  <a:ext uri="{0D108BD9-81ED-4DB2-BD59-A6C34878D82A}">
                    <a16:rowId xmlns:a16="http://schemas.microsoft.com/office/drawing/2014/main" val="344036857"/>
                  </a:ext>
                </a:extLst>
              </a:tr>
              <a:tr h="118604">
                <a:tc vMerge="1">
                  <a:txBody>
                    <a:bodyPr/>
                    <a:lstStyle/>
                    <a:p>
                      <a:endParaRPr lang="fr-FR"/>
                    </a:p>
                  </a:txBody>
                  <a:tcPr/>
                </a:tc>
                <a:tc>
                  <a:txBody>
                    <a:bodyPr/>
                    <a:lstStyle/>
                    <a:p>
                      <a:r>
                        <a:rPr lang="fr-FR" sz="600" b="1" i="0" u="none" strike="noStrike" dirty="0">
                          <a:solidFill>
                            <a:srgbClr val="FFFFFF"/>
                          </a:solidFill>
                          <a:effectLst/>
                          <a:latin typeface="Open Sans" panose="020B0606030504020204" pitchFamily="34" charset="0"/>
                        </a:rPr>
                        <a:t>1h</a:t>
                      </a:r>
                      <a:endParaRPr lang="fr-FR" dirty="0"/>
                    </a:p>
                  </a:txBody>
                  <a:tcPr marL="36000" marR="36000" marT="36000" marB="36000" anchor="ctr">
                    <a:solidFill>
                      <a:schemeClr val="bg1">
                        <a:lumMod val="75000"/>
                      </a:schemeClr>
                    </a:solidFill>
                  </a:tcPr>
                </a:tc>
                <a:tc>
                  <a:txBody>
                    <a:bodyPr/>
                    <a:lstStyle/>
                    <a:p>
                      <a:r>
                        <a:rPr lang="fr-FR" sz="600" b="1" i="0" u="none" strike="noStrike" dirty="0">
                          <a:solidFill>
                            <a:srgbClr val="FFFFFF"/>
                          </a:solidFill>
                          <a:effectLst/>
                          <a:latin typeface="Open Sans" panose="020B0606030504020204" pitchFamily="34" charset="0"/>
                        </a:rPr>
                        <a:t>3h</a:t>
                      </a:r>
                      <a:endParaRPr lang="fr-FR" dirty="0"/>
                    </a:p>
                  </a:txBody>
                  <a:tcPr marL="36000" marR="36000" marT="36000" marB="36000" anchor="ctr">
                    <a:solidFill>
                      <a:schemeClr val="bg1">
                        <a:lumMod val="75000"/>
                      </a:schemeClr>
                    </a:solidFill>
                  </a:tcPr>
                </a:tc>
                <a:tc>
                  <a:txBody>
                    <a:bodyPr/>
                    <a:lstStyle/>
                    <a:p>
                      <a:r>
                        <a:rPr lang="fr-FR" sz="600" b="1" i="0" u="none" strike="noStrike" dirty="0">
                          <a:solidFill>
                            <a:srgbClr val="FFFFFF"/>
                          </a:solidFill>
                          <a:effectLst/>
                          <a:latin typeface="Open Sans" panose="020B0606030504020204" pitchFamily="34" charset="0"/>
                        </a:rPr>
                        <a:t>12h</a:t>
                      </a:r>
                      <a:endParaRPr lang="fr-FR" dirty="0"/>
                    </a:p>
                  </a:txBody>
                  <a:tcPr marL="36000" marR="36000" marT="36000" marB="36000" anchor="ctr">
                    <a:solidFill>
                      <a:schemeClr val="bg1">
                        <a:lumMod val="75000"/>
                      </a:schemeClr>
                    </a:solidFill>
                  </a:tcPr>
                </a:tc>
                <a:tc>
                  <a:txBody>
                    <a:bodyPr/>
                    <a:lstStyle/>
                    <a:p>
                      <a:r>
                        <a:rPr lang="fr-FR" sz="600" b="1" i="0" u="none" strike="noStrike" dirty="0">
                          <a:solidFill>
                            <a:srgbClr val="FFFFFF"/>
                          </a:solidFill>
                          <a:effectLst/>
                          <a:latin typeface="Open Sans" panose="020B0606030504020204" pitchFamily="34" charset="0"/>
                        </a:rPr>
                        <a:t>3 jours</a:t>
                      </a:r>
                      <a:endParaRPr lang="fr-FR" dirty="0"/>
                    </a:p>
                  </a:txBody>
                  <a:tcPr marL="36000" marR="36000" marT="36000" marB="36000" anchor="ctr">
                    <a:solidFill>
                      <a:schemeClr val="bg1">
                        <a:lumMod val="75000"/>
                      </a:schemeClr>
                    </a:solidFill>
                  </a:tcPr>
                </a:tc>
                <a:tc>
                  <a:txBody>
                    <a:bodyPr/>
                    <a:lstStyle/>
                    <a:p>
                      <a:r>
                        <a:rPr lang="fr-FR" sz="600" b="1" i="0" u="none" strike="noStrike" dirty="0">
                          <a:solidFill>
                            <a:srgbClr val="FFFFFF"/>
                          </a:solidFill>
                          <a:effectLst/>
                          <a:latin typeface="Open Sans" panose="020B0606030504020204" pitchFamily="34" charset="0"/>
                        </a:rPr>
                        <a:t>3 semaines</a:t>
                      </a:r>
                      <a:endParaRPr lang="fr-FR" dirty="0"/>
                    </a:p>
                  </a:txBody>
                  <a:tcPr marL="0" marR="0" marT="0" marB="0" anchor="ctr">
                    <a:solidFill>
                      <a:schemeClr val="bg1">
                        <a:lumMod val="75000"/>
                      </a:schemeClr>
                    </a:solidFill>
                  </a:tcPr>
                </a:tc>
                <a:tc>
                  <a:txBody>
                    <a:bodyPr/>
                    <a:lstStyle/>
                    <a:p>
                      <a:r>
                        <a:rPr lang="fr-FR" sz="600" b="1" u="none" strike="noStrike" dirty="0">
                          <a:solidFill>
                            <a:schemeClr val="bg1"/>
                          </a:solidFill>
                          <a:effectLst/>
                        </a:rPr>
                        <a:t>Personnel</a:t>
                      </a:r>
                      <a:endParaRPr lang="fr-FR" dirty="0"/>
                    </a:p>
                  </a:txBody>
                  <a:tcPr marL="36000" marR="36000" marT="36000" marB="36000" anchor="ctr">
                    <a:solidFill>
                      <a:schemeClr val="bg1">
                        <a:lumMod val="75000"/>
                      </a:schemeClr>
                    </a:solidFill>
                  </a:tcPr>
                </a:tc>
                <a:tc>
                  <a:txBody>
                    <a:bodyPr/>
                    <a:lstStyle/>
                    <a:p>
                      <a:r>
                        <a:rPr lang="fr-FR" sz="600" b="1" u="none" strike="noStrike" dirty="0">
                          <a:solidFill>
                            <a:schemeClr val="bg1"/>
                          </a:solidFill>
                          <a:effectLst/>
                        </a:rPr>
                        <a:t>Patient</a:t>
                      </a:r>
                      <a:endParaRPr lang="fr-FR" dirty="0"/>
                    </a:p>
                  </a:txBody>
                  <a:tcPr marL="36000" marR="36000" marT="36000" marB="36000" anchor="ctr">
                    <a:solidFill>
                      <a:schemeClr val="bg1">
                        <a:lumMod val="75000"/>
                      </a:schemeClr>
                    </a:solidFill>
                  </a:tcPr>
                </a:tc>
                <a:tc>
                  <a:txBody>
                    <a:bodyPr/>
                    <a:lstStyle/>
                    <a:p>
                      <a:r>
                        <a:rPr lang="fr-FR" sz="600" b="1" u="none" strike="noStrike" dirty="0">
                          <a:solidFill>
                            <a:schemeClr val="bg1"/>
                          </a:solidFill>
                          <a:effectLst/>
                        </a:rPr>
                        <a:t>Opérationnel</a:t>
                      </a:r>
                      <a:endParaRPr lang="fr-FR" dirty="0"/>
                    </a:p>
                  </a:txBody>
                  <a:tcPr marL="36000" marR="36000" marT="36000" marB="36000" anchor="ctr">
                    <a:solidFill>
                      <a:schemeClr val="bg1">
                        <a:lumMod val="75000"/>
                      </a:schemeClr>
                    </a:solidFill>
                  </a:tcPr>
                </a:tc>
                <a:tc>
                  <a:txBody>
                    <a:bodyPr/>
                    <a:lstStyle/>
                    <a:p>
                      <a:r>
                        <a:rPr lang="fr-FR" sz="600" b="1" u="none" strike="noStrike">
                          <a:solidFill>
                            <a:schemeClr val="bg1"/>
                          </a:solidFill>
                          <a:effectLst/>
                        </a:rPr>
                        <a:t>Juridique</a:t>
                      </a:r>
                      <a:endParaRPr lang="fr-FR"/>
                    </a:p>
                  </a:txBody>
                  <a:tcPr marL="36000" marR="36000" marT="36000" marB="36000" anchor="ctr">
                    <a:solidFill>
                      <a:schemeClr val="bg1">
                        <a:lumMod val="75000"/>
                      </a:schemeClr>
                    </a:solidFill>
                  </a:tcPr>
                </a:tc>
                <a:tc>
                  <a:txBody>
                    <a:bodyPr/>
                    <a:lstStyle/>
                    <a:p>
                      <a:r>
                        <a:rPr lang="fr-FR" sz="600" b="1" u="none" strike="noStrike" dirty="0">
                          <a:solidFill>
                            <a:schemeClr val="bg1"/>
                          </a:solidFill>
                          <a:effectLst/>
                        </a:rPr>
                        <a:t>Médiatique</a:t>
                      </a:r>
                      <a:endParaRPr lang="fr-FR" dirty="0"/>
                    </a:p>
                  </a:txBody>
                  <a:tcPr marL="36000" marR="36000" marT="36000" marB="36000" anchor="ctr">
                    <a:solidFill>
                      <a:schemeClr val="bg1">
                        <a:lumMod val="75000"/>
                      </a:schemeClr>
                    </a:solidFill>
                  </a:tcPr>
                </a:tc>
                <a:tc>
                  <a:txBody>
                    <a:bodyPr/>
                    <a:lstStyle/>
                    <a:p>
                      <a:pPr algn="ctr" fontAlgn="ctr"/>
                      <a:r>
                        <a:rPr lang="fr-FR" sz="600" b="1" u="none" strike="noStrike" dirty="0">
                          <a:solidFill>
                            <a:schemeClr val="bg1"/>
                          </a:solidFill>
                          <a:effectLst/>
                        </a:rPr>
                        <a:t>Financier</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extLst>
                  <a:ext uri="{0D108BD9-81ED-4DB2-BD59-A6C34878D82A}">
                    <a16:rowId xmlns:a16="http://schemas.microsoft.com/office/drawing/2014/main" val="605750039"/>
                  </a:ext>
                </a:extLst>
              </a:tr>
              <a:tr h="218137">
                <a:tc>
                  <a:txBody>
                    <a:bodyPr/>
                    <a:lstStyle/>
                    <a:p>
                      <a:pPr algn="l" fontAlgn="ctr"/>
                      <a:r>
                        <a:rPr lang="fr-FR" sz="500" b="1" i="0" u="none" strike="noStrike" dirty="0">
                          <a:solidFill>
                            <a:srgbClr val="000000"/>
                          </a:solidFill>
                          <a:effectLst/>
                          <a:latin typeface="Arial" panose="020B0604020202020204" pitchFamily="34" charset="0"/>
                          <a:cs typeface="Arial" panose="020B0604020202020204" pitchFamily="34" charset="0"/>
                        </a:rPr>
                        <a:t>Saisie des variables de paie</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Non critique</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Non critique</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Non critique</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Non critique</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Critique</a:t>
                      </a:r>
                    </a:p>
                  </a:txBody>
                  <a:tcPr marL="36000" marR="36000" marT="36000" marB="36000" anchor="ctr"/>
                </a:tc>
                <a:tc>
                  <a:txBody>
                    <a:bodyPr/>
                    <a:lstStyle/>
                    <a:p>
                      <a:pPr algn="l" fontAlgn="ctr"/>
                      <a:endParaRPr lang="fr-FR" sz="500" b="0" i="0" u="none" strike="noStrike" dirty="0">
                        <a:solidFill>
                          <a:srgbClr val="000000"/>
                        </a:solidFill>
                        <a:effectLst/>
                        <a:latin typeface="Arial" panose="020B0604020202020204" pitchFamily="34" charset="0"/>
                        <a:cs typeface="Arial" panose="020B0604020202020204" pitchFamily="34" charset="0"/>
                      </a:endParaRPr>
                    </a:p>
                  </a:txBody>
                  <a:tcPr marL="36000" marR="36000" marT="36000" marB="36000" anchor="ctr"/>
                </a:tc>
                <a:tc>
                  <a:txBody>
                    <a:bodyPr/>
                    <a:lstStyle/>
                    <a:p>
                      <a:pPr algn="l" fontAlgn="ctr"/>
                      <a:r>
                        <a:rPr lang="fr-FR" sz="500" b="0" i="0" u="none" strike="noStrike" dirty="0">
                          <a:solidFill>
                            <a:srgbClr val="FF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x</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3S</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Début de mois (7 et 8 du mois en cours)</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FAUX</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 </a:t>
                      </a:r>
                    </a:p>
                  </a:txBody>
                  <a:tcPr marL="36000" marR="36000" marT="36000" marB="36000" anchor="ctr"/>
                </a:tc>
                <a:extLst>
                  <a:ext uri="{0D108BD9-81ED-4DB2-BD59-A6C34878D82A}">
                    <a16:rowId xmlns:a16="http://schemas.microsoft.com/office/drawing/2014/main" val="208250941"/>
                  </a:ext>
                </a:extLst>
              </a:tr>
              <a:tr h="218137">
                <a:tc>
                  <a:txBody>
                    <a:bodyPr/>
                    <a:lstStyle/>
                    <a:p>
                      <a:pPr algn="l" fontAlgn="ctr"/>
                      <a:r>
                        <a:rPr lang="fr-FR" sz="500" b="1" i="0" u="none" strike="noStrike" dirty="0">
                          <a:solidFill>
                            <a:srgbClr val="000000"/>
                          </a:solidFill>
                          <a:effectLst/>
                          <a:latin typeface="Arial" panose="020B0604020202020204" pitchFamily="34" charset="0"/>
                          <a:cs typeface="Arial" panose="020B0604020202020204" pitchFamily="34" charset="0"/>
                        </a:rPr>
                        <a:t>Remonter les variables de paie et absence</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Non critique</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Non critique</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Non critique</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Non critique</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Critique</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dirty="0">
                          <a:solidFill>
                            <a:srgbClr val="FF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x</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3S</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Début de mois (7 et 8 du mois en cours)</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FAUX</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 </a:t>
                      </a:r>
                    </a:p>
                  </a:txBody>
                  <a:tcPr marL="36000" marR="36000" marT="36000" marB="36000" anchor="ctr"/>
                </a:tc>
                <a:extLst>
                  <a:ext uri="{0D108BD9-81ED-4DB2-BD59-A6C34878D82A}">
                    <a16:rowId xmlns:a16="http://schemas.microsoft.com/office/drawing/2014/main" val="432680121"/>
                  </a:ext>
                </a:extLst>
              </a:tr>
              <a:tr h="273433">
                <a:tc>
                  <a:txBody>
                    <a:bodyPr/>
                    <a:lstStyle/>
                    <a:p>
                      <a:pPr algn="l" fontAlgn="ctr"/>
                      <a:r>
                        <a:rPr lang="fr-FR" sz="500" b="1" i="0" u="none" strike="noStrike" dirty="0">
                          <a:solidFill>
                            <a:srgbClr val="000000"/>
                          </a:solidFill>
                          <a:effectLst/>
                          <a:latin typeface="Arial" panose="020B0604020202020204" pitchFamily="34" charset="0"/>
                          <a:cs typeface="Arial" panose="020B0604020202020204" pitchFamily="34" charset="0"/>
                        </a:rPr>
                        <a:t>Réaliser le suivi du dossier de l'agent (contrat, temps de travail, grades…)</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Non critique</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Non critique</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Non critique</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Critique</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Critique</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x</a:t>
                      </a:r>
                    </a:p>
                  </a:txBody>
                  <a:tcPr marL="36000" marR="36000" marT="36000" marB="36000" anchor="ctr"/>
                </a:tc>
                <a:tc>
                  <a:txBody>
                    <a:bodyPr/>
                    <a:lstStyle/>
                    <a:p>
                      <a:pPr algn="l" fontAlgn="ctr"/>
                      <a:r>
                        <a:rPr lang="fr-FR" sz="500" b="0" i="0" u="none" strike="noStrike" dirty="0">
                          <a:solidFill>
                            <a:srgbClr val="FF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x</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3J</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Entre le 14 et le 16 du mois</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VRAI</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Besoin dossiers à jour pour calculer le salaire correctement</a:t>
                      </a:r>
                    </a:p>
                  </a:txBody>
                  <a:tcPr marL="36000" marR="36000" marT="36000" marB="36000" anchor="ctr"/>
                </a:tc>
                <a:extLst>
                  <a:ext uri="{0D108BD9-81ED-4DB2-BD59-A6C34878D82A}">
                    <a16:rowId xmlns:a16="http://schemas.microsoft.com/office/drawing/2014/main" val="367086667"/>
                  </a:ext>
                </a:extLst>
              </a:tr>
              <a:tr h="162840">
                <a:tc>
                  <a:txBody>
                    <a:bodyPr/>
                    <a:lstStyle/>
                    <a:p>
                      <a:pPr algn="l" fontAlgn="ctr"/>
                      <a:r>
                        <a:rPr lang="fr-FR" sz="500" b="1" i="0" u="none" strike="noStrike" dirty="0">
                          <a:solidFill>
                            <a:srgbClr val="000000"/>
                          </a:solidFill>
                          <a:effectLst/>
                          <a:latin typeface="Arial" panose="020B0604020202020204" pitchFamily="34" charset="0"/>
                          <a:cs typeface="Arial" panose="020B0604020202020204" pitchFamily="34" charset="0"/>
                        </a:rPr>
                        <a:t>Mise à jour réglementaire de la paie</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Non critique</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Non critique</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Non critique</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Non critique</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Critique</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dirty="0">
                          <a:solidFill>
                            <a:srgbClr val="FF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x</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3S</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Entre le 14 et le 16 du mois</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FAUX</a:t>
                      </a:r>
                    </a:p>
                  </a:txBody>
                  <a:tcPr marL="36000" marR="36000" marT="36000" marB="36000" anchor="ctr"/>
                </a:tc>
                <a:tc>
                  <a:txBody>
                    <a:bodyPr/>
                    <a:lstStyle/>
                    <a:p>
                      <a:pPr algn="l" fontAlgn="b"/>
                      <a:r>
                        <a:rPr lang="fr-FR" sz="500" b="0" i="0" u="none" strike="noStrike" dirty="0">
                          <a:solidFill>
                            <a:srgbClr val="000000"/>
                          </a:solidFill>
                          <a:effectLst/>
                          <a:latin typeface="Arial" panose="020B0604020202020204" pitchFamily="34" charset="0"/>
                          <a:cs typeface="Arial" panose="020B0604020202020204" pitchFamily="34" charset="0"/>
                        </a:rPr>
                        <a:t> </a:t>
                      </a:r>
                    </a:p>
                  </a:txBody>
                  <a:tcPr marL="36000" marR="36000" marT="36000" marB="36000" anchor="ctr"/>
                </a:tc>
                <a:extLst>
                  <a:ext uri="{0D108BD9-81ED-4DB2-BD59-A6C34878D82A}">
                    <a16:rowId xmlns:a16="http://schemas.microsoft.com/office/drawing/2014/main" val="3321987462"/>
                  </a:ext>
                </a:extLst>
              </a:tr>
              <a:tr h="314979">
                <a:tc>
                  <a:txBody>
                    <a:bodyPr/>
                    <a:lstStyle/>
                    <a:p>
                      <a:pPr algn="l" fontAlgn="ctr"/>
                      <a:r>
                        <a:rPr lang="fr-FR" sz="500" b="1" i="0" u="none" strike="noStrike" dirty="0">
                          <a:solidFill>
                            <a:srgbClr val="000000"/>
                          </a:solidFill>
                          <a:effectLst/>
                          <a:latin typeface="Arial" panose="020B0604020202020204" pitchFamily="34" charset="0"/>
                          <a:cs typeface="Arial" panose="020B0604020202020204" pitchFamily="34" charset="0"/>
                        </a:rPr>
                        <a:t>Calcul préparatoire de la paie</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Non critique</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Non critique</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Non critique</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Critique</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Critique</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x</a:t>
                      </a:r>
                    </a:p>
                  </a:txBody>
                  <a:tcPr marL="36000" marR="36000" marT="36000" marB="36000" anchor="ctr"/>
                </a:tc>
                <a:tc>
                  <a:txBody>
                    <a:bodyPr/>
                    <a:lstStyle/>
                    <a:p>
                      <a:pPr algn="l" fontAlgn="ctr"/>
                      <a:r>
                        <a:rPr lang="fr-FR" sz="500" b="0" i="0" u="none" strike="noStrike" dirty="0">
                          <a:solidFill>
                            <a:srgbClr val="FF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x</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3J</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16 du mois</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VRAI</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Doit être envoyé le 16 du mois au trésor public (max le 21 du mois)</a:t>
                      </a:r>
                    </a:p>
                  </a:txBody>
                  <a:tcPr marL="36000" marR="36000" marT="36000" marB="36000" anchor="ctr"/>
                </a:tc>
                <a:extLst>
                  <a:ext uri="{0D108BD9-81ED-4DB2-BD59-A6C34878D82A}">
                    <a16:rowId xmlns:a16="http://schemas.microsoft.com/office/drawing/2014/main" val="2355764660"/>
                  </a:ext>
                </a:extLst>
              </a:tr>
              <a:tr h="162840">
                <a:tc>
                  <a:txBody>
                    <a:bodyPr/>
                    <a:lstStyle/>
                    <a:p>
                      <a:pPr algn="l" fontAlgn="ctr"/>
                      <a:r>
                        <a:rPr lang="fr-FR" sz="500" b="1" i="0" u="none" strike="noStrike" dirty="0">
                          <a:solidFill>
                            <a:srgbClr val="000000"/>
                          </a:solidFill>
                          <a:effectLst/>
                          <a:latin typeface="Arial" panose="020B0604020202020204" pitchFamily="34" charset="0"/>
                          <a:cs typeface="Arial" panose="020B0604020202020204" pitchFamily="34" charset="0"/>
                        </a:rPr>
                        <a:t>Vérification de la paie</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Non critique</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Non critique</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Non critique</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Critique</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Critique</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x</a:t>
                      </a:r>
                    </a:p>
                  </a:txBody>
                  <a:tcPr marL="36000" marR="36000" marT="36000" marB="36000" anchor="ctr"/>
                </a:tc>
                <a:tc>
                  <a:txBody>
                    <a:bodyPr/>
                    <a:lstStyle/>
                    <a:p>
                      <a:pPr algn="l" fontAlgn="ctr"/>
                      <a:r>
                        <a:rPr lang="fr-FR" sz="500" b="0" i="0" u="none" strike="noStrike">
                          <a:solidFill>
                            <a:srgbClr val="FF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x</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3J</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VRAI</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Lié au moteur de paie (calcul préparatoire)</a:t>
                      </a:r>
                    </a:p>
                  </a:txBody>
                  <a:tcPr marL="36000" marR="36000" marT="36000" marB="36000" anchor="ctr"/>
                </a:tc>
                <a:extLst>
                  <a:ext uri="{0D108BD9-81ED-4DB2-BD59-A6C34878D82A}">
                    <a16:rowId xmlns:a16="http://schemas.microsoft.com/office/drawing/2014/main" val="3203140621"/>
                  </a:ext>
                </a:extLst>
              </a:tr>
              <a:tr h="162840">
                <a:tc>
                  <a:txBody>
                    <a:bodyPr/>
                    <a:lstStyle/>
                    <a:p>
                      <a:pPr algn="l" fontAlgn="b"/>
                      <a:r>
                        <a:rPr lang="fr-FR" sz="500" b="1" i="0" u="none" strike="noStrike" dirty="0">
                          <a:solidFill>
                            <a:srgbClr val="000000"/>
                          </a:solidFill>
                          <a:effectLst/>
                          <a:latin typeface="Arial" panose="020B0604020202020204" pitchFamily="34" charset="0"/>
                          <a:cs typeface="Arial" panose="020B0604020202020204" pitchFamily="34" charset="0"/>
                        </a:rPr>
                        <a:t>Calcul définitif de la paie</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Non critique</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Non critique</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Non critique</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Critique</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Critique</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a:solidFill>
                            <a:srgbClr val="FF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3J</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VRAI</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Lié au moteur de paie (calcul préparatoire)</a:t>
                      </a:r>
                    </a:p>
                  </a:txBody>
                  <a:tcPr marL="36000" marR="36000" marT="36000" marB="36000" anchor="ctr"/>
                </a:tc>
                <a:extLst>
                  <a:ext uri="{0D108BD9-81ED-4DB2-BD59-A6C34878D82A}">
                    <a16:rowId xmlns:a16="http://schemas.microsoft.com/office/drawing/2014/main" val="3818826201"/>
                  </a:ext>
                </a:extLst>
              </a:tr>
              <a:tr h="162840">
                <a:tc>
                  <a:txBody>
                    <a:bodyPr/>
                    <a:lstStyle/>
                    <a:p>
                      <a:pPr algn="l" fontAlgn="ctr"/>
                      <a:r>
                        <a:rPr lang="fr-FR" sz="500" b="1" i="0" u="none" strike="noStrike" dirty="0">
                          <a:solidFill>
                            <a:srgbClr val="000000"/>
                          </a:solidFill>
                          <a:effectLst/>
                          <a:latin typeface="Arial" panose="020B0604020202020204" pitchFamily="34" charset="0"/>
                          <a:cs typeface="Arial" panose="020B0604020202020204" pitchFamily="34" charset="0"/>
                        </a:rPr>
                        <a:t>Mandatement de la paie</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Non critique</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Non critique</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Non critique</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Critique</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Critique</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a:solidFill>
                            <a:srgbClr val="FF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3J</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VRAI</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Lié au moteur de paie (calcul préparatoire)</a:t>
                      </a:r>
                    </a:p>
                  </a:txBody>
                  <a:tcPr marL="36000" marR="36000" marT="36000" marB="36000" anchor="ctr"/>
                </a:tc>
                <a:extLst>
                  <a:ext uri="{0D108BD9-81ED-4DB2-BD59-A6C34878D82A}">
                    <a16:rowId xmlns:a16="http://schemas.microsoft.com/office/drawing/2014/main" val="4280052731"/>
                  </a:ext>
                </a:extLst>
              </a:tr>
              <a:tr h="162840">
                <a:tc>
                  <a:txBody>
                    <a:bodyPr/>
                    <a:lstStyle/>
                    <a:p>
                      <a:pPr algn="l" fontAlgn="ctr"/>
                      <a:r>
                        <a:rPr lang="fr-FR" sz="500" b="1" i="0" u="none" strike="noStrike" dirty="0">
                          <a:solidFill>
                            <a:srgbClr val="000000"/>
                          </a:solidFill>
                          <a:effectLst/>
                          <a:latin typeface="Arial" panose="020B0604020202020204" pitchFamily="34" charset="0"/>
                          <a:cs typeface="Arial" panose="020B0604020202020204" pitchFamily="34" charset="0"/>
                        </a:rPr>
                        <a:t>Transfert de la paie à la trésorerie</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Non critique</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Non critique</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Non critique</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Critique</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Critique</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3J</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VRAI</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Lié au moteur de paie (calcul préparatoire)</a:t>
                      </a:r>
                    </a:p>
                  </a:txBody>
                  <a:tcPr marL="36000" marR="36000" marT="36000" marB="36000" anchor="ctr"/>
                </a:tc>
                <a:extLst>
                  <a:ext uri="{0D108BD9-81ED-4DB2-BD59-A6C34878D82A}">
                    <a16:rowId xmlns:a16="http://schemas.microsoft.com/office/drawing/2014/main" val="2872864907"/>
                  </a:ext>
                </a:extLst>
              </a:tr>
              <a:tr h="162840">
                <a:tc>
                  <a:txBody>
                    <a:bodyPr/>
                    <a:lstStyle/>
                    <a:p>
                      <a:pPr algn="l" fontAlgn="b"/>
                      <a:r>
                        <a:rPr lang="fr-FR" sz="500" b="1" i="0" u="none" strike="noStrike" dirty="0">
                          <a:solidFill>
                            <a:srgbClr val="000000"/>
                          </a:solidFill>
                          <a:effectLst/>
                          <a:latin typeface="Arial" panose="020B0604020202020204" pitchFamily="34" charset="0"/>
                          <a:cs typeface="Arial" panose="020B0604020202020204" pitchFamily="34" charset="0"/>
                        </a:rPr>
                        <a:t>Dépôt de la DSN</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Non critique</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Non critique</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Non critique</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Non critique</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Critique</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x</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x</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3S</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Le 5 du mois suivant</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VRAI</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 </a:t>
                      </a:r>
                    </a:p>
                  </a:txBody>
                  <a:tcPr marL="36000" marR="36000" marT="36000" marB="36000" anchor="ctr"/>
                </a:tc>
                <a:extLst>
                  <a:ext uri="{0D108BD9-81ED-4DB2-BD59-A6C34878D82A}">
                    <a16:rowId xmlns:a16="http://schemas.microsoft.com/office/drawing/2014/main" val="1844248238"/>
                  </a:ext>
                </a:extLst>
              </a:tr>
              <a:tr h="162840">
                <a:tc>
                  <a:txBody>
                    <a:bodyPr/>
                    <a:lstStyle/>
                    <a:p>
                      <a:pPr algn="l" fontAlgn="b"/>
                      <a:r>
                        <a:rPr lang="fr-FR" sz="500" b="1" i="0" u="none" strike="noStrike" dirty="0">
                          <a:solidFill>
                            <a:srgbClr val="000000"/>
                          </a:solidFill>
                          <a:effectLst/>
                          <a:latin typeface="Arial" panose="020B0604020202020204" pitchFamily="34" charset="0"/>
                          <a:cs typeface="Arial" panose="020B0604020202020204" pitchFamily="34" charset="0"/>
                        </a:rPr>
                        <a:t>Clôture de la paie</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Non critique</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Non critique</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Non critique</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Non critique</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Critique</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x</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3S</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Le 5 du mois suivant</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VRAI</a:t>
                      </a:r>
                    </a:p>
                  </a:txBody>
                  <a:tcPr marL="36000" marR="36000" marT="36000" marB="36000" anchor="ct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Lié à la DSN</a:t>
                      </a:r>
                    </a:p>
                  </a:txBody>
                  <a:tcPr marL="36000" marR="36000" marT="36000" marB="36000" anchor="ctr"/>
                </a:tc>
                <a:extLst>
                  <a:ext uri="{0D108BD9-81ED-4DB2-BD59-A6C34878D82A}">
                    <a16:rowId xmlns:a16="http://schemas.microsoft.com/office/drawing/2014/main" val="551806923"/>
                  </a:ext>
                </a:extLst>
              </a:tr>
            </a:tbl>
          </a:graphicData>
        </a:graphic>
      </p:graphicFrame>
      <p:sp>
        <p:nvSpPr>
          <p:cNvPr id="9" name="ZoneTexte 8">
            <a:extLst>
              <a:ext uri="{FF2B5EF4-FFF2-40B4-BE49-F238E27FC236}">
                <a16:creationId xmlns:a16="http://schemas.microsoft.com/office/drawing/2014/main" id="{7FD5CB10-7828-2750-7191-360F467927AB}"/>
              </a:ext>
            </a:extLst>
          </p:cNvPr>
          <p:cNvSpPr txBox="1"/>
          <p:nvPr/>
        </p:nvSpPr>
        <p:spPr>
          <a:xfrm>
            <a:off x="299464" y="1247311"/>
            <a:ext cx="2433412"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Exemple </a:t>
            </a:r>
            <a:r>
              <a:rPr kumimoji="0" lang="fr-FR" sz="800" b="1" i="0" u="none" strike="noStrike" kern="1200" cap="none" spc="0" normalizeH="0" baseline="0" noProof="0" dirty="0">
                <a:ln>
                  <a:noFill/>
                </a:ln>
                <a:solidFill>
                  <a:srgbClr val="FFFFFF"/>
                </a:solidFill>
                <a:effectLst/>
                <a:highlight>
                  <a:srgbClr val="F089BA"/>
                </a:highlight>
                <a:uLnTx/>
                <a:uFillTx/>
                <a:latin typeface="Arial" panose="020B0604020202020204" pitchFamily="34" charset="0"/>
                <a:ea typeface="+mn-ea"/>
                <a:cs typeface="Arial" panose="020B0604020202020204" pitchFamily="34" charset="0"/>
                <a:sym typeface="Arial"/>
              </a:rPr>
              <a:t>processus paie</a:t>
            </a:r>
            <a:endParaRPr kumimoji="0" lang="fr-FR"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sp>
        <p:nvSpPr>
          <p:cNvPr id="6" name="Espace réservé du numéro de diapositive 2">
            <a:extLst>
              <a:ext uri="{FF2B5EF4-FFF2-40B4-BE49-F238E27FC236}">
                <a16:creationId xmlns:a16="http://schemas.microsoft.com/office/drawing/2014/main" id="{83AC6742-9E84-CF75-EC7E-208955FA691B}"/>
              </a:ext>
            </a:extLst>
          </p:cNvPr>
          <p:cNvSpPr>
            <a:spLocks noGrp="1"/>
          </p:cNvSpPr>
          <p:nvPr>
            <p:ph type="sldNum" sz="quarter" idx="18"/>
          </p:nvPr>
        </p:nvSpPr>
        <p:spPr>
          <a:xfrm>
            <a:off x="107504" y="4749992"/>
            <a:ext cx="287338" cy="273844"/>
          </a:xfrm>
        </p:spPr>
        <p:txBody>
          <a:bodyPr/>
          <a:lstStyle/>
          <a:p>
            <a:pPr marL="0" marR="0" lvl="0" indent="0" algn="ctr" defTabSz="914400" rtl="0" eaLnBrk="1" fontAlgn="auto" latinLnBrk="0" hangingPunct="1">
              <a:lnSpc>
                <a:spcPct val="100000"/>
              </a:lnSpc>
              <a:spcBef>
                <a:spcPts val="0"/>
              </a:spcBef>
              <a:spcAft>
                <a:spcPts val="0"/>
              </a:spcAft>
              <a:buClr>
                <a:srgbClr val="000000"/>
              </a:buClr>
              <a:buSzPts val="800"/>
              <a:buFont typeface="Arial"/>
              <a:buNone/>
              <a:tabLst/>
              <a:defRPr/>
            </a:pPr>
            <a:fld id="{4A897389-FDC9-4B4F-9058-9FB9E4529928}" type="slidenum">
              <a:rPr kumimoji="0" lang="fr-FR" sz="800" b="0" i="1" u="none" strike="noStrike" kern="0" cap="none" spc="0" normalizeH="0" baseline="0" noProof="0" smtClean="0">
                <a:ln>
                  <a:noFill/>
                </a:ln>
                <a:solidFill>
                  <a:srgbClr val="575757"/>
                </a:solidFill>
                <a:effectLst/>
                <a:uLnTx/>
                <a:uFillTx/>
                <a:latin typeface="Arial"/>
                <a:cs typeface="Arial"/>
                <a:sym typeface="Arial"/>
              </a:rPr>
              <a:pPr marL="0" marR="0" lvl="0" indent="0" algn="ctr" defTabSz="914400" rtl="0" eaLnBrk="1" fontAlgn="auto" latinLnBrk="0" hangingPunct="1">
                <a:lnSpc>
                  <a:spcPct val="100000"/>
                </a:lnSpc>
                <a:spcBef>
                  <a:spcPts val="0"/>
                </a:spcBef>
                <a:spcAft>
                  <a:spcPts val="0"/>
                </a:spcAft>
                <a:buClr>
                  <a:srgbClr val="000000"/>
                </a:buClr>
                <a:buSzPts val="800"/>
                <a:buFont typeface="Arial"/>
                <a:buNone/>
                <a:tabLst/>
                <a:defRPr/>
              </a:pPr>
              <a:t>36</a:t>
            </a:fld>
            <a:endParaRPr kumimoji="0" lang="fr-FR" sz="800" b="0" i="1" u="none" strike="noStrike" kern="0" cap="none" spc="0" normalizeH="0" baseline="0" noProof="0" dirty="0">
              <a:ln>
                <a:noFill/>
              </a:ln>
              <a:solidFill>
                <a:srgbClr val="575757"/>
              </a:solidFill>
              <a:effectLst/>
              <a:uLnTx/>
              <a:uFillTx/>
              <a:latin typeface="Arial"/>
              <a:cs typeface="Arial"/>
              <a:sym typeface="Arial"/>
            </a:endParaRPr>
          </a:p>
        </p:txBody>
      </p:sp>
      <p:sp>
        <p:nvSpPr>
          <p:cNvPr id="4" name="ZoneTexte 3">
            <a:extLst>
              <a:ext uri="{FF2B5EF4-FFF2-40B4-BE49-F238E27FC236}">
                <a16:creationId xmlns:a16="http://schemas.microsoft.com/office/drawing/2014/main" id="{82C0E25B-7AAC-2E46-08A5-3DC085919E67}"/>
              </a:ext>
            </a:extLst>
          </p:cNvPr>
          <p:cNvSpPr txBox="1"/>
          <p:nvPr/>
        </p:nvSpPr>
        <p:spPr>
          <a:xfrm>
            <a:off x="5846788" y="780517"/>
            <a:ext cx="3203383" cy="574516"/>
          </a:xfrm>
          <a:prstGeom prst="rect">
            <a:avLst/>
          </a:prstGeom>
          <a:solidFill>
            <a:srgbClr val="FDEDF5"/>
          </a:solidFill>
          <a:ln w="12700">
            <a:prstDash val="lgDashDot"/>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just" defTabSz="914400" rtl="0" eaLnBrk="1" fontAlgn="auto" latinLnBrk="0" hangingPunct="1">
              <a:lnSpc>
                <a:spcPct val="100000"/>
              </a:lnSpc>
              <a:spcBef>
                <a:spcPts val="200"/>
              </a:spcBef>
              <a:spcAft>
                <a:spcPts val="200"/>
              </a:spcAft>
              <a:buClr>
                <a:srgbClr val="000000"/>
              </a:buClr>
              <a:buSzTx/>
              <a:buFont typeface="Arial"/>
              <a:buNone/>
              <a:tabLst/>
              <a:defRPr/>
            </a:pPr>
            <a:r>
              <a:rPr kumimoji="0" lang="fr-FR" sz="700" b="0" i="0" u="none" strike="noStrike" kern="0" cap="none" spc="0" normalizeH="0" baseline="0" noProof="0" dirty="0">
                <a:ln>
                  <a:noFill/>
                </a:ln>
                <a:solidFill>
                  <a:srgbClr val="595959"/>
                </a:solidFill>
                <a:effectLst/>
                <a:uLnTx/>
                <a:uFillTx/>
                <a:latin typeface="Arial"/>
                <a:ea typeface="+mn-ea"/>
                <a:cs typeface="+mn-cs"/>
                <a:sym typeface="Arial"/>
              </a:rPr>
              <a:t>Essayer de traiter l’impact direct dans le cadre du PCRA (ex : absence d’acte, donc de revenus, donc impact financier immédiat).</a:t>
            </a:r>
          </a:p>
          <a:p>
            <a:pPr marL="0" marR="0" lvl="0" indent="0" algn="just" defTabSz="914400" rtl="0" eaLnBrk="1" fontAlgn="auto" latinLnBrk="0" hangingPunct="1">
              <a:lnSpc>
                <a:spcPct val="100000"/>
              </a:lnSpc>
              <a:spcBef>
                <a:spcPts val="200"/>
              </a:spcBef>
              <a:spcAft>
                <a:spcPts val="200"/>
              </a:spcAft>
              <a:buClr>
                <a:srgbClr val="000000"/>
              </a:buClr>
              <a:buSzTx/>
              <a:buFont typeface="Arial"/>
              <a:buNone/>
              <a:tabLst/>
              <a:defRPr/>
            </a:pPr>
            <a:r>
              <a:rPr kumimoji="0" lang="fr-FR" sz="700" b="0" i="0" u="none" strike="noStrike" kern="0" cap="none" spc="0" normalizeH="0" baseline="0" noProof="0" dirty="0">
                <a:ln>
                  <a:noFill/>
                </a:ln>
                <a:solidFill>
                  <a:srgbClr val="595959"/>
                </a:solidFill>
                <a:effectLst/>
                <a:uLnTx/>
                <a:uFillTx/>
                <a:latin typeface="Arial"/>
                <a:ea typeface="+mn-ea"/>
                <a:cs typeface="+mn-cs"/>
                <a:sym typeface="Arial"/>
              </a:rPr>
              <a:t>Donner le niveau de criticité « pure », sans tenir compte des solutions de continuité existantes</a:t>
            </a:r>
          </a:p>
        </p:txBody>
      </p:sp>
      <p:pic>
        <p:nvPicPr>
          <p:cNvPr id="5" name="Picture 2">
            <a:extLst>
              <a:ext uri="{FF2B5EF4-FFF2-40B4-BE49-F238E27FC236}">
                <a16:creationId xmlns:a16="http://schemas.microsoft.com/office/drawing/2014/main" id="{2B0C0EE2-B8AB-5D61-7304-84F04AEC917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75777" y="781667"/>
            <a:ext cx="357922" cy="3579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488068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3">
            <a:extLst>
              <a:ext uri="{FF2B5EF4-FFF2-40B4-BE49-F238E27FC236}">
                <a16:creationId xmlns:a16="http://schemas.microsoft.com/office/drawing/2014/main" id="{A20635AF-83D3-1656-E2B3-6E147DE9B939}"/>
              </a:ext>
            </a:extLst>
          </p:cNvPr>
          <p:cNvSpPr txBox="1">
            <a:spLocks/>
          </p:cNvSpPr>
          <p:nvPr/>
        </p:nvSpPr>
        <p:spPr>
          <a:xfrm>
            <a:off x="0" y="847093"/>
            <a:ext cx="9144000" cy="215262"/>
          </a:xfrm>
          <a:prstGeom prst="rect">
            <a:avLst/>
          </a:prstGeom>
          <a:solidFill>
            <a:schemeClr val="accent2">
              <a:lumMod val="20000"/>
              <a:lumOff val="80000"/>
            </a:schemeClr>
          </a:solidFill>
          <a:effectLst>
            <a:outerShdw blurRad="50800" dist="38100" dir="5400000" algn="t" rotWithShape="0">
              <a:prstClr val="black">
                <a:alpha val="40000"/>
              </a:prstClr>
            </a:outerShdw>
          </a:effectLst>
        </p:spPr>
        <p:txBody>
          <a:bodyPr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706F6F"/>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706F6F"/>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706F6F"/>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706F6F"/>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706F6F"/>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
                <a:srgbClr val="000000"/>
              </a:buClr>
              <a:buSzTx/>
              <a:buFont typeface="Arial" panose="020B0604020202020204" pitchFamily="34" charset="0"/>
              <a:buNone/>
              <a:tabLst/>
              <a:defRPr/>
            </a:pPr>
            <a:r>
              <a:rPr kumimoji="0" lang="fr-FR" sz="975"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Tableau Activités du service</a:t>
            </a:r>
            <a:endParaRPr kumimoji="0" lang="fr-FR" sz="975" b="1" i="0" u="none" strike="noStrike" kern="1200" cap="none" spc="0" normalizeH="0" baseline="0" noProof="0" dirty="0">
              <a:ln>
                <a:noFill/>
              </a:ln>
              <a:solidFill>
                <a:srgbClr val="706F6F"/>
              </a:solidFill>
              <a:effectLst/>
              <a:uLnTx/>
              <a:uFillTx/>
              <a:latin typeface="Arial" panose="020B0604020202020204" pitchFamily="34" charset="0"/>
              <a:ea typeface="+mn-ea"/>
              <a:cs typeface="Arial" panose="020B0604020202020204" pitchFamily="34" charset="0"/>
              <a:sym typeface="Arial"/>
            </a:endParaRPr>
          </a:p>
        </p:txBody>
      </p:sp>
      <p:sp>
        <p:nvSpPr>
          <p:cNvPr id="10" name="Titre 1">
            <a:extLst>
              <a:ext uri="{FF2B5EF4-FFF2-40B4-BE49-F238E27FC236}">
                <a16:creationId xmlns:a16="http://schemas.microsoft.com/office/drawing/2014/main" id="{4FA15813-D993-17B3-B96A-4A5CFEEC5F28}"/>
              </a:ext>
            </a:extLst>
          </p:cNvPr>
          <p:cNvSpPr txBox="1">
            <a:spLocks/>
          </p:cNvSpPr>
          <p:nvPr/>
        </p:nvSpPr>
        <p:spPr>
          <a:xfrm>
            <a:off x="827584" y="87474"/>
            <a:ext cx="8064092" cy="540006"/>
          </a:xfrm>
          <a:prstGeom prst="rect">
            <a:avLst/>
          </a:prstGeom>
          <a:noFill/>
          <a:ln>
            <a:noFill/>
          </a:ln>
        </p:spPr>
        <p:txBody>
          <a:bodyPr spcFirstLastPara="1" wrap="square" lIns="0" tIns="0" rIns="0" bIns="0" anchor="b" anchorCtr="0">
            <a:normAutofit fontScale="92500" lnSpcReduction="10000"/>
          </a:bodyPr>
          <a:lstStyle>
            <a:defPPr marR="0" lvl="0" algn="l" rtl="0">
              <a:lnSpc>
                <a:spcPct val="100000"/>
              </a:lnSpc>
              <a:spcBef>
                <a:spcPts val="0"/>
              </a:spcBef>
              <a:spcAft>
                <a:spcPts val="0"/>
              </a:spcAft>
            </a:defPPr>
            <a:lvl1pPr marR="0" lvl="0" algn="l" rtl="0">
              <a:lnSpc>
                <a:spcPct val="110000"/>
              </a:lnSpc>
              <a:spcBef>
                <a:spcPts val="0"/>
              </a:spcBef>
              <a:spcAft>
                <a:spcPts val="0"/>
              </a:spcAft>
              <a:buClr>
                <a:srgbClr val="006AB2"/>
              </a:buClr>
              <a:buSzPts val="2000"/>
              <a:buFont typeface="Arial"/>
              <a:buNone/>
              <a:defRPr sz="2000" b="1" i="0" u="none" strike="noStrike" cap="none">
                <a:solidFill>
                  <a:srgbClr val="006AB2"/>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10000"/>
              </a:lnSpc>
              <a:spcBef>
                <a:spcPts val="0"/>
              </a:spcBef>
              <a:spcAft>
                <a:spcPts val="0"/>
              </a:spcAft>
              <a:buClr>
                <a:srgbClr val="006AB2"/>
              </a:buClr>
              <a:buSzPts val="2000"/>
              <a:buFont typeface="Arial"/>
              <a:buNone/>
              <a:tabLst/>
              <a:defRPr/>
            </a:pPr>
            <a:r>
              <a:rPr kumimoji="0" lang="fr-FR" sz="2000" b="1" i="0" u="none" strike="noStrike" kern="0" cap="none" spc="0" normalizeH="0" baseline="0" noProof="0" dirty="0">
                <a:ln>
                  <a:noFill/>
                </a:ln>
                <a:solidFill>
                  <a:srgbClr val="006AB2"/>
                </a:solidFill>
                <a:effectLst/>
                <a:uLnTx/>
                <a:uFillTx/>
                <a:latin typeface="Arial"/>
                <a:cs typeface="Arial"/>
                <a:sym typeface="Arial"/>
              </a:rPr>
              <a:t>Onglet 1.BIA – Tableau d’activités du service : exemple laboratoire </a:t>
            </a:r>
            <a:r>
              <a:rPr kumimoji="0" lang="fr-FR" sz="1700" b="0" i="0" u="none" strike="noStrike" kern="0" cap="none" spc="0" normalizeH="0" baseline="0" noProof="0" dirty="0">
                <a:ln>
                  <a:noFill/>
                </a:ln>
                <a:solidFill>
                  <a:srgbClr val="006AB2"/>
                </a:solidFill>
                <a:effectLst/>
                <a:uLnTx/>
                <a:uFillTx/>
                <a:latin typeface="Arial"/>
                <a:cs typeface="Arial"/>
                <a:sym typeface="Arial"/>
              </a:rPr>
              <a:t>(1/2)</a:t>
            </a:r>
            <a:endParaRPr kumimoji="0" lang="fr-FR" sz="2000" b="0" i="0" u="none" strike="noStrike" kern="0" cap="none" spc="0" normalizeH="0" baseline="0" noProof="0" dirty="0">
              <a:ln>
                <a:noFill/>
              </a:ln>
              <a:solidFill>
                <a:srgbClr val="006AB2"/>
              </a:solidFill>
              <a:effectLst/>
              <a:uLnTx/>
              <a:uFillTx/>
              <a:latin typeface="Arial"/>
              <a:cs typeface="Arial"/>
              <a:sym typeface="Arial"/>
            </a:endParaRPr>
          </a:p>
        </p:txBody>
      </p:sp>
      <p:graphicFrame>
        <p:nvGraphicFramePr>
          <p:cNvPr id="7" name="Tableau 6">
            <a:extLst>
              <a:ext uri="{FF2B5EF4-FFF2-40B4-BE49-F238E27FC236}">
                <a16:creationId xmlns:a16="http://schemas.microsoft.com/office/drawing/2014/main" id="{6E71B6DB-3406-3165-CDD1-0B6A86961AA8}"/>
              </a:ext>
            </a:extLst>
          </p:cNvPr>
          <p:cNvGraphicFramePr>
            <a:graphicFrameLocks noGrp="1"/>
          </p:cNvGraphicFramePr>
          <p:nvPr>
            <p:extLst>
              <p:ext uri="{D42A27DB-BD31-4B8C-83A1-F6EECF244321}">
                <p14:modId xmlns:p14="http://schemas.microsoft.com/office/powerpoint/2010/main" val="2534304815"/>
              </p:ext>
            </p:extLst>
          </p:nvPr>
        </p:nvGraphicFramePr>
        <p:xfrm>
          <a:off x="316974" y="1363883"/>
          <a:ext cx="8510053" cy="2609760"/>
        </p:xfrm>
        <a:graphic>
          <a:graphicData uri="http://schemas.openxmlformats.org/drawingml/2006/table">
            <a:tbl>
              <a:tblPr>
                <a:tableStyleId>{5C22544A-7EE6-4342-B048-85BDC9FD1C3A}</a:tableStyleId>
              </a:tblPr>
              <a:tblGrid>
                <a:gridCol w="661111">
                  <a:extLst>
                    <a:ext uri="{9D8B030D-6E8A-4147-A177-3AD203B41FA5}">
                      <a16:colId xmlns:a16="http://schemas.microsoft.com/office/drawing/2014/main" val="2119531648"/>
                    </a:ext>
                  </a:extLst>
                </a:gridCol>
                <a:gridCol w="481162">
                  <a:extLst>
                    <a:ext uri="{9D8B030D-6E8A-4147-A177-3AD203B41FA5}">
                      <a16:colId xmlns:a16="http://schemas.microsoft.com/office/drawing/2014/main" val="394286401"/>
                    </a:ext>
                  </a:extLst>
                </a:gridCol>
                <a:gridCol w="405980">
                  <a:extLst>
                    <a:ext uri="{9D8B030D-6E8A-4147-A177-3AD203B41FA5}">
                      <a16:colId xmlns:a16="http://schemas.microsoft.com/office/drawing/2014/main" val="1762442017"/>
                    </a:ext>
                  </a:extLst>
                </a:gridCol>
                <a:gridCol w="473643">
                  <a:extLst>
                    <a:ext uri="{9D8B030D-6E8A-4147-A177-3AD203B41FA5}">
                      <a16:colId xmlns:a16="http://schemas.microsoft.com/office/drawing/2014/main" val="3824706605"/>
                    </a:ext>
                  </a:extLst>
                </a:gridCol>
                <a:gridCol w="541306">
                  <a:extLst>
                    <a:ext uri="{9D8B030D-6E8A-4147-A177-3AD203B41FA5}">
                      <a16:colId xmlns:a16="http://schemas.microsoft.com/office/drawing/2014/main" val="2502900780"/>
                    </a:ext>
                  </a:extLst>
                </a:gridCol>
                <a:gridCol w="518751">
                  <a:extLst>
                    <a:ext uri="{9D8B030D-6E8A-4147-A177-3AD203B41FA5}">
                      <a16:colId xmlns:a16="http://schemas.microsoft.com/office/drawing/2014/main" val="534520034"/>
                    </a:ext>
                  </a:extLst>
                </a:gridCol>
                <a:gridCol w="474426">
                  <a:extLst>
                    <a:ext uri="{9D8B030D-6E8A-4147-A177-3AD203B41FA5}">
                      <a16:colId xmlns:a16="http://schemas.microsoft.com/office/drawing/2014/main" val="3091146829"/>
                    </a:ext>
                  </a:extLst>
                </a:gridCol>
                <a:gridCol w="351108">
                  <a:extLst>
                    <a:ext uri="{9D8B030D-6E8A-4147-A177-3AD203B41FA5}">
                      <a16:colId xmlns:a16="http://schemas.microsoft.com/office/drawing/2014/main" val="2112675145"/>
                    </a:ext>
                  </a:extLst>
                </a:gridCol>
                <a:gridCol w="236616">
                  <a:extLst>
                    <a:ext uri="{9D8B030D-6E8A-4147-A177-3AD203B41FA5}">
                      <a16:colId xmlns:a16="http://schemas.microsoft.com/office/drawing/2014/main" val="1155809411"/>
                    </a:ext>
                  </a:extLst>
                </a:gridCol>
                <a:gridCol w="450334">
                  <a:extLst>
                    <a:ext uri="{9D8B030D-6E8A-4147-A177-3AD203B41FA5}">
                      <a16:colId xmlns:a16="http://schemas.microsoft.com/office/drawing/2014/main" val="841439330"/>
                    </a:ext>
                  </a:extLst>
                </a:gridCol>
                <a:gridCol w="503763">
                  <a:extLst>
                    <a:ext uri="{9D8B030D-6E8A-4147-A177-3AD203B41FA5}">
                      <a16:colId xmlns:a16="http://schemas.microsoft.com/office/drawing/2014/main" val="258027876"/>
                    </a:ext>
                  </a:extLst>
                </a:gridCol>
                <a:gridCol w="442701">
                  <a:extLst>
                    <a:ext uri="{9D8B030D-6E8A-4147-A177-3AD203B41FA5}">
                      <a16:colId xmlns:a16="http://schemas.microsoft.com/office/drawing/2014/main" val="2615197087"/>
                    </a:ext>
                  </a:extLst>
                </a:gridCol>
                <a:gridCol w="297678">
                  <a:extLst>
                    <a:ext uri="{9D8B030D-6E8A-4147-A177-3AD203B41FA5}">
                      <a16:colId xmlns:a16="http://schemas.microsoft.com/office/drawing/2014/main" val="4256593845"/>
                    </a:ext>
                  </a:extLst>
                </a:gridCol>
                <a:gridCol w="450334">
                  <a:extLst>
                    <a:ext uri="{9D8B030D-6E8A-4147-A177-3AD203B41FA5}">
                      <a16:colId xmlns:a16="http://schemas.microsoft.com/office/drawing/2014/main" val="777688303"/>
                    </a:ext>
                  </a:extLst>
                </a:gridCol>
                <a:gridCol w="480865">
                  <a:extLst>
                    <a:ext uri="{9D8B030D-6E8A-4147-A177-3AD203B41FA5}">
                      <a16:colId xmlns:a16="http://schemas.microsoft.com/office/drawing/2014/main" val="2122599786"/>
                    </a:ext>
                  </a:extLst>
                </a:gridCol>
                <a:gridCol w="1740275">
                  <a:extLst>
                    <a:ext uri="{9D8B030D-6E8A-4147-A177-3AD203B41FA5}">
                      <a16:colId xmlns:a16="http://schemas.microsoft.com/office/drawing/2014/main" val="3551715857"/>
                    </a:ext>
                  </a:extLst>
                </a:gridCol>
              </a:tblGrid>
              <a:tr h="0">
                <a:tc rowSpan="2">
                  <a:txBody>
                    <a:bodyPr/>
                    <a:lstStyle/>
                    <a:p>
                      <a:pPr algn="ctr" fontAlgn="ctr"/>
                      <a:r>
                        <a:rPr lang="fr-FR" sz="600" b="1" u="none" strike="noStrike" dirty="0">
                          <a:solidFill>
                            <a:schemeClr val="bg1"/>
                          </a:solidFill>
                          <a:effectLst/>
                        </a:rPr>
                        <a:t>Activités</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gridSpan="5">
                  <a:txBody>
                    <a:bodyPr/>
                    <a:lstStyle/>
                    <a:p>
                      <a:pPr algn="ctr" fontAlgn="ctr"/>
                      <a:r>
                        <a:rPr lang="fr-FR" sz="600" b="1" u="none" strike="noStrike" dirty="0">
                          <a:solidFill>
                            <a:schemeClr val="bg1"/>
                          </a:solidFill>
                          <a:effectLst/>
                        </a:rPr>
                        <a:t>Bilan de l'Impact sur L'activité (BIA)</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rowSpan="2">
                  <a:txBody>
                    <a:bodyPr/>
                    <a:lstStyle/>
                    <a:p>
                      <a:pPr algn="ctr" fontAlgn="ctr"/>
                      <a:r>
                        <a:rPr lang="fr-FR" sz="600" b="1" u="none" strike="noStrike" dirty="0">
                          <a:solidFill>
                            <a:schemeClr val="bg1"/>
                          </a:solidFill>
                          <a:effectLst/>
                        </a:rPr>
                        <a:t>Personnel</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rowSpan="2">
                  <a:txBody>
                    <a:bodyPr/>
                    <a:lstStyle/>
                    <a:p>
                      <a:pPr algn="ctr" fontAlgn="ctr"/>
                      <a:r>
                        <a:rPr lang="fr-FR" sz="600" b="1" u="none" strike="noStrike" dirty="0">
                          <a:solidFill>
                            <a:schemeClr val="bg1"/>
                          </a:solidFill>
                          <a:effectLst/>
                        </a:rPr>
                        <a:t>Patient</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rowSpan="2">
                  <a:txBody>
                    <a:bodyPr/>
                    <a:lstStyle/>
                    <a:p>
                      <a:pPr algn="ctr" fontAlgn="ctr"/>
                      <a:r>
                        <a:rPr lang="fr-FR" sz="600" b="1" u="none" strike="noStrike" dirty="0">
                          <a:solidFill>
                            <a:schemeClr val="bg1"/>
                          </a:solidFill>
                          <a:effectLst/>
                        </a:rPr>
                        <a:t>Opé</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rowSpan="2">
                  <a:txBody>
                    <a:bodyPr/>
                    <a:lstStyle/>
                    <a:p>
                      <a:pPr algn="ctr" fontAlgn="ctr"/>
                      <a:r>
                        <a:rPr lang="fr-FR" sz="600" b="1" u="none" strike="noStrike" dirty="0">
                          <a:solidFill>
                            <a:schemeClr val="bg1"/>
                          </a:solidFill>
                          <a:effectLst/>
                        </a:rPr>
                        <a:t>Juridique</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rowSpan="2">
                  <a:txBody>
                    <a:bodyPr/>
                    <a:lstStyle/>
                    <a:p>
                      <a:pPr algn="ctr" fontAlgn="ctr"/>
                      <a:r>
                        <a:rPr lang="fr-FR" sz="600" b="1" u="none" strike="noStrike" dirty="0">
                          <a:solidFill>
                            <a:schemeClr val="bg1"/>
                          </a:solidFill>
                          <a:effectLst/>
                        </a:rPr>
                        <a:t>Médiatique</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rowSpan="2">
                  <a:txBody>
                    <a:bodyPr/>
                    <a:lstStyle/>
                    <a:p>
                      <a:pPr algn="ctr" fontAlgn="ctr"/>
                      <a:r>
                        <a:rPr lang="fr-FR" sz="600" b="1" u="none" strike="noStrike" dirty="0">
                          <a:solidFill>
                            <a:schemeClr val="bg1"/>
                          </a:solidFill>
                          <a:effectLst/>
                        </a:rPr>
                        <a:t>Financier</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rowSpan="2">
                  <a:txBody>
                    <a:bodyPr/>
                    <a:lstStyle/>
                    <a:p>
                      <a:pPr algn="ctr" fontAlgn="ctr"/>
                      <a:r>
                        <a:rPr lang="fr-FR" sz="600" b="1" u="none" strike="noStrike">
                          <a:solidFill>
                            <a:schemeClr val="bg1"/>
                          </a:solidFill>
                          <a:effectLst/>
                        </a:rPr>
                        <a:t>DMIA</a:t>
                      </a:r>
                      <a:endParaRPr lang="fr-FR" sz="600" b="1" i="0" u="none" strike="noStrike">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rowSpan="2">
                  <a:txBody>
                    <a:bodyPr/>
                    <a:lstStyle/>
                    <a:p>
                      <a:pPr algn="ctr" fontAlgn="ctr"/>
                      <a:r>
                        <a:rPr lang="fr-FR" sz="600" b="1" u="none" strike="noStrike" dirty="0">
                          <a:solidFill>
                            <a:schemeClr val="bg1"/>
                          </a:solidFill>
                          <a:effectLst/>
                        </a:rPr>
                        <a:t>Période critique ?</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rowSpan="2">
                  <a:txBody>
                    <a:bodyPr/>
                    <a:lstStyle/>
                    <a:p>
                      <a:pPr algn="ctr" fontAlgn="ctr"/>
                      <a:r>
                        <a:rPr lang="fr-FR" sz="600" b="1" u="none" strike="noStrike" dirty="0">
                          <a:solidFill>
                            <a:schemeClr val="bg1"/>
                          </a:solidFill>
                          <a:effectLst/>
                        </a:rPr>
                        <a:t>Activité prioritaire</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rowSpan="2">
                  <a:txBody>
                    <a:bodyPr/>
                    <a:lstStyle/>
                    <a:p>
                      <a:pPr algn="ctr" fontAlgn="ctr"/>
                      <a:r>
                        <a:rPr lang="fr-FR" sz="600" b="1" u="none" strike="noStrike" dirty="0">
                          <a:solidFill>
                            <a:schemeClr val="bg1"/>
                          </a:solidFill>
                          <a:effectLst/>
                        </a:rPr>
                        <a:t>Description / Commentaire</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extLst>
                  <a:ext uri="{0D108BD9-81ED-4DB2-BD59-A6C34878D82A}">
                    <a16:rowId xmlns:a16="http://schemas.microsoft.com/office/drawing/2014/main" val="344036857"/>
                  </a:ext>
                </a:extLst>
              </a:tr>
              <a:tr h="0">
                <a:tc vMerge="1">
                  <a:txBody>
                    <a:bodyPr/>
                    <a:lstStyle/>
                    <a:p>
                      <a:endParaRPr lang="fr-FR"/>
                    </a:p>
                  </a:txBody>
                  <a:tcPr/>
                </a:tc>
                <a:tc>
                  <a:txBody>
                    <a:bodyPr/>
                    <a:lstStyle/>
                    <a:p>
                      <a:pPr algn="ctr" fontAlgn="ctr"/>
                      <a:r>
                        <a:rPr lang="fr-FR" sz="600" b="1" u="none" strike="noStrike" dirty="0">
                          <a:solidFill>
                            <a:schemeClr val="bg1"/>
                          </a:solidFill>
                          <a:effectLst/>
                        </a:rPr>
                        <a:t>1h-3h</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a:txBody>
                    <a:bodyPr/>
                    <a:lstStyle/>
                    <a:p>
                      <a:pPr algn="ctr" fontAlgn="ctr"/>
                      <a:r>
                        <a:rPr lang="fr-FR" sz="600" b="1" u="none" strike="noStrike" dirty="0">
                          <a:solidFill>
                            <a:schemeClr val="bg1"/>
                          </a:solidFill>
                          <a:effectLst/>
                        </a:rPr>
                        <a:t>1J</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a:txBody>
                    <a:bodyPr/>
                    <a:lstStyle/>
                    <a:p>
                      <a:pPr algn="ctr" fontAlgn="ctr"/>
                      <a:r>
                        <a:rPr lang="fr-FR" sz="600" b="1" u="none" strike="noStrike" dirty="0">
                          <a:solidFill>
                            <a:schemeClr val="bg1"/>
                          </a:solidFill>
                          <a:effectLst/>
                        </a:rPr>
                        <a:t>3J</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a:txBody>
                    <a:bodyPr/>
                    <a:lstStyle/>
                    <a:p>
                      <a:pPr algn="ctr" fontAlgn="ctr"/>
                      <a:r>
                        <a:rPr lang="fr-FR" sz="600" b="1" u="none" strike="noStrike" dirty="0">
                          <a:solidFill>
                            <a:schemeClr val="bg1"/>
                          </a:solidFill>
                          <a:effectLst/>
                        </a:rPr>
                        <a:t>1 semaine</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a:txBody>
                    <a:bodyPr/>
                    <a:lstStyle/>
                    <a:p>
                      <a:pPr algn="ctr" fontAlgn="ctr"/>
                      <a:r>
                        <a:rPr lang="fr-FR" sz="600" b="1" u="none" strike="noStrike" dirty="0">
                          <a:solidFill>
                            <a:schemeClr val="bg1"/>
                          </a:solidFill>
                          <a:effectLst/>
                        </a:rPr>
                        <a:t>3 semaines</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extLst>
                  <a:ext uri="{0D108BD9-81ED-4DB2-BD59-A6C34878D82A}">
                    <a16:rowId xmlns:a16="http://schemas.microsoft.com/office/drawing/2014/main" val="1293676476"/>
                  </a:ext>
                </a:extLst>
              </a:tr>
              <a:tr h="0">
                <a:tc gridSpan="16">
                  <a:txBody>
                    <a:bodyPr/>
                    <a:lstStyle/>
                    <a:p>
                      <a:pPr algn="l" fontAlgn="b"/>
                      <a:r>
                        <a:rPr lang="fr-FR" sz="600" b="1" u="none" strike="noStrike" dirty="0">
                          <a:solidFill>
                            <a:schemeClr val="bg1"/>
                          </a:solidFill>
                          <a:effectLst/>
                        </a:rPr>
                        <a:t>Pré-analytique</a:t>
                      </a:r>
                    </a:p>
                  </a:txBody>
                  <a:tcPr marL="36000" marR="36000" marT="36000" marB="36000" anchor="ctr">
                    <a:solidFill>
                      <a:srgbClr val="DAADCE"/>
                    </a:solidFill>
                  </a:tcPr>
                </a:tc>
                <a:tc hMerge="1">
                  <a:txBody>
                    <a:bodyPr/>
                    <a:lstStyle/>
                    <a:p>
                      <a:pPr algn="l" fontAlgn="ctr"/>
                      <a:r>
                        <a:rPr lang="fr-FR" sz="600" u="none" strike="noStrike" dirty="0">
                          <a:effectLst/>
                        </a:rPr>
                        <a:t> </a:t>
                      </a:r>
                      <a:endParaRPr lang="fr-FR" sz="600" b="1" i="0" u="none" strike="noStrike" dirty="0">
                        <a:solidFill>
                          <a:srgbClr val="FFFFFF"/>
                        </a:solidFill>
                        <a:effectLst/>
                        <a:latin typeface="Open Sans" panose="020B0606030504020204" pitchFamily="34" charset="0"/>
                      </a:endParaRPr>
                    </a:p>
                  </a:txBody>
                  <a:tcPr marL="36000" marR="36000" marT="36000" marB="36000" anchor="ctr">
                    <a:solidFill>
                      <a:srgbClr val="DAADCE"/>
                    </a:solidFill>
                  </a:tcPr>
                </a:tc>
                <a:tc hMerge="1">
                  <a:txBody>
                    <a:bodyPr/>
                    <a:lstStyle/>
                    <a:p>
                      <a:pPr algn="l" fontAlgn="ctr"/>
                      <a:r>
                        <a:rPr lang="fr-FR" sz="600" u="none" strike="noStrike" dirty="0">
                          <a:effectLst/>
                        </a:rPr>
                        <a:t> </a:t>
                      </a:r>
                      <a:endParaRPr lang="fr-FR" sz="600" b="1" i="0" u="none" strike="noStrike" dirty="0">
                        <a:solidFill>
                          <a:srgbClr val="FFFFFF"/>
                        </a:solidFill>
                        <a:effectLst/>
                        <a:latin typeface="Open Sans" panose="020B0606030504020204" pitchFamily="34" charset="0"/>
                      </a:endParaRPr>
                    </a:p>
                  </a:txBody>
                  <a:tcPr marL="36000" marR="36000" marT="36000" marB="36000" anchor="ctr">
                    <a:solidFill>
                      <a:srgbClr val="DAADCE"/>
                    </a:solidFill>
                  </a:tcPr>
                </a:tc>
                <a:tc hMerge="1">
                  <a:txBody>
                    <a:bodyPr/>
                    <a:lstStyle/>
                    <a:p>
                      <a:pPr algn="l" fontAlgn="ctr"/>
                      <a:r>
                        <a:rPr lang="fr-FR" sz="600" u="none" strike="noStrike" dirty="0">
                          <a:effectLst/>
                        </a:rPr>
                        <a:t> </a:t>
                      </a:r>
                      <a:endParaRPr lang="fr-FR" sz="600" b="1" i="0" u="none" strike="noStrike" dirty="0">
                        <a:solidFill>
                          <a:srgbClr val="FFFFFF"/>
                        </a:solidFill>
                        <a:effectLst/>
                        <a:latin typeface="Open Sans" panose="020B0606030504020204" pitchFamily="34" charset="0"/>
                      </a:endParaRPr>
                    </a:p>
                  </a:txBody>
                  <a:tcPr marL="36000" marR="36000" marT="36000" marB="36000" anchor="ctr">
                    <a:solidFill>
                      <a:srgbClr val="DAADCE"/>
                    </a:solidFill>
                  </a:tcPr>
                </a:tc>
                <a:tc hMerge="1">
                  <a:txBody>
                    <a:bodyPr/>
                    <a:lstStyle/>
                    <a:p>
                      <a:pPr algn="l" fontAlgn="ctr"/>
                      <a:r>
                        <a:rPr lang="fr-FR" sz="600" u="none" strike="noStrike" dirty="0">
                          <a:effectLst/>
                        </a:rPr>
                        <a:t> </a:t>
                      </a:r>
                      <a:endParaRPr lang="fr-FR" sz="600" b="1" i="0" u="none" strike="noStrike" dirty="0">
                        <a:solidFill>
                          <a:srgbClr val="FFFFFF"/>
                        </a:solidFill>
                        <a:effectLst/>
                        <a:latin typeface="Open Sans" panose="020B0606030504020204" pitchFamily="34" charset="0"/>
                      </a:endParaRPr>
                    </a:p>
                  </a:txBody>
                  <a:tcPr marL="36000" marR="36000" marT="36000" marB="36000" anchor="ctr">
                    <a:solidFill>
                      <a:srgbClr val="DAADCE"/>
                    </a:solidFill>
                  </a:tcPr>
                </a:tc>
                <a:tc hMerge="1">
                  <a:txBody>
                    <a:bodyPr/>
                    <a:lstStyle/>
                    <a:p>
                      <a:pPr algn="l" fontAlgn="ctr"/>
                      <a:r>
                        <a:rPr lang="fr-FR" sz="600" u="none" strike="noStrike" dirty="0">
                          <a:effectLst/>
                        </a:rPr>
                        <a:t> </a:t>
                      </a:r>
                      <a:endParaRPr lang="fr-FR" sz="600" b="1" i="0" u="none" strike="noStrike" dirty="0">
                        <a:solidFill>
                          <a:srgbClr val="FFFFFF"/>
                        </a:solidFill>
                        <a:effectLst/>
                        <a:latin typeface="Open Sans" panose="020B0606030504020204" pitchFamily="34" charset="0"/>
                      </a:endParaRPr>
                    </a:p>
                  </a:txBody>
                  <a:tcPr marL="36000" marR="36000" marT="36000" marB="36000" anchor="ctr">
                    <a:solidFill>
                      <a:srgbClr val="DAADCE"/>
                    </a:solidFill>
                  </a:tcPr>
                </a:tc>
                <a:tc hMerge="1">
                  <a:txBody>
                    <a:bodyPr/>
                    <a:lstStyle/>
                    <a:p>
                      <a:pPr algn="l" fontAlgn="b"/>
                      <a:r>
                        <a:rPr lang="fr-FR" sz="600" u="none" strike="noStrike" dirty="0">
                          <a:effectLst/>
                        </a:rPr>
                        <a:t> </a:t>
                      </a:r>
                      <a:endParaRPr lang="fr-FR" sz="600" b="1" i="0" u="none" strike="noStrike" dirty="0">
                        <a:solidFill>
                          <a:srgbClr val="000000"/>
                        </a:solidFill>
                        <a:effectLst/>
                        <a:latin typeface="Arial" panose="020B0604020202020204" pitchFamily="34" charset="0"/>
                      </a:endParaRPr>
                    </a:p>
                  </a:txBody>
                  <a:tcPr marL="36000" marR="36000" marT="36000" marB="36000" anchor="b">
                    <a:solidFill>
                      <a:srgbClr val="DAADCE"/>
                    </a:solidFill>
                  </a:tcPr>
                </a:tc>
                <a:tc hMerge="1">
                  <a:txBody>
                    <a:bodyPr/>
                    <a:lstStyle/>
                    <a:p>
                      <a:pPr algn="l" fontAlgn="b"/>
                      <a:r>
                        <a:rPr lang="fr-FR" sz="600" u="none" strike="noStrike" dirty="0">
                          <a:effectLst/>
                        </a:rPr>
                        <a:t> </a:t>
                      </a:r>
                      <a:endParaRPr lang="fr-FR" sz="600" b="1" i="0" u="none" strike="noStrike" dirty="0">
                        <a:solidFill>
                          <a:srgbClr val="000000"/>
                        </a:solidFill>
                        <a:effectLst/>
                        <a:latin typeface="Arial" panose="020B0604020202020204" pitchFamily="34" charset="0"/>
                      </a:endParaRPr>
                    </a:p>
                  </a:txBody>
                  <a:tcPr marL="36000" marR="36000" marT="36000" marB="36000" anchor="b">
                    <a:solidFill>
                      <a:srgbClr val="DAADCE"/>
                    </a:solidFill>
                  </a:tcPr>
                </a:tc>
                <a:tc hMerge="1">
                  <a:txBody>
                    <a:bodyPr/>
                    <a:lstStyle/>
                    <a:p>
                      <a:pPr algn="l" fontAlgn="b"/>
                      <a:r>
                        <a:rPr lang="fr-FR" sz="600" u="none" strike="noStrike" dirty="0">
                          <a:effectLst/>
                        </a:rPr>
                        <a:t> </a:t>
                      </a:r>
                      <a:endParaRPr lang="fr-FR" sz="600" b="1" i="0" u="none" strike="noStrike" dirty="0">
                        <a:solidFill>
                          <a:srgbClr val="000000"/>
                        </a:solidFill>
                        <a:effectLst/>
                        <a:latin typeface="Arial" panose="020B0604020202020204" pitchFamily="34" charset="0"/>
                      </a:endParaRPr>
                    </a:p>
                  </a:txBody>
                  <a:tcPr marL="36000" marR="36000" marT="36000" marB="36000" anchor="b">
                    <a:solidFill>
                      <a:srgbClr val="DAADCE"/>
                    </a:solidFill>
                  </a:tcPr>
                </a:tc>
                <a:tc hMerge="1">
                  <a:txBody>
                    <a:bodyPr/>
                    <a:lstStyle/>
                    <a:p>
                      <a:pPr algn="l" fontAlgn="b"/>
                      <a:r>
                        <a:rPr lang="fr-FR" sz="600" u="none" strike="noStrike" dirty="0">
                          <a:effectLst/>
                        </a:rPr>
                        <a:t> </a:t>
                      </a:r>
                      <a:endParaRPr lang="fr-FR" sz="600" b="1" i="0" u="none" strike="noStrike" dirty="0">
                        <a:solidFill>
                          <a:srgbClr val="000000"/>
                        </a:solidFill>
                        <a:effectLst/>
                        <a:latin typeface="Arial" panose="020B0604020202020204" pitchFamily="34" charset="0"/>
                      </a:endParaRPr>
                    </a:p>
                  </a:txBody>
                  <a:tcPr marL="36000" marR="36000" marT="36000" marB="36000" anchor="b">
                    <a:solidFill>
                      <a:srgbClr val="DAADCE"/>
                    </a:solidFill>
                  </a:tcPr>
                </a:tc>
                <a:tc hMerge="1">
                  <a:txBody>
                    <a:bodyPr/>
                    <a:lstStyle/>
                    <a:p>
                      <a:pPr algn="l" fontAlgn="b"/>
                      <a:r>
                        <a:rPr lang="fr-FR" sz="600" u="none" strike="noStrike" dirty="0">
                          <a:effectLst/>
                        </a:rPr>
                        <a:t> </a:t>
                      </a:r>
                      <a:endParaRPr lang="fr-FR" sz="600" b="1" i="0" u="none" strike="noStrike" dirty="0">
                        <a:solidFill>
                          <a:srgbClr val="000000"/>
                        </a:solidFill>
                        <a:effectLst/>
                        <a:latin typeface="Arial" panose="020B0604020202020204" pitchFamily="34" charset="0"/>
                      </a:endParaRPr>
                    </a:p>
                  </a:txBody>
                  <a:tcPr marL="36000" marR="36000" marT="36000" marB="36000" anchor="b">
                    <a:solidFill>
                      <a:srgbClr val="DAADCE"/>
                    </a:solidFill>
                  </a:tcPr>
                </a:tc>
                <a:tc hMerge="1">
                  <a:txBody>
                    <a:bodyPr/>
                    <a:lstStyle/>
                    <a:p>
                      <a:pPr algn="l" fontAlgn="b"/>
                      <a:r>
                        <a:rPr lang="fr-FR" sz="600" u="none" strike="noStrike" dirty="0">
                          <a:effectLst/>
                        </a:rPr>
                        <a:t> </a:t>
                      </a:r>
                      <a:endParaRPr lang="fr-FR" sz="600" b="1" i="0" u="none" strike="noStrike" dirty="0">
                        <a:solidFill>
                          <a:srgbClr val="000000"/>
                        </a:solidFill>
                        <a:effectLst/>
                        <a:latin typeface="Arial" panose="020B0604020202020204" pitchFamily="34" charset="0"/>
                      </a:endParaRPr>
                    </a:p>
                  </a:txBody>
                  <a:tcPr marL="36000" marR="36000" marT="36000" marB="36000" anchor="b">
                    <a:solidFill>
                      <a:srgbClr val="DAADCE"/>
                    </a:solidFill>
                  </a:tcPr>
                </a:tc>
                <a:tc hMerge="1">
                  <a:txBody>
                    <a:bodyPr/>
                    <a:lstStyle/>
                    <a:p>
                      <a:pPr algn="l" fontAlgn="b"/>
                      <a:r>
                        <a:rPr lang="fr-FR" sz="600" u="none" strike="noStrike" dirty="0">
                          <a:effectLst/>
                        </a:rPr>
                        <a:t> </a:t>
                      </a:r>
                      <a:endParaRPr lang="fr-FR" sz="600" b="1" i="0" u="none" strike="noStrike" dirty="0">
                        <a:solidFill>
                          <a:srgbClr val="000000"/>
                        </a:solidFill>
                        <a:effectLst/>
                        <a:latin typeface="Arial" panose="020B0604020202020204" pitchFamily="34" charset="0"/>
                      </a:endParaRPr>
                    </a:p>
                  </a:txBody>
                  <a:tcPr marL="36000" marR="36000" marT="36000" marB="36000" anchor="b">
                    <a:solidFill>
                      <a:srgbClr val="DAADCE"/>
                    </a:solidFill>
                  </a:tcPr>
                </a:tc>
                <a:tc hMerge="1">
                  <a:txBody>
                    <a:bodyPr/>
                    <a:lstStyle/>
                    <a:p>
                      <a:pPr algn="l" fontAlgn="b"/>
                      <a:r>
                        <a:rPr lang="fr-FR" sz="600" u="none" strike="noStrike" dirty="0">
                          <a:effectLst/>
                        </a:rPr>
                        <a:t> </a:t>
                      </a:r>
                      <a:endParaRPr lang="fr-FR" sz="600" b="1" i="0" u="none" strike="noStrike" dirty="0">
                        <a:solidFill>
                          <a:srgbClr val="000000"/>
                        </a:solidFill>
                        <a:effectLst/>
                        <a:latin typeface="Arial" panose="020B0604020202020204" pitchFamily="34" charset="0"/>
                      </a:endParaRPr>
                    </a:p>
                  </a:txBody>
                  <a:tcPr marL="36000" marR="36000" marT="36000" marB="36000" anchor="b">
                    <a:solidFill>
                      <a:srgbClr val="DAADCE"/>
                    </a:solidFill>
                  </a:tcPr>
                </a:tc>
                <a:tc hMerge="1">
                  <a:txBody>
                    <a:bodyPr/>
                    <a:lstStyle/>
                    <a:p>
                      <a:pPr algn="l" fontAlgn="b"/>
                      <a:r>
                        <a:rPr lang="fr-FR" sz="600" u="none" strike="noStrike" dirty="0">
                          <a:effectLst/>
                        </a:rPr>
                        <a:t> </a:t>
                      </a:r>
                      <a:endParaRPr lang="fr-FR" sz="600" b="1" i="0" u="none" strike="noStrike" dirty="0">
                        <a:solidFill>
                          <a:srgbClr val="000000"/>
                        </a:solidFill>
                        <a:effectLst/>
                        <a:latin typeface="Arial" panose="020B0604020202020204" pitchFamily="34" charset="0"/>
                      </a:endParaRPr>
                    </a:p>
                  </a:txBody>
                  <a:tcPr marL="36000" marR="36000" marT="36000" marB="36000" anchor="b">
                    <a:solidFill>
                      <a:srgbClr val="DAADCE"/>
                    </a:solidFill>
                  </a:tcPr>
                </a:tc>
                <a:tc hMerge="1">
                  <a:txBody>
                    <a:bodyPr/>
                    <a:lstStyle/>
                    <a:p>
                      <a:pPr algn="l" fontAlgn="b"/>
                      <a:r>
                        <a:rPr lang="fr-FR" sz="600" u="none" strike="noStrike" dirty="0">
                          <a:effectLst/>
                        </a:rPr>
                        <a:t> </a:t>
                      </a:r>
                      <a:endParaRPr lang="fr-FR" sz="600" b="1" i="0" u="none" strike="noStrike" dirty="0">
                        <a:solidFill>
                          <a:srgbClr val="000000"/>
                        </a:solidFill>
                        <a:effectLst/>
                        <a:latin typeface="Arial" panose="020B0604020202020204" pitchFamily="34" charset="0"/>
                      </a:endParaRPr>
                    </a:p>
                  </a:txBody>
                  <a:tcPr marL="36000" marR="36000" marT="36000" marB="36000" anchor="b">
                    <a:solidFill>
                      <a:srgbClr val="DAADCE"/>
                    </a:solidFill>
                  </a:tcPr>
                </a:tc>
                <a:extLst>
                  <a:ext uri="{0D108BD9-81ED-4DB2-BD59-A6C34878D82A}">
                    <a16:rowId xmlns:a16="http://schemas.microsoft.com/office/drawing/2014/main" val="208250941"/>
                  </a:ext>
                </a:extLst>
              </a:tr>
              <a:tr h="434053">
                <a:tc rowSpan="2">
                  <a:txBody>
                    <a:bodyPr/>
                    <a:lstStyle/>
                    <a:p>
                      <a:pPr algn="l" fontAlgn="ctr"/>
                      <a:r>
                        <a:rPr lang="fr-FR" sz="500" b="1" u="none" strike="noStrike" dirty="0">
                          <a:effectLst/>
                        </a:rPr>
                        <a:t>Prise en charge patients</a:t>
                      </a:r>
                      <a:endParaRPr lang="fr-FR" sz="500" b="1" i="0" u="none" strike="noStrike" dirty="0">
                        <a:solidFill>
                          <a:srgbClr val="000000"/>
                        </a:solidFill>
                        <a:effectLst/>
                        <a:latin typeface="Open Sans" panose="020B0606030504020204" pitchFamily="34" charset="0"/>
                      </a:endParaRPr>
                    </a:p>
                  </a:txBody>
                  <a:tcPr marL="36000" marR="36000" marT="36000" marB="36000" anchor="ctr"/>
                </a:tc>
                <a:tc rowSpan="2">
                  <a:txBody>
                    <a:bodyPr/>
                    <a:lstStyle/>
                    <a:p>
                      <a:pPr algn="l" fontAlgn="ctr"/>
                      <a:r>
                        <a:rPr lang="fr-FR" sz="500" u="none" strike="noStrike" dirty="0">
                          <a:effectLst/>
                        </a:rPr>
                        <a:t>Critique</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rowSpan="2">
                  <a:txBody>
                    <a:bodyPr/>
                    <a:lstStyle/>
                    <a:p>
                      <a:pPr algn="l" fontAlgn="ctr"/>
                      <a:r>
                        <a:rPr lang="fr-FR" sz="500" u="none" strike="noStrike" dirty="0">
                          <a:effectLst/>
                        </a:rPr>
                        <a:t>Critique</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rowSpan="2">
                  <a:txBody>
                    <a:bodyPr/>
                    <a:lstStyle/>
                    <a:p>
                      <a:pPr algn="l" fontAlgn="ctr"/>
                      <a:r>
                        <a:rPr lang="fr-FR" sz="500" u="none" strike="noStrike" dirty="0">
                          <a:effectLst/>
                        </a:rPr>
                        <a:t>Critique</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rowSpan="2">
                  <a:txBody>
                    <a:bodyPr/>
                    <a:lstStyle/>
                    <a:p>
                      <a:pPr algn="l" fontAlgn="ctr"/>
                      <a:r>
                        <a:rPr lang="fr-FR" sz="500" u="none" strike="noStrike" dirty="0">
                          <a:effectLst/>
                        </a:rPr>
                        <a:t>Critique</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rowSpan="2">
                  <a:txBody>
                    <a:bodyPr/>
                    <a:lstStyle/>
                    <a:p>
                      <a:pPr algn="l" fontAlgn="ctr"/>
                      <a:r>
                        <a:rPr lang="fr-FR" sz="500" u="none" strike="noStrike" dirty="0">
                          <a:effectLst/>
                        </a:rPr>
                        <a:t>Critique</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rowSpan="2">
                  <a:txBody>
                    <a:bodyPr/>
                    <a:lstStyle/>
                    <a:p>
                      <a:pPr algn="l" fontAlgn="ctr"/>
                      <a:r>
                        <a:rPr lang="fr-FR" sz="500" u="none" strike="noStrike" dirty="0">
                          <a:effectLst/>
                        </a:rPr>
                        <a:t>oui</a:t>
                      </a:r>
                      <a:endParaRPr lang="fr-FR" sz="500" b="0" i="0" u="none" strike="noStrike" dirty="0">
                        <a:solidFill>
                          <a:srgbClr val="000000"/>
                        </a:solidFill>
                        <a:effectLst/>
                        <a:latin typeface="Arial" panose="020B0604020202020204" pitchFamily="34" charset="0"/>
                      </a:endParaRPr>
                    </a:p>
                  </a:txBody>
                  <a:tcPr marL="36000" marR="36000" marT="36000" marB="36000" anchor="ctr"/>
                </a:tc>
                <a:tc rowSpan="2">
                  <a:txBody>
                    <a:bodyPr/>
                    <a:lstStyle/>
                    <a:p>
                      <a:pPr algn="l" fontAlgn="ctr"/>
                      <a:r>
                        <a:rPr lang="fr-FR" sz="500" u="none" strike="noStrike" dirty="0">
                          <a:effectLst/>
                        </a:rPr>
                        <a:t>oui</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rowSpan="2">
                  <a:txBody>
                    <a:bodyPr/>
                    <a:lstStyle/>
                    <a:p>
                      <a:pPr algn="l" fontAlgn="ctr"/>
                      <a:r>
                        <a:rPr lang="fr-FR" sz="500" u="none" strike="noStrike">
                          <a:effectLst/>
                        </a:rPr>
                        <a:t>oui</a:t>
                      </a:r>
                      <a:endParaRPr lang="fr-FR" sz="500" b="0" i="0" u="none" strike="noStrike">
                        <a:solidFill>
                          <a:srgbClr val="000000"/>
                        </a:solidFill>
                        <a:effectLst/>
                        <a:latin typeface="Open Sans" panose="020B0606030504020204" pitchFamily="34" charset="0"/>
                      </a:endParaRPr>
                    </a:p>
                  </a:txBody>
                  <a:tcPr marL="36000" marR="36000" marT="36000" marB="36000" anchor="ctr"/>
                </a:tc>
                <a:tc rowSpan="2">
                  <a:txBody>
                    <a:bodyPr/>
                    <a:lstStyle/>
                    <a:p>
                      <a:pPr algn="l"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rowSpan="2">
                  <a:txBody>
                    <a:bodyPr/>
                    <a:lstStyle/>
                    <a:p>
                      <a:pPr algn="l" fontAlgn="ctr"/>
                      <a:r>
                        <a:rPr lang="fr-FR" sz="500" u="none" strike="noStrike" dirty="0">
                          <a:effectLst/>
                        </a:rPr>
                        <a:t> </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rowSpan="2">
                  <a:txBody>
                    <a:bodyPr/>
                    <a:lstStyle/>
                    <a:p>
                      <a:pPr algn="l" fontAlgn="ctr"/>
                      <a:r>
                        <a:rPr lang="fr-FR" sz="500" u="none" strike="noStrike" dirty="0">
                          <a:effectLst/>
                        </a:rPr>
                        <a:t> </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rowSpan="2">
                  <a:txBody>
                    <a:bodyPr/>
                    <a:lstStyle/>
                    <a:p>
                      <a:pPr algn="l" fontAlgn="ctr"/>
                      <a:r>
                        <a:rPr lang="fr-FR" sz="500" u="none" strike="noStrike" dirty="0">
                          <a:effectLst/>
                        </a:rPr>
                        <a:t>1h – 3h</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rowSpan="2">
                  <a:txBody>
                    <a:bodyPr/>
                    <a:lstStyle/>
                    <a:p>
                      <a:pPr algn="l" fontAlgn="ctr"/>
                      <a:r>
                        <a:rPr lang="fr-FR" sz="500" u="none" strike="noStrike" dirty="0">
                          <a:effectLst/>
                        </a:rPr>
                        <a:t>1h</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rowSpan="2">
                  <a:txBody>
                    <a:bodyPr/>
                    <a:lstStyle/>
                    <a:p>
                      <a:pPr algn="l" fontAlgn="ctr"/>
                      <a:r>
                        <a:rPr lang="fr-FR" sz="500" u="none" strike="noStrike" dirty="0">
                          <a:effectLst/>
                        </a:rPr>
                        <a:t>VRAI</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Les patients sont enregistrés sur des étiquettes qui sont  ensuite collées sur les tubes; les CP sont fermés au public. Les laboratoires distribueront les bons de demandes papier. Dans un premier temps que les bons d'urgences puis selon la durée de la panne l'ensemble des bons et recommandera immédiatement à graphe 2000 un nouveau stock. Il utilisera des étiquettes codes-barres pour identifier au niveau des automates (stock d'avance) puis rééditera ensuite les analyses.</a:t>
                      </a:r>
                      <a:endParaRPr lang="fr-FR" sz="500" b="0" i="0" u="none" strike="noStrike" dirty="0">
                        <a:solidFill>
                          <a:srgbClr val="000000"/>
                        </a:solidFill>
                        <a:effectLst/>
                        <a:latin typeface="Open Sans" panose="020B0606030504020204" pitchFamily="34" charset="0"/>
                      </a:endParaRPr>
                    </a:p>
                  </a:txBody>
                  <a:tcPr marL="36000" marR="36000" marT="36000" marB="36000" anchor="ctr"/>
                </a:tc>
                <a:extLst>
                  <a:ext uri="{0D108BD9-81ED-4DB2-BD59-A6C34878D82A}">
                    <a16:rowId xmlns:a16="http://schemas.microsoft.com/office/drawing/2014/main" val="2355764660"/>
                  </a:ext>
                </a:extLst>
              </a:tr>
              <a:tr h="120570">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algn="l" fontAlgn="ctr"/>
                      <a:r>
                        <a:rPr lang="fr-FR" sz="500" u="none" strike="noStrike" dirty="0">
                          <a:effectLst/>
                        </a:rPr>
                        <a:t>Les noms de patients seront rentrés à la main ainsi que le n0 de demande</a:t>
                      </a:r>
                      <a:endParaRPr lang="fr-FR" sz="500" b="0" i="0" u="none" strike="noStrike" dirty="0">
                        <a:solidFill>
                          <a:srgbClr val="000000"/>
                        </a:solidFill>
                        <a:effectLst/>
                        <a:latin typeface="Open Sans" panose="020B0606030504020204" pitchFamily="34" charset="0"/>
                      </a:endParaRPr>
                    </a:p>
                  </a:txBody>
                  <a:tcPr marL="36000" marR="36000" marT="36000" marB="36000" anchor="ctr"/>
                </a:tc>
                <a:extLst>
                  <a:ext uri="{0D108BD9-81ED-4DB2-BD59-A6C34878D82A}">
                    <a16:rowId xmlns:a16="http://schemas.microsoft.com/office/drawing/2014/main" val="3203140621"/>
                  </a:ext>
                </a:extLst>
              </a:tr>
              <a:tr h="120570">
                <a:tc>
                  <a:txBody>
                    <a:bodyPr/>
                    <a:lstStyle/>
                    <a:p>
                      <a:pPr algn="l" fontAlgn="ctr"/>
                      <a:r>
                        <a:rPr lang="fr-FR" sz="500" b="1" u="none" strike="noStrike" dirty="0">
                          <a:effectLst/>
                        </a:rPr>
                        <a:t>Facturation</a:t>
                      </a:r>
                      <a:endParaRPr lang="fr-FR" sz="500" b="1"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Non 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Non 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Non critique</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Non 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Critique</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oui</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oui</a:t>
                      </a:r>
                      <a:endParaRPr lang="fr-FR" sz="500" b="0" i="0" u="none" strike="noStrike">
                        <a:solidFill>
                          <a:srgbClr val="FF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oui</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3S</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3S</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FAUX</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b"/>
                      <a:r>
                        <a:rPr lang="fr-FR" sz="500" u="none" strike="noStrike" dirty="0">
                          <a:effectLst/>
                        </a:rPr>
                        <a:t> </a:t>
                      </a:r>
                      <a:endParaRPr lang="fr-FR" sz="500" b="0" i="0" u="none" strike="noStrike" dirty="0">
                        <a:solidFill>
                          <a:srgbClr val="000000"/>
                        </a:solidFill>
                        <a:effectLst/>
                        <a:latin typeface="Arial" panose="020B0604020202020204" pitchFamily="34" charset="0"/>
                      </a:endParaRPr>
                    </a:p>
                  </a:txBody>
                  <a:tcPr marL="36000" marR="36000" marT="36000" marB="36000" anchor="ctr"/>
                </a:tc>
                <a:extLst>
                  <a:ext uri="{0D108BD9-81ED-4DB2-BD59-A6C34878D82A}">
                    <a16:rowId xmlns:a16="http://schemas.microsoft.com/office/drawing/2014/main" val="3818826201"/>
                  </a:ext>
                </a:extLst>
              </a:tr>
              <a:tr h="144684">
                <a:tc>
                  <a:txBody>
                    <a:bodyPr/>
                    <a:lstStyle/>
                    <a:p>
                      <a:pPr algn="l" fontAlgn="ctr"/>
                      <a:r>
                        <a:rPr lang="fr-FR" sz="500" b="1" u="none" strike="noStrike" dirty="0">
                          <a:effectLst/>
                        </a:rPr>
                        <a:t>Etiquetage des tubes</a:t>
                      </a:r>
                      <a:endParaRPr lang="fr-FR" sz="500" b="1"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Critique</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oui</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oui</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oui</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3S</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1h</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VRAI</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Impression des étiquettes spécifique labo sur </a:t>
                      </a:r>
                      <a:r>
                        <a:rPr lang="fr-FR" sz="500" u="none" strike="noStrike" dirty="0" err="1">
                          <a:effectLst/>
                        </a:rPr>
                        <a:t>Intermec</a:t>
                      </a:r>
                      <a:r>
                        <a:rPr lang="fr-FR" sz="500" u="none" strike="noStrike" dirty="0">
                          <a:effectLst/>
                        </a:rPr>
                        <a:t> ou Zebra (à commander 3 imprimantes) pour permettre l'édition des codes-barres spécifiques pour les automates</a:t>
                      </a:r>
                      <a:endParaRPr lang="fr-FR" sz="500" b="0" i="0" u="none" strike="noStrike" dirty="0">
                        <a:solidFill>
                          <a:srgbClr val="000000"/>
                        </a:solidFill>
                        <a:effectLst/>
                        <a:latin typeface="Open Sans" panose="020B0606030504020204" pitchFamily="34" charset="0"/>
                      </a:endParaRPr>
                    </a:p>
                  </a:txBody>
                  <a:tcPr marL="36000" marR="36000" marT="36000" marB="36000" anchor="ctr"/>
                </a:tc>
                <a:extLst>
                  <a:ext uri="{0D108BD9-81ED-4DB2-BD59-A6C34878D82A}">
                    <a16:rowId xmlns:a16="http://schemas.microsoft.com/office/drawing/2014/main" val="4280052731"/>
                  </a:ext>
                </a:extLst>
              </a:tr>
              <a:tr h="0">
                <a:tc gridSpan="16">
                  <a:txBody>
                    <a:bodyPr/>
                    <a:lstStyle/>
                    <a:p>
                      <a:pPr algn="l" fontAlgn="ctr"/>
                      <a:r>
                        <a:rPr lang="fr-FR" sz="600" b="1" u="none" strike="noStrike" dirty="0">
                          <a:solidFill>
                            <a:schemeClr val="bg1"/>
                          </a:solidFill>
                          <a:effectLst/>
                        </a:rPr>
                        <a:t>Analytique</a:t>
                      </a:r>
                    </a:p>
                  </a:txBody>
                  <a:tcPr marL="36000" marR="36000" marT="36000" marB="36000" anchor="ctr">
                    <a:solidFill>
                      <a:srgbClr val="DAADCE"/>
                    </a:solidFill>
                  </a:tcPr>
                </a:tc>
                <a:tc hMerge="1">
                  <a:txBody>
                    <a:bodyPr/>
                    <a:lstStyle/>
                    <a:p>
                      <a:pPr algn="l" fontAlgn="ctr"/>
                      <a:r>
                        <a:rPr lang="fr-FR" sz="600" u="none" strike="noStrike" dirty="0">
                          <a:effectLst/>
                        </a:rPr>
                        <a:t> </a:t>
                      </a:r>
                      <a:endParaRPr lang="fr-FR" sz="600" b="0" i="0" u="none" strike="noStrike" dirty="0">
                        <a:solidFill>
                          <a:srgbClr val="000000"/>
                        </a:solidFill>
                        <a:effectLst/>
                        <a:latin typeface="Open Sans" panose="020B0606030504020204" pitchFamily="34" charset="0"/>
                      </a:endParaRPr>
                    </a:p>
                  </a:txBody>
                  <a:tcPr marL="36000" marR="36000" marT="36000" marB="36000" anchor="ctr">
                    <a:solidFill>
                      <a:srgbClr val="DAADCE"/>
                    </a:solidFill>
                  </a:tcPr>
                </a:tc>
                <a:tc hMerge="1">
                  <a:txBody>
                    <a:bodyPr/>
                    <a:lstStyle/>
                    <a:p>
                      <a:pPr algn="l" fontAlgn="ctr"/>
                      <a:r>
                        <a:rPr lang="fr-FR" sz="600" u="none" strike="noStrike">
                          <a:effectLst/>
                        </a:rPr>
                        <a:t> </a:t>
                      </a:r>
                      <a:endParaRPr lang="fr-FR" sz="600" b="0" i="0" u="none" strike="noStrike">
                        <a:solidFill>
                          <a:srgbClr val="000000"/>
                        </a:solidFill>
                        <a:effectLst/>
                        <a:latin typeface="Open Sans" panose="020B0606030504020204" pitchFamily="34" charset="0"/>
                      </a:endParaRPr>
                    </a:p>
                  </a:txBody>
                  <a:tcPr marL="36000" marR="36000" marT="36000" marB="36000" anchor="ctr">
                    <a:solidFill>
                      <a:srgbClr val="DAADCE"/>
                    </a:solidFill>
                  </a:tcPr>
                </a:tc>
                <a:tc hMerge="1">
                  <a:txBody>
                    <a:bodyPr/>
                    <a:lstStyle/>
                    <a:p>
                      <a:pPr algn="l" fontAlgn="ctr"/>
                      <a:r>
                        <a:rPr lang="fr-FR" sz="600" u="none" strike="noStrike" dirty="0">
                          <a:effectLst/>
                        </a:rPr>
                        <a:t> </a:t>
                      </a:r>
                      <a:endParaRPr lang="fr-FR" sz="600" b="0" i="0" u="none" strike="noStrike" dirty="0">
                        <a:solidFill>
                          <a:srgbClr val="000000"/>
                        </a:solidFill>
                        <a:effectLst/>
                        <a:latin typeface="Open Sans" panose="020B0606030504020204" pitchFamily="34" charset="0"/>
                      </a:endParaRPr>
                    </a:p>
                  </a:txBody>
                  <a:tcPr marL="36000" marR="36000" marT="36000" marB="36000" anchor="ctr">
                    <a:solidFill>
                      <a:srgbClr val="DAADCE"/>
                    </a:solidFill>
                  </a:tcPr>
                </a:tc>
                <a:tc hMerge="1">
                  <a:txBody>
                    <a:bodyPr/>
                    <a:lstStyle/>
                    <a:p>
                      <a:pPr algn="l" fontAlgn="ctr"/>
                      <a:r>
                        <a:rPr lang="fr-FR" sz="600" u="none" strike="noStrike" dirty="0">
                          <a:effectLst/>
                        </a:rPr>
                        <a:t> </a:t>
                      </a:r>
                      <a:endParaRPr lang="fr-FR" sz="600" b="0" i="0" u="none" strike="noStrike" dirty="0">
                        <a:solidFill>
                          <a:srgbClr val="000000"/>
                        </a:solidFill>
                        <a:effectLst/>
                        <a:latin typeface="Open Sans" panose="020B0606030504020204" pitchFamily="34" charset="0"/>
                      </a:endParaRPr>
                    </a:p>
                  </a:txBody>
                  <a:tcPr marL="36000" marR="36000" marT="36000" marB="36000" anchor="ctr">
                    <a:solidFill>
                      <a:srgbClr val="DAADCE"/>
                    </a:solidFill>
                  </a:tcPr>
                </a:tc>
                <a:tc hMerge="1">
                  <a:txBody>
                    <a:bodyPr/>
                    <a:lstStyle/>
                    <a:p>
                      <a:pPr algn="l" fontAlgn="ctr"/>
                      <a:r>
                        <a:rPr lang="fr-FR" sz="600" u="none" strike="noStrike" dirty="0">
                          <a:effectLst/>
                        </a:rPr>
                        <a:t> </a:t>
                      </a:r>
                      <a:endParaRPr lang="fr-FR" sz="600" b="0" i="0" u="none" strike="noStrike" dirty="0">
                        <a:solidFill>
                          <a:srgbClr val="000000"/>
                        </a:solidFill>
                        <a:effectLst/>
                        <a:latin typeface="Open Sans" panose="020B0606030504020204" pitchFamily="34" charset="0"/>
                      </a:endParaRPr>
                    </a:p>
                  </a:txBody>
                  <a:tcPr marL="36000" marR="36000" marT="36000" marB="36000" anchor="ctr">
                    <a:solidFill>
                      <a:srgbClr val="DAADCE"/>
                    </a:solidFill>
                  </a:tcPr>
                </a:tc>
                <a:tc hMerge="1">
                  <a:txBody>
                    <a:bodyPr/>
                    <a:lstStyle/>
                    <a:p>
                      <a:pPr algn="l" fontAlgn="ctr"/>
                      <a:r>
                        <a:rPr lang="fr-FR" sz="600" u="none" strike="noStrike" dirty="0">
                          <a:effectLst/>
                        </a:rPr>
                        <a:t> </a:t>
                      </a:r>
                      <a:endParaRPr lang="fr-FR" sz="600" b="0" i="0" u="none" strike="noStrike" dirty="0">
                        <a:solidFill>
                          <a:srgbClr val="000000"/>
                        </a:solidFill>
                        <a:effectLst/>
                        <a:latin typeface="Open Sans" panose="020B0606030504020204" pitchFamily="34" charset="0"/>
                      </a:endParaRPr>
                    </a:p>
                  </a:txBody>
                  <a:tcPr marL="36000" marR="36000" marT="36000" marB="36000" anchor="ctr">
                    <a:solidFill>
                      <a:srgbClr val="DAADCE"/>
                    </a:solidFill>
                  </a:tcPr>
                </a:tc>
                <a:tc hMerge="1">
                  <a:txBody>
                    <a:bodyPr/>
                    <a:lstStyle/>
                    <a:p>
                      <a:pPr algn="l" fontAlgn="ctr"/>
                      <a:r>
                        <a:rPr lang="fr-FR" sz="600" u="none" strike="noStrike" dirty="0">
                          <a:effectLst/>
                        </a:rPr>
                        <a:t> </a:t>
                      </a:r>
                      <a:endParaRPr lang="fr-FR" sz="600" b="0" i="0" u="none" strike="noStrike" dirty="0">
                        <a:solidFill>
                          <a:srgbClr val="000000"/>
                        </a:solidFill>
                        <a:effectLst/>
                        <a:latin typeface="Open Sans" panose="020B0606030504020204" pitchFamily="34" charset="0"/>
                      </a:endParaRPr>
                    </a:p>
                  </a:txBody>
                  <a:tcPr marL="36000" marR="36000" marT="36000" marB="36000" anchor="ctr">
                    <a:solidFill>
                      <a:srgbClr val="DAADCE"/>
                    </a:solidFill>
                  </a:tcPr>
                </a:tc>
                <a:tc hMerge="1">
                  <a:txBody>
                    <a:bodyPr/>
                    <a:lstStyle/>
                    <a:p>
                      <a:pPr algn="l" fontAlgn="ctr"/>
                      <a:r>
                        <a:rPr lang="fr-FR" sz="600" u="none" strike="noStrike">
                          <a:effectLst/>
                        </a:rPr>
                        <a:t> </a:t>
                      </a:r>
                      <a:endParaRPr lang="fr-FR" sz="600" b="0" i="0" u="none" strike="noStrike">
                        <a:solidFill>
                          <a:srgbClr val="000000"/>
                        </a:solidFill>
                        <a:effectLst/>
                        <a:latin typeface="Open Sans" panose="020B0606030504020204" pitchFamily="34" charset="0"/>
                      </a:endParaRPr>
                    </a:p>
                  </a:txBody>
                  <a:tcPr marL="36000" marR="36000" marT="36000" marB="36000" anchor="ctr">
                    <a:solidFill>
                      <a:srgbClr val="DAADCE"/>
                    </a:solidFill>
                  </a:tcPr>
                </a:tc>
                <a:tc hMerge="1">
                  <a:txBody>
                    <a:bodyPr/>
                    <a:lstStyle/>
                    <a:p>
                      <a:pPr algn="l" fontAlgn="ctr"/>
                      <a:r>
                        <a:rPr lang="fr-FR" sz="600" u="none" strike="noStrike" dirty="0">
                          <a:effectLst/>
                        </a:rPr>
                        <a:t> </a:t>
                      </a:r>
                      <a:endParaRPr lang="fr-FR" sz="600" b="0" i="0" u="none" strike="noStrike" dirty="0">
                        <a:solidFill>
                          <a:srgbClr val="000000"/>
                        </a:solidFill>
                        <a:effectLst/>
                        <a:latin typeface="Open Sans" panose="020B0606030504020204" pitchFamily="34" charset="0"/>
                      </a:endParaRPr>
                    </a:p>
                  </a:txBody>
                  <a:tcPr marL="36000" marR="36000" marT="36000" marB="36000" anchor="ctr">
                    <a:solidFill>
                      <a:srgbClr val="DAADCE"/>
                    </a:solidFill>
                  </a:tcPr>
                </a:tc>
                <a:tc hMerge="1">
                  <a:txBody>
                    <a:bodyPr/>
                    <a:lstStyle/>
                    <a:p>
                      <a:pPr algn="l" fontAlgn="ctr"/>
                      <a:r>
                        <a:rPr lang="fr-FR" sz="600" u="none" strike="noStrike" dirty="0">
                          <a:effectLst/>
                        </a:rPr>
                        <a:t> </a:t>
                      </a:r>
                      <a:endParaRPr lang="fr-FR" sz="600" b="0" i="0" u="none" strike="noStrike" dirty="0">
                        <a:solidFill>
                          <a:srgbClr val="000000"/>
                        </a:solidFill>
                        <a:effectLst/>
                        <a:latin typeface="Open Sans" panose="020B0606030504020204" pitchFamily="34" charset="0"/>
                      </a:endParaRPr>
                    </a:p>
                  </a:txBody>
                  <a:tcPr marL="36000" marR="36000" marT="36000" marB="36000" anchor="ctr">
                    <a:solidFill>
                      <a:srgbClr val="DAADCE"/>
                    </a:solidFill>
                  </a:tcPr>
                </a:tc>
                <a:tc hMerge="1">
                  <a:txBody>
                    <a:bodyPr/>
                    <a:lstStyle/>
                    <a:p>
                      <a:pPr algn="l" fontAlgn="ctr"/>
                      <a:r>
                        <a:rPr lang="fr-FR" sz="600" u="none" strike="noStrike" dirty="0">
                          <a:effectLst/>
                        </a:rPr>
                        <a:t> </a:t>
                      </a:r>
                      <a:endParaRPr lang="fr-FR" sz="600" b="0" i="0" u="none" strike="noStrike" dirty="0">
                        <a:solidFill>
                          <a:srgbClr val="000000"/>
                        </a:solidFill>
                        <a:effectLst/>
                        <a:latin typeface="Open Sans" panose="020B0606030504020204" pitchFamily="34" charset="0"/>
                      </a:endParaRPr>
                    </a:p>
                  </a:txBody>
                  <a:tcPr marL="36000" marR="36000" marT="36000" marB="36000" anchor="ctr">
                    <a:solidFill>
                      <a:srgbClr val="DAADCE"/>
                    </a:solidFill>
                  </a:tcPr>
                </a:tc>
                <a:tc hMerge="1">
                  <a:txBody>
                    <a:bodyPr/>
                    <a:lstStyle/>
                    <a:p>
                      <a:pPr algn="l" fontAlgn="ctr"/>
                      <a:r>
                        <a:rPr lang="fr-FR" sz="600" u="none" strike="noStrike" dirty="0">
                          <a:effectLst/>
                        </a:rPr>
                        <a:t> </a:t>
                      </a:r>
                      <a:endParaRPr lang="fr-FR" sz="600" b="0" i="0" u="none" strike="noStrike" dirty="0">
                        <a:solidFill>
                          <a:srgbClr val="000000"/>
                        </a:solidFill>
                        <a:effectLst/>
                        <a:latin typeface="Open Sans" panose="020B0606030504020204" pitchFamily="34" charset="0"/>
                      </a:endParaRPr>
                    </a:p>
                  </a:txBody>
                  <a:tcPr marL="36000" marR="36000" marT="36000" marB="36000" anchor="ctr">
                    <a:solidFill>
                      <a:srgbClr val="DAADCE"/>
                    </a:solidFill>
                  </a:tcPr>
                </a:tc>
                <a:tc hMerge="1">
                  <a:txBody>
                    <a:bodyPr/>
                    <a:lstStyle/>
                    <a:p>
                      <a:pPr algn="l" fontAlgn="ctr"/>
                      <a:r>
                        <a:rPr lang="fr-FR" sz="600" u="none" strike="noStrike">
                          <a:effectLst/>
                        </a:rPr>
                        <a:t> </a:t>
                      </a:r>
                      <a:endParaRPr lang="fr-FR" sz="600" b="0" i="0" u="none" strike="noStrike">
                        <a:solidFill>
                          <a:srgbClr val="000000"/>
                        </a:solidFill>
                        <a:effectLst/>
                        <a:latin typeface="Open Sans" panose="020B0606030504020204" pitchFamily="34" charset="0"/>
                      </a:endParaRPr>
                    </a:p>
                  </a:txBody>
                  <a:tcPr marL="36000" marR="36000" marT="36000" marB="36000" anchor="ctr">
                    <a:solidFill>
                      <a:srgbClr val="DAADCE"/>
                    </a:solidFill>
                  </a:tcPr>
                </a:tc>
                <a:tc hMerge="1">
                  <a:txBody>
                    <a:bodyPr/>
                    <a:lstStyle/>
                    <a:p>
                      <a:pPr algn="l" fontAlgn="ctr"/>
                      <a:r>
                        <a:rPr lang="fr-FR" sz="600" u="none" strike="noStrike" dirty="0">
                          <a:effectLst/>
                        </a:rPr>
                        <a:t> </a:t>
                      </a:r>
                      <a:endParaRPr lang="fr-FR" sz="600" b="0" i="0" u="none" strike="noStrike" dirty="0">
                        <a:solidFill>
                          <a:srgbClr val="000000"/>
                        </a:solidFill>
                        <a:effectLst/>
                        <a:latin typeface="Open Sans" panose="020B0606030504020204" pitchFamily="34" charset="0"/>
                      </a:endParaRPr>
                    </a:p>
                  </a:txBody>
                  <a:tcPr marL="36000" marR="36000" marT="36000" marB="36000" anchor="ctr">
                    <a:solidFill>
                      <a:srgbClr val="DAADCE"/>
                    </a:solidFill>
                  </a:tcPr>
                </a:tc>
                <a:tc hMerge="1">
                  <a:txBody>
                    <a:bodyPr/>
                    <a:lstStyle/>
                    <a:p>
                      <a:pPr algn="l" fontAlgn="ctr"/>
                      <a:r>
                        <a:rPr lang="fr-FR" sz="600" u="none" strike="noStrike" dirty="0">
                          <a:effectLst/>
                        </a:rPr>
                        <a:t> </a:t>
                      </a:r>
                      <a:endParaRPr lang="fr-FR" sz="600" b="0" i="0" u="none" strike="noStrike" dirty="0">
                        <a:solidFill>
                          <a:srgbClr val="000000"/>
                        </a:solidFill>
                        <a:effectLst/>
                        <a:latin typeface="Open Sans" panose="020B0606030504020204" pitchFamily="34" charset="0"/>
                      </a:endParaRPr>
                    </a:p>
                  </a:txBody>
                  <a:tcPr marL="36000" marR="36000" marT="36000" marB="36000" anchor="ctr">
                    <a:solidFill>
                      <a:srgbClr val="DAADCE"/>
                    </a:solidFill>
                  </a:tcPr>
                </a:tc>
                <a:extLst>
                  <a:ext uri="{0D108BD9-81ED-4DB2-BD59-A6C34878D82A}">
                    <a16:rowId xmlns:a16="http://schemas.microsoft.com/office/drawing/2014/main" val="2872864907"/>
                  </a:ext>
                </a:extLst>
              </a:tr>
              <a:tr h="120570">
                <a:tc>
                  <a:txBody>
                    <a:bodyPr/>
                    <a:lstStyle/>
                    <a:p>
                      <a:pPr algn="l" fontAlgn="ctr"/>
                      <a:r>
                        <a:rPr lang="fr-FR" sz="500" b="1" u="none" strike="noStrike" dirty="0">
                          <a:effectLst/>
                        </a:rPr>
                        <a:t>Contrôles des automates</a:t>
                      </a:r>
                      <a:endParaRPr lang="fr-FR" sz="500" b="1"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Critique</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oui</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 </a:t>
                      </a:r>
                      <a:endParaRPr lang="fr-FR" sz="500" b="0" i="0" u="none" strike="noStrike">
                        <a:solidFill>
                          <a:srgbClr val="FF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oui</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1h</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1h</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VRAI</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Chaque secteur doit avoir ses bornes de conformités des CQI. Procédure et doc sauvegardés dans disque dur.</a:t>
                      </a:r>
                      <a:endParaRPr lang="fr-FR" sz="500" b="0" i="0" u="none" strike="noStrike" dirty="0">
                        <a:solidFill>
                          <a:srgbClr val="000000"/>
                        </a:solidFill>
                        <a:effectLst/>
                        <a:latin typeface="Open Sans" panose="020B0606030504020204" pitchFamily="34" charset="0"/>
                      </a:endParaRPr>
                    </a:p>
                  </a:txBody>
                  <a:tcPr marL="36000" marR="36000" marT="36000" marB="36000" anchor="ctr"/>
                </a:tc>
                <a:extLst>
                  <a:ext uri="{0D108BD9-81ED-4DB2-BD59-A6C34878D82A}">
                    <a16:rowId xmlns:a16="http://schemas.microsoft.com/office/drawing/2014/main" val="1844248238"/>
                  </a:ext>
                </a:extLst>
              </a:tr>
              <a:tr h="120570">
                <a:tc>
                  <a:txBody>
                    <a:bodyPr/>
                    <a:lstStyle/>
                    <a:p>
                      <a:pPr algn="l" fontAlgn="ctr"/>
                      <a:r>
                        <a:rPr lang="fr-FR" sz="500" b="1" u="none" strike="noStrike" dirty="0">
                          <a:effectLst/>
                        </a:rPr>
                        <a:t>Analyses</a:t>
                      </a:r>
                      <a:endParaRPr lang="fr-FR" sz="500" b="1"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Critique</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oui</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oui</a:t>
                      </a:r>
                      <a:endParaRPr lang="fr-FR" sz="500" b="0" i="0" u="none" strike="noStrike">
                        <a:solidFill>
                          <a:srgbClr val="FF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 </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1h</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1h</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VRAI</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Les automates peuvent fonctionner hors réseau. Les demandes seront saisies directement sur les machines</a:t>
                      </a:r>
                      <a:endParaRPr lang="fr-FR" sz="500" b="0" i="0" u="none" strike="noStrike" dirty="0">
                        <a:solidFill>
                          <a:srgbClr val="000000"/>
                        </a:solidFill>
                        <a:effectLst/>
                        <a:latin typeface="Open Sans" panose="020B0606030504020204" pitchFamily="34" charset="0"/>
                      </a:endParaRPr>
                    </a:p>
                  </a:txBody>
                  <a:tcPr marL="36000" marR="36000" marT="36000" marB="36000" anchor="ctr"/>
                </a:tc>
                <a:extLst>
                  <a:ext uri="{0D108BD9-81ED-4DB2-BD59-A6C34878D82A}">
                    <a16:rowId xmlns:a16="http://schemas.microsoft.com/office/drawing/2014/main" val="551806923"/>
                  </a:ext>
                </a:extLst>
              </a:tr>
            </a:tbl>
          </a:graphicData>
        </a:graphic>
      </p:graphicFrame>
      <p:sp>
        <p:nvSpPr>
          <p:cNvPr id="9" name="ZoneTexte 8">
            <a:extLst>
              <a:ext uri="{FF2B5EF4-FFF2-40B4-BE49-F238E27FC236}">
                <a16:creationId xmlns:a16="http://schemas.microsoft.com/office/drawing/2014/main" id="{7FD5CB10-7828-2750-7191-360F467927AB}"/>
              </a:ext>
            </a:extLst>
          </p:cNvPr>
          <p:cNvSpPr txBox="1"/>
          <p:nvPr/>
        </p:nvSpPr>
        <p:spPr>
          <a:xfrm>
            <a:off x="857250" y="1148439"/>
            <a:ext cx="2433412"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Exemple </a:t>
            </a:r>
            <a:r>
              <a:rPr kumimoji="0" lang="fr-FR" sz="800" b="1" i="0" u="none" strike="noStrike" kern="1200" cap="none" spc="0" normalizeH="0" baseline="0" noProof="0" dirty="0">
                <a:ln>
                  <a:noFill/>
                </a:ln>
                <a:solidFill>
                  <a:srgbClr val="FFFFFF"/>
                </a:solidFill>
                <a:effectLst/>
                <a:highlight>
                  <a:srgbClr val="006AB2"/>
                </a:highlight>
                <a:uLnTx/>
                <a:uFillTx/>
                <a:latin typeface="Arial" panose="020B0604020202020204" pitchFamily="34" charset="0"/>
                <a:ea typeface="+mn-ea"/>
                <a:cs typeface="Arial" panose="020B0604020202020204" pitchFamily="34" charset="0"/>
                <a:sym typeface="Arial"/>
              </a:rPr>
              <a:t>laboratoire</a:t>
            </a:r>
            <a:r>
              <a:rPr kumimoji="0" lang="fr-FR" sz="8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rPr>
              <a:t> </a:t>
            </a:r>
            <a:r>
              <a:rPr kumimoji="0" lang="fr-FR"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 </a:t>
            </a:r>
          </a:p>
        </p:txBody>
      </p:sp>
      <p:sp>
        <p:nvSpPr>
          <p:cNvPr id="11" name="Espace réservé du numéro de diapositive 2">
            <a:extLst>
              <a:ext uri="{FF2B5EF4-FFF2-40B4-BE49-F238E27FC236}">
                <a16:creationId xmlns:a16="http://schemas.microsoft.com/office/drawing/2014/main" id="{EAC310F4-D118-6C3E-9D21-79E5CD3E0856}"/>
              </a:ext>
            </a:extLst>
          </p:cNvPr>
          <p:cNvSpPr>
            <a:spLocks noGrp="1"/>
          </p:cNvSpPr>
          <p:nvPr>
            <p:ph type="sldNum" sz="quarter" idx="18"/>
          </p:nvPr>
        </p:nvSpPr>
        <p:spPr>
          <a:xfrm>
            <a:off x="107504" y="4749992"/>
            <a:ext cx="287338" cy="273844"/>
          </a:xfrm>
        </p:spPr>
        <p:txBody>
          <a:bodyPr/>
          <a:lstStyle/>
          <a:p>
            <a:pPr marL="0" marR="0" lvl="0" indent="0" algn="ctr" defTabSz="914400" rtl="0" eaLnBrk="1" fontAlgn="auto" latinLnBrk="0" hangingPunct="1">
              <a:lnSpc>
                <a:spcPct val="100000"/>
              </a:lnSpc>
              <a:spcBef>
                <a:spcPts val="0"/>
              </a:spcBef>
              <a:spcAft>
                <a:spcPts val="0"/>
              </a:spcAft>
              <a:buClr>
                <a:srgbClr val="000000"/>
              </a:buClr>
              <a:buSzPts val="800"/>
              <a:buFont typeface="Arial"/>
              <a:buNone/>
              <a:tabLst/>
              <a:defRPr/>
            </a:pPr>
            <a:fld id="{4A897389-FDC9-4B4F-9058-9FB9E4529928}" type="slidenum">
              <a:rPr kumimoji="0" lang="fr-FR" sz="800" b="0" i="1" u="none" strike="noStrike" kern="0" cap="none" spc="0" normalizeH="0" baseline="0" noProof="0" smtClean="0">
                <a:ln>
                  <a:noFill/>
                </a:ln>
                <a:solidFill>
                  <a:srgbClr val="575757"/>
                </a:solidFill>
                <a:effectLst/>
                <a:uLnTx/>
                <a:uFillTx/>
                <a:latin typeface="Arial"/>
                <a:cs typeface="Arial"/>
                <a:sym typeface="Arial"/>
              </a:rPr>
              <a:pPr marL="0" marR="0" lvl="0" indent="0" algn="ctr" defTabSz="914400" rtl="0" eaLnBrk="1" fontAlgn="auto" latinLnBrk="0" hangingPunct="1">
                <a:lnSpc>
                  <a:spcPct val="100000"/>
                </a:lnSpc>
                <a:spcBef>
                  <a:spcPts val="0"/>
                </a:spcBef>
                <a:spcAft>
                  <a:spcPts val="0"/>
                </a:spcAft>
                <a:buClr>
                  <a:srgbClr val="000000"/>
                </a:buClr>
                <a:buSzPts val="800"/>
                <a:buFont typeface="Arial"/>
                <a:buNone/>
                <a:tabLst/>
                <a:defRPr/>
              </a:pPr>
              <a:t>37</a:t>
            </a:fld>
            <a:endParaRPr kumimoji="0" lang="fr-FR" sz="800" b="0" i="1" u="none" strike="noStrike" kern="0" cap="none" spc="0" normalizeH="0" baseline="0" noProof="0" dirty="0">
              <a:ln>
                <a:noFill/>
              </a:ln>
              <a:solidFill>
                <a:srgbClr val="575757"/>
              </a:solidFill>
              <a:effectLst/>
              <a:uLnTx/>
              <a:uFillTx/>
              <a:latin typeface="Arial"/>
              <a:cs typeface="Arial"/>
              <a:sym typeface="Arial"/>
            </a:endParaRPr>
          </a:p>
        </p:txBody>
      </p:sp>
    </p:spTree>
    <p:extLst>
      <p:ext uri="{BB962C8B-B14F-4D97-AF65-F5344CB8AC3E}">
        <p14:creationId xmlns:p14="http://schemas.microsoft.com/office/powerpoint/2010/main" val="114310149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3">
            <a:extLst>
              <a:ext uri="{FF2B5EF4-FFF2-40B4-BE49-F238E27FC236}">
                <a16:creationId xmlns:a16="http://schemas.microsoft.com/office/drawing/2014/main" id="{A20635AF-83D3-1656-E2B3-6E147DE9B939}"/>
              </a:ext>
            </a:extLst>
          </p:cNvPr>
          <p:cNvSpPr txBox="1">
            <a:spLocks/>
          </p:cNvSpPr>
          <p:nvPr/>
        </p:nvSpPr>
        <p:spPr>
          <a:xfrm>
            <a:off x="0" y="854713"/>
            <a:ext cx="9144000" cy="215262"/>
          </a:xfrm>
          <a:prstGeom prst="rect">
            <a:avLst/>
          </a:prstGeom>
          <a:solidFill>
            <a:schemeClr val="accent2">
              <a:lumMod val="20000"/>
              <a:lumOff val="80000"/>
            </a:schemeClr>
          </a:solidFill>
          <a:effectLst>
            <a:outerShdw blurRad="50800" dist="38100" dir="5400000" algn="t" rotWithShape="0">
              <a:prstClr val="black">
                <a:alpha val="40000"/>
              </a:prstClr>
            </a:outerShdw>
          </a:effectLst>
        </p:spPr>
        <p:txBody>
          <a:bodyPr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706F6F"/>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706F6F"/>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706F6F"/>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706F6F"/>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706F6F"/>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
                <a:srgbClr val="000000"/>
              </a:buClr>
              <a:buSzTx/>
              <a:buFont typeface="Arial" panose="020B0604020202020204" pitchFamily="34" charset="0"/>
              <a:buNone/>
              <a:tabLst/>
              <a:defRPr/>
            </a:pPr>
            <a:r>
              <a:rPr kumimoji="0" lang="fr-FR" sz="975"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Tableau Activités du service</a:t>
            </a:r>
            <a:endParaRPr kumimoji="0" lang="fr-FR" sz="975" b="1" i="0" u="none" strike="noStrike" kern="1200" cap="none" spc="0" normalizeH="0" baseline="0" noProof="0" dirty="0">
              <a:ln>
                <a:noFill/>
              </a:ln>
              <a:solidFill>
                <a:srgbClr val="706F6F"/>
              </a:solidFill>
              <a:effectLst/>
              <a:uLnTx/>
              <a:uFillTx/>
              <a:latin typeface="Arial" panose="020B0604020202020204" pitchFamily="34" charset="0"/>
              <a:ea typeface="+mn-ea"/>
              <a:cs typeface="Arial" panose="020B0604020202020204" pitchFamily="34" charset="0"/>
              <a:sym typeface="Arial"/>
            </a:endParaRPr>
          </a:p>
        </p:txBody>
      </p:sp>
      <p:sp>
        <p:nvSpPr>
          <p:cNvPr id="10" name="Titre 1">
            <a:extLst>
              <a:ext uri="{FF2B5EF4-FFF2-40B4-BE49-F238E27FC236}">
                <a16:creationId xmlns:a16="http://schemas.microsoft.com/office/drawing/2014/main" id="{4FA15813-D993-17B3-B96A-4A5CFEEC5F28}"/>
              </a:ext>
            </a:extLst>
          </p:cNvPr>
          <p:cNvSpPr txBox="1">
            <a:spLocks/>
          </p:cNvSpPr>
          <p:nvPr/>
        </p:nvSpPr>
        <p:spPr>
          <a:xfrm>
            <a:off x="827584" y="87474"/>
            <a:ext cx="8064092" cy="540006"/>
          </a:xfrm>
          <a:prstGeom prst="rect">
            <a:avLst/>
          </a:prstGeom>
          <a:noFill/>
          <a:ln>
            <a:noFill/>
          </a:ln>
        </p:spPr>
        <p:txBody>
          <a:bodyPr spcFirstLastPara="1" wrap="square" lIns="0" tIns="0" rIns="0" bIns="0" anchor="b" anchorCtr="0">
            <a:normAutofit fontScale="92500" lnSpcReduction="10000"/>
          </a:bodyPr>
          <a:lstStyle>
            <a:defPPr marR="0" lvl="0" algn="l" rtl="0">
              <a:lnSpc>
                <a:spcPct val="100000"/>
              </a:lnSpc>
              <a:spcBef>
                <a:spcPts val="0"/>
              </a:spcBef>
              <a:spcAft>
                <a:spcPts val="0"/>
              </a:spcAft>
            </a:defPPr>
            <a:lvl1pPr marR="0" lvl="0" algn="l" rtl="0">
              <a:lnSpc>
                <a:spcPct val="110000"/>
              </a:lnSpc>
              <a:spcBef>
                <a:spcPts val="0"/>
              </a:spcBef>
              <a:spcAft>
                <a:spcPts val="0"/>
              </a:spcAft>
              <a:buClr>
                <a:srgbClr val="006AB2"/>
              </a:buClr>
              <a:buSzPts val="2000"/>
              <a:buFont typeface="Arial"/>
              <a:buNone/>
              <a:defRPr sz="2000" b="1" i="0" u="none" strike="noStrike" cap="none">
                <a:solidFill>
                  <a:srgbClr val="006AB2"/>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10000"/>
              </a:lnSpc>
              <a:spcBef>
                <a:spcPts val="0"/>
              </a:spcBef>
              <a:spcAft>
                <a:spcPts val="0"/>
              </a:spcAft>
              <a:buClr>
                <a:srgbClr val="006AB2"/>
              </a:buClr>
              <a:buSzPts val="2000"/>
              <a:buFont typeface="Arial"/>
              <a:buNone/>
              <a:tabLst/>
              <a:defRPr/>
            </a:pPr>
            <a:r>
              <a:rPr kumimoji="0" lang="fr-FR" sz="2000" b="1" i="0" u="none" strike="noStrike" kern="0" cap="none" spc="0" normalizeH="0" baseline="0" noProof="0" dirty="0">
                <a:ln>
                  <a:noFill/>
                </a:ln>
                <a:solidFill>
                  <a:srgbClr val="006AB2"/>
                </a:solidFill>
                <a:effectLst/>
                <a:uLnTx/>
                <a:uFillTx/>
                <a:latin typeface="Arial"/>
                <a:cs typeface="Arial"/>
                <a:sym typeface="Arial"/>
              </a:rPr>
              <a:t>Onglet 1.BIA – Tableau d’activités du service : </a:t>
            </a:r>
            <a:r>
              <a:rPr lang="fr-FR" dirty="0"/>
              <a:t>e</a:t>
            </a:r>
            <a:r>
              <a:rPr kumimoji="0" lang="fr-FR" sz="2000" b="1" i="0" u="none" strike="noStrike" kern="0" cap="none" spc="0" normalizeH="0" baseline="0" noProof="0" dirty="0" err="1">
                <a:ln>
                  <a:noFill/>
                </a:ln>
                <a:solidFill>
                  <a:srgbClr val="006AB2"/>
                </a:solidFill>
                <a:effectLst/>
                <a:uLnTx/>
                <a:uFillTx/>
                <a:latin typeface="Arial"/>
                <a:cs typeface="Arial"/>
                <a:sym typeface="Arial"/>
              </a:rPr>
              <a:t>xemple</a:t>
            </a:r>
            <a:r>
              <a:rPr kumimoji="0" lang="fr-FR" sz="2000" b="1" i="0" u="none" strike="noStrike" kern="0" cap="none" spc="0" normalizeH="0" baseline="0" noProof="0" dirty="0">
                <a:ln>
                  <a:noFill/>
                </a:ln>
                <a:solidFill>
                  <a:srgbClr val="006AB2"/>
                </a:solidFill>
                <a:effectLst/>
                <a:uLnTx/>
                <a:uFillTx/>
                <a:latin typeface="Arial"/>
                <a:cs typeface="Arial"/>
                <a:sym typeface="Arial"/>
              </a:rPr>
              <a:t> laboratoire </a:t>
            </a:r>
            <a:r>
              <a:rPr kumimoji="0" lang="fr-FR" sz="1700" b="0" i="0" u="none" strike="noStrike" kern="0" cap="none" spc="0" normalizeH="0" baseline="0" noProof="0" dirty="0">
                <a:ln>
                  <a:noFill/>
                </a:ln>
                <a:solidFill>
                  <a:srgbClr val="006AB2"/>
                </a:solidFill>
                <a:effectLst/>
                <a:uLnTx/>
                <a:uFillTx/>
                <a:latin typeface="Arial"/>
                <a:cs typeface="Arial"/>
                <a:sym typeface="Arial"/>
              </a:rPr>
              <a:t>(2/2)</a:t>
            </a:r>
            <a:endParaRPr kumimoji="0" lang="fr-FR" sz="1900" b="0" i="0" u="none" strike="noStrike" kern="0" cap="none" spc="0" normalizeH="0" baseline="0" noProof="0" dirty="0">
              <a:ln>
                <a:noFill/>
              </a:ln>
              <a:solidFill>
                <a:srgbClr val="006AB2"/>
              </a:solidFill>
              <a:effectLst/>
              <a:uLnTx/>
              <a:uFillTx/>
              <a:latin typeface="Arial"/>
              <a:cs typeface="Arial"/>
              <a:sym typeface="Arial"/>
            </a:endParaRPr>
          </a:p>
        </p:txBody>
      </p:sp>
      <p:graphicFrame>
        <p:nvGraphicFramePr>
          <p:cNvPr id="7" name="Tableau 6">
            <a:extLst>
              <a:ext uri="{FF2B5EF4-FFF2-40B4-BE49-F238E27FC236}">
                <a16:creationId xmlns:a16="http://schemas.microsoft.com/office/drawing/2014/main" id="{6E71B6DB-3406-3165-CDD1-0B6A86961AA8}"/>
              </a:ext>
            </a:extLst>
          </p:cNvPr>
          <p:cNvGraphicFramePr>
            <a:graphicFrameLocks noGrp="1"/>
          </p:cNvGraphicFramePr>
          <p:nvPr>
            <p:extLst>
              <p:ext uri="{D42A27DB-BD31-4B8C-83A1-F6EECF244321}">
                <p14:modId xmlns:p14="http://schemas.microsoft.com/office/powerpoint/2010/main" val="428999034"/>
              </p:ext>
            </p:extLst>
          </p:nvPr>
        </p:nvGraphicFramePr>
        <p:xfrm>
          <a:off x="558233" y="1460008"/>
          <a:ext cx="8027535" cy="3123720"/>
        </p:xfrm>
        <a:graphic>
          <a:graphicData uri="http://schemas.openxmlformats.org/drawingml/2006/table">
            <a:tbl>
              <a:tblPr>
                <a:tableStyleId>{5C22544A-7EE6-4342-B048-85BDC9FD1C3A}</a:tableStyleId>
              </a:tblPr>
              <a:tblGrid>
                <a:gridCol w="726733">
                  <a:extLst>
                    <a:ext uri="{9D8B030D-6E8A-4147-A177-3AD203B41FA5}">
                      <a16:colId xmlns:a16="http://schemas.microsoft.com/office/drawing/2014/main" val="2119531648"/>
                    </a:ext>
                  </a:extLst>
                </a:gridCol>
                <a:gridCol w="350773">
                  <a:extLst>
                    <a:ext uri="{9D8B030D-6E8A-4147-A177-3AD203B41FA5}">
                      <a16:colId xmlns:a16="http://schemas.microsoft.com/office/drawing/2014/main" val="394286401"/>
                    </a:ext>
                  </a:extLst>
                </a:gridCol>
                <a:gridCol w="382961">
                  <a:extLst>
                    <a:ext uri="{9D8B030D-6E8A-4147-A177-3AD203B41FA5}">
                      <a16:colId xmlns:a16="http://schemas.microsoft.com/office/drawing/2014/main" val="1762442017"/>
                    </a:ext>
                  </a:extLst>
                </a:gridCol>
                <a:gridCol w="446788">
                  <a:extLst>
                    <a:ext uri="{9D8B030D-6E8A-4147-A177-3AD203B41FA5}">
                      <a16:colId xmlns:a16="http://schemas.microsoft.com/office/drawing/2014/main" val="3824706605"/>
                    </a:ext>
                  </a:extLst>
                </a:gridCol>
                <a:gridCol w="510614">
                  <a:extLst>
                    <a:ext uri="{9D8B030D-6E8A-4147-A177-3AD203B41FA5}">
                      <a16:colId xmlns:a16="http://schemas.microsoft.com/office/drawing/2014/main" val="2502900780"/>
                    </a:ext>
                  </a:extLst>
                </a:gridCol>
                <a:gridCol w="489338">
                  <a:extLst>
                    <a:ext uri="{9D8B030D-6E8A-4147-A177-3AD203B41FA5}">
                      <a16:colId xmlns:a16="http://schemas.microsoft.com/office/drawing/2014/main" val="534520034"/>
                    </a:ext>
                  </a:extLst>
                </a:gridCol>
                <a:gridCol w="447526">
                  <a:extLst>
                    <a:ext uri="{9D8B030D-6E8A-4147-A177-3AD203B41FA5}">
                      <a16:colId xmlns:a16="http://schemas.microsoft.com/office/drawing/2014/main" val="3091146829"/>
                    </a:ext>
                  </a:extLst>
                </a:gridCol>
                <a:gridCol w="331200">
                  <a:extLst>
                    <a:ext uri="{9D8B030D-6E8A-4147-A177-3AD203B41FA5}">
                      <a16:colId xmlns:a16="http://schemas.microsoft.com/office/drawing/2014/main" val="2112675145"/>
                    </a:ext>
                  </a:extLst>
                </a:gridCol>
                <a:gridCol w="223200">
                  <a:extLst>
                    <a:ext uri="{9D8B030D-6E8A-4147-A177-3AD203B41FA5}">
                      <a16:colId xmlns:a16="http://schemas.microsoft.com/office/drawing/2014/main" val="1155809411"/>
                    </a:ext>
                  </a:extLst>
                </a:gridCol>
                <a:gridCol w="424800">
                  <a:extLst>
                    <a:ext uri="{9D8B030D-6E8A-4147-A177-3AD203B41FA5}">
                      <a16:colId xmlns:a16="http://schemas.microsoft.com/office/drawing/2014/main" val="841439330"/>
                    </a:ext>
                  </a:extLst>
                </a:gridCol>
                <a:gridCol w="475200">
                  <a:extLst>
                    <a:ext uri="{9D8B030D-6E8A-4147-A177-3AD203B41FA5}">
                      <a16:colId xmlns:a16="http://schemas.microsoft.com/office/drawing/2014/main" val="258027876"/>
                    </a:ext>
                  </a:extLst>
                </a:gridCol>
                <a:gridCol w="417600">
                  <a:extLst>
                    <a:ext uri="{9D8B030D-6E8A-4147-A177-3AD203B41FA5}">
                      <a16:colId xmlns:a16="http://schemas.microsoft.com/office/drawing/2014/main" val="2615197087"/>
                    </a:ext>
                  </a:extLst>
                </a:gridCol>
                <a:gridCol w="280800">
                  <a:extLst>
                    <a:ext uri="{9D8B030D-6E8A-4147-A177-3AD203B41FA5}">
                      <a16:colId xmlns:a16="http://schemas.microsoft.com/office/drawing/2014/main" val="4256593845"/>
                    </a:ext>
                  </a:extLst>
                </a:gridCol>
                <a:gridCol w="424800">
                  <a:extLst>
                    <a:ext uri="{9D8B030D-6E8A-4147-A177-3AD203B41FA5}">
                      <a16:colId xmlns:a16="http://schemas.microsoft.com/office/drawing/2014/main" val="777688303"/>
                    </a:ext>
                  </a:extLst>
                </a:gridCol>
                <a:gridCol w="453600">
                  <a:extLst>
                    <a:ext uri="{9D8B030D-6E8A-4147-A177-3AD203B41FA5}">
                      <a16:colId xmlns:a16="http://schemas.microsoft.com/office/drawing/2014/main" val="2122599786"/>
                    </a:ext>
                  </a:extLst>
                </a:gridCol>
                <a:gridCol w="1641602">
                  <a:extLst>
                    <a:ext uri="{9D8B030D-6E8A-4147-A177-3AD203B41FA5}">
                      <a16:colId xmlns:a16="http://schemas.microsoft.com/office/drawing/2014/main" val="3551715857"/>
                    </a:ext>
                  </a:extLst>
                </a:gridCol>
              </a:tblGrid>
              <a:tr h="0">
                <a:tc rowSpan="2">
                  <a:txBody>
                    <a:bodyPr/>
                    <a:lstStyle/>
                    <a:p>
                      <a:pPr algn="ctr" fontAlgn="ctr"/>
                      <a:r>
                        <a:rPr lang="fr-FR" sz="600" b="1" u="none" strike="noStrike" dirty="0">
                          <a:solidFill>
                            <a:schemeClr val="bg1"/>
                          </a:solidFill>
                          <a:effectLst/>
                        </a:rPr>
                        <a:t>Activités</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gridSpan="5">
                  <a:txBody>
                    <a:bodyPr/>
                    <a:lstStyle/>
                    <a:p>
                      <a:pPr algn="ctr" fontAlgn="ctr"/>
                      <a:r>
                        <a:rPr lang="fr-FR" sz="600" b="1" u="none" strike="noStrike" dirty="0">
                          <a:solidFill>
                            <a:schemeClr val="bg1"/>
                          </a:solidFill>
                          <a:effectLst/>
                        </a:rPr>
                        <a:t>Bilan de l'Impact sur L'activité (BIA)</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rowSpan="2">
                  <a:txBody>
                    <a:bodyPr/>
                    <a:lstStyle/>
                    <a:p>
                      <a:pPr algn="ctr" fontAlgn="ctr"/>
                      <a:r>
                        <a:rPr lang="fr-FR" sz="600" b="1" u="none" strike="noStrike" dirty="0">
                          <a:solidFill>
                            <a:schemeClr val="bg1"/>
                          </a:solidFill>
                          <a:effectLst/>
                        </a:rPr>
                        <a:t>Personnel</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rowSpan="2">
                  <a:txBody>
                    <a:bodyPr/>
                    <a:lstStyle/>
                    <a:p>
                      <a:pPr algn="ctr" fontAlgn="ctr"/>
                      <a:r>
                        <a:rPr lang="fr-FR" sz="600" b="1" u="none" strike="noStrike" dirty="0">
                          <a:solidFill>
                            <a:schemeClr val="bg1"/>
                          </a:solidFill>
                          <a:effectLst/>
                        </a:rPr>
                        <a:t>Patient</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rowSpan="2">
                  <a:txBody>
                    <a:bodyPr/>
                    <a:lstStyle/>
                    <a:p>
                      <a:pPr algn="ctr" fontAlgn="ctr"/>
                      <a:r>
                        <a:rPr lang="fr-FR" sz="600" b="1" u="none" strike="noStrike">
                          <a:solidFill>
                            <a:schemeClr val="bg1"/>
                          </a:solidFill>
                          <a:effectLst/>
                        </a:rPr>
                        <a:t>Opé</a:t>
                      </a:r>
                      <a:endParaRPr lang="fr-FR" sz="600" b="1" i="0" u="none" strike="noStrike">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rowSpan="2">
                  <a:txBody>
                    <a:bodyPr/>
                    <a:lstStyle/>
                    <a:p>
                      <a:pPr algn="ctr" fontAlgn="ctr"/>
                      <a:r>
                        <a:rPr lang="fr-FR" sz="600" b="1" u="none" strike="noStrike" dirty="0">
                          <a:solidFill>
                            <a:schemeClr val="bg1"/>
                          </a:solidFill>
                          <a:effectLst/>
                        </a:rPr>
                        <a:t>Juridique</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rowSpan="2">
                  <a:txBody>
                    <a:bodyPr/>
                    <a:lstStyle/>
                    <a:p>
                      <a:pPr algn="ctr" fontAlgn="ctr"/>
                      <a:r>
                        <a:rPr lang="fr-FR" sz="600" b="1" u="none" strike="noStrike" dirty="0">
                          <a:solidFill>
                            <a:schemeClr val="bg1"/>
                          </a:solidFill>
                          <a:effectLst/>
                        </a:rPr>
                        <a:t>Médiatique</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rowSpan="2">
                  <a:txBody>
                    <a:bodyPr/>
                    <a:lstStyle/>
                    <a:p>
                      <a:pPr algn="ctr" fontAlgn="ctr"/>
                      <a:r>
                        <a:rPr lang="fr-FR" sz="600" b="1" u="none" strike="noStrike" dirty="0">
                          <a:solidFill>
                            <a:schemeClr val="bg1"/>
                          </a:solidFill>
                          <a:effectLst/>
                        </a:rPr>
                        <a:t>Financier</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rowSpan="2">
                  <a:txBody>
                    <a:bodyPr/>
                    <a:lstStyle/>
                    <a:p>
                      <a:pPr algn="ctr" fontAlgn="ctr"/>
                      <a:r>
                        <a:rPr lang="fr-FR" sz="600" b="1" u="none" strike="noStrike">
                          <a:solidFill>
                            <a:schemeClr val="bg1"/>
                          </a:solidFill>
                          <a:effectLst/>
                        </a:rPr>
                        <a:t>DMIA</a:t>
                      </a:r>
                      <a:endParaRPr lang="fr-FR" sz="600" b="1" i="0" u="none" strike="noStrike">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rowSpan="2">
                  <a:txBody>
                    <a:bodyPr/>
                    <a:lstStyle/>
                    <a:p>
                      <a:pPr algn="ctr" fontAlgn="ctr"/>
                      <a:r>
                        <a:rPr lang="fr-FR" sz="600" b="1" u="none" strike="noStrike" dirty="0">
                          <a:solidFill>
                            <a:schemeClr val="bg1"/>
                          </a:solidFill>
                          <a:effectLst/>
                        </a:rPr>
                        <a:t>Période critique ?</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rowSpan="2">
                  <a:txBody>
                    <a:bodyPr/>
                    <a:lstStyle/>
                    <a:p>
                      <a:pPr algn="ctr" fontAlgn="ctr"/>
                      <a:r>
                        <a:rPr lang="fr-FR" sz="600" b="1" u="none" strike="noStrike" dirty="0">
                          <a:solidFill>
                            <a:schemeClr val="bg1"/>
                          </a:solidFill>
                          <a:effectLst/>
                        </a:rPr>
                        <a:t>Activité prioritaire</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rowSpan="2">
                  <a:txBody>
                    <a:bodyPr/>
                    <a:lstStyle/>
                    <a:p>
                      <a:pPr algn="ctr" fontAlgn="ctr"/>
                      <a:r>
                        <a:rPr lang="fr-FR" sz="600" b="1" u="none" strike="noStrike" dirty="0">
                          <a:solidFill>
                            <a:schemeClr val="bg1"/>
                          </a:solidFill>
                          <a:effectLst/>
                        </a:rPr>
                        <a:t>Description / Commentaire</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extLst>
                  <a:ext uri="{0D108BD9-81ED-4DB2-BD59-A6C34878D82A}">
                    <a16:rowId xmlns:a16="http://schemas.microsoft.com/office/drawing/2014/main" val="344036857"/>
                  </a:ext>
                </a:extLst>
              </a:tr>
              <a:tr h="143302">
                <a:tc vMerge="1">
                  <a:txBody>
                    <a:bodyPr/>
                    <a:lstStyle/>
                    <a:p>
                      <a:endParaRPr lang="fr-FR"/>
                    </a:p>
                  </a:txBody>
                  <a:tcPr/>
                </a:tc>
                <a:tc>
                  <a:txBody>
                    <a:bodyPr/>
                    <a:lstStyle/>
                    <a:p>
                      <a:pPr algn="ctr" fontAlgn="ctr"/>
                      <a:r>
                        <a:rPr lang="fr-FR" sz="600" b="1" u="none" strike="noStrike" dirty="0">
                          <a:solidFill>
                            <a:schemeClr val="bg1"/>
                          </a:solidFill>
                          <a:effectLst/>
                        </a:rPr>
                        <a:t>1h-3h</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a:txBody>
                    <a:bodyPr/>
                    <a:lstStyle/>
                    <a:p>
                      <a:pPr algn="ctr" fontAlgn="ctr"/>
                      <a:r>
                        <a:rPr lang="fr-FR" sz="600" b="1" u="none" strike="noStrike" dirty="0">
                          <a:solidFill>
                            <a:schemeClr val="bg1"/>
                          </a:solidFill>
                          <a:effectLst/>
                        </a:rPr>
                        <a:t>1J</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a:txBody>
                    <a:bodyPr/>
                    <a:lstStyle/>
                    <a:p>
                      <a:pPr algn="ctr" fontAlgn="ctr"/>
                      <a:r>
                        <a:rPr lang="fr-FR" sz="600" b="1" u="none" strike="noStrike" dirty="0">
                          <a:solidFill>
                            <a:schemeClr val="bg1"/>
                          </a:solidFill>
                          <a:effectLst/>
                        </a:rPr>
                        <a:t>3J</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a:txBody>
                    <a:bodyPr/>
                    <a:lstStyle/>
                    <a:p>
                      <a:pPr algn="ctr" fontAlgn="ctr"/>
                      <a:r>
                        <a:rPr lang="fr-FR" sz="600" b="1" u="none" strike="noStrike" dirty="0">
                          <a:solidFill>
                            <a:schemeClr val="bg1"/>
                          </a:solidFill>
                          <a:effectLst/>
                        </a:rPr>
                        <a:t>1 semaine</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a:txBody>
                    <a:bodyPr/>
                    <a:lstStyle/>
                    <a:p>
                      <a:pPr algn="ctr" fontAlgn="ctr"/>
                      <a:r>
                        <a:rPr lang="fr-FR" sz="600" b="1" u="none" strike="noStrike" dirty="0">
                          <a:solidFill>
                            <a:schemeClr val="bg1"/>
                          </a:solidFill>
                          <a:effectLst/>
                        </a:rPr>
                        <a:t>3 semaines</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extLst>
                  <a:ext uri="{0D108BD9-81ED-4DB2-BD59-A6C34878D82A}">
                    <a16:rowId xmlns:a16="http://schemas.microsoft.com/office/drawing/2014/main" val="1293676476"/>
                  </a:ext>
                </a:extLst>
              </a:tr>
              <a:tr h="0">
                <a:tc gridSpan="16">
                  <a:txBody>
                    <a:bodyPr/>
                    <a:lstStyle/>
                    <a:p>
                      <a:pPr algn="l" fontAlgn="ctr"/>
                      <a:r>
                        <a:rPr lang="fr-FR" sz="600" b="1" u="none" strike="noStrike" dirty="0">
                          <a:solidFill>
                            <a:schemeClr val="bg1"/>
                          </a:solidFill>
                          <a:effectLst/>
                        </a:rPr>
                        <a:t>Post-analytique</a:t>
                      </a:r>
                    </a:p>
                  </a:txBody>
                  <a:tcPr marL="36000" marR="36000" marT="36000" marB="36000" anchor="ctr">
                    <a:solidFill>
                      <a:srgbClr val="DAADCE"/>
                    </a:solidFill>
                  </a:tcPr>
                </a:tc>
                <a:tc hMerge="1">
                  <a:txBody>
                    <a:bodyPr/>
                    <a:lstStyle/>
                    <a:p>
                      <a:pPr algn="l" fontAlgn="ctr"/>
                      <a:r>
                        <a:rPr lang="fr-FR" sz="600" u="none" strike="noStrike" dirty="0">
                          <a:effectLst/>
                        </a:rPr>
                        <a:t> </a:t>
                      </a:r>
                      <a:endParaRPr lang="fr-FR" sz="600" b="0" i="0" u="none" strike="noStrike" dirty="0">
                        <a:solidFill>
                          <a:srgbClr val="000000"/>
                        </a:solidFill>
                        <a:effectLst/>
                        <a:latin typeface="Open Sans" panose="020B0606030504020204" pitchFamily="34" charset="0"/>
                      </a:endParaRPr>
                    </a:p>
                  </a:txBody>
                  <a:tcPr marL="36000" marR="36000" marT="36000" marB="36000" anchor="ctr">
                    <a:solidFill>
                      <a:srgbClr val="DAADCE"/>
                    </a:solidFill>
                  </a:tcPr>
                </a:tc>
                <a:tc hMerge="1">
                  <a:txBody>
                    <a:bodyPr/>
                    <a:lstStyle/>
                    <a:p>
                      <a:pPr algn="l" fontAlgn="ctr"/>
                      <a:r>
                        <a:rPr lang="fr-FR" sz="600" u="none" strike="noStrike" dirty="0">
                          <a:effectLst/>
                        </a:rPr>
                        <a:t> </a:t>
                      </a:r>
                      <a:endParaRPr lang="fr-FR" sz="600" b="0" i="0" u="none" strike="noStrike" dirty="0">
                        <a:solidFill>
                          <a:srgbClr val="000000"/>
                        </a:solidFill>
                        <a:effectLst/>
                        <a:latin typeface="Open Sans" panose="020B0606030504020204" pitchFamily="34" charset="0"/>
                      </a:endParaRPr>
                    </a:p>
                  </a:txBody>
                  <a:tcPr marL="36000" marR="36000" marT="36000" marB="36000" anchor="ctr">
                    <a:solidFill>
                      <a:srgbClr val="DAADCE"/>
                    </a:solidFill>
                  </a:tcPr>
                </a:tc>
                <a:tc hMerge="1">
                  <a:txBody>
                    <a:bodyPr/>
                    <a:lstStyle/>
                    <a:p>
                      <a:pPr algn="l" fontAlgn="ctr"/>
                      <a:r>
                        <a:rPr lang="fr-FR" sz="600" u="none" strike="noStrike">
                          <a:effectLst/>
                        </a:rPr>
                        <a:t> </a:t>
                      </a:r>
                      <a:endParaRPr lang="fr-FR" sz="600" b="0" i="0" u="none" strike="noStrike">
                        <a:solidFill>
                          <a:srgbClr val="000000"/>
                        </a:solidFill>
                        <a:effectLst/>
                        <a:latin typeface="Open Sans" panose="020B0606030504020204" pitchFamily="34" charset="0"/>
                      </a:endParaRPr>
                    </a:p>
                  </a:txBody>
                  <a:tcPr marL="36000" marR="36000" marT="36000" marB="36000" anchor="ctr">
                    <a:solidFill>
                      <a:srgbClr val="DAADCE"/>
                    </a:solidFill>
                  </a:tcPr>
                </a:tc>
                <a:tc hMerge="1">
                  <a:txBody>
                    <a:bodyPr/>
                    <a:lstStyle/>
                    <a:p>
                      <a:pPr algn="l" fontAlgn="ctr"/>
                      <a:r>
                        <a:rPr lang="fr-FR" sz="600" u="none" strike="noStrike" dirty="0">
                          <a:effectLst/>
                        </a:rPr>
                        <a:t> </a:t>
                      </a:r>
                      <a:endParaRPr lang="fr-FR" sz="600" b="0" i="0" u="none" strike="noStrike" dirty="0">
                        <a:solidFill>
                          <a:srgbClr val="000000"/>
                        </a:solidFill>
                        <a:effectLst/>
                        <a:latin typeface="Open Sans" panose="020B0606030504020204" pitchFamily="34" charset="0"/>
                      </a:endParaRPr>
                    </a:p>
                  </a:txBody>
                  <a:tcPr marL="36000" marR="36000" marT="36000" marB="36000" anchor="ctr">
                    <a:solidFill>
                      <a:srgbClr val="DAADCE"/>
                    </a:solidFill>
                  </a:tcPr>
                </a:tc>
                <a:tc hMerge="1">
                  <a:txBody>
                    <a:bodyPr/>
                    <a:lstStyle/>
                    <a:p>
                      <a:pPr algn="l" fontAlgn="ctr"/>
                      <a:r>
                        <a:rPr lang="fr-FR" sz="600" u="none" strike="noStrike" dirty="0">
                          <a:effectLst/>
                        </a:rPr>
                        <a:t> </a:t>
                      </a:r>
                      <a:endParaRPr lang="fr-FR" sz="600" b="0" i="0" u="none" strike="noStrike" dirty="0">
                        <a:solidFill>
                          <a:srgbClr val="000000"/>
                        </a:solidFill>
                        <a:effectLst/>
                        <a:latin typeface="Open Sans" panose="020B0606030504020204" pitchFamily="34" charset="0"/>
                      </a:endParaRPr>
                    </a:p>
                  </a:txBody>
                  <a:tcPr marL="36000" marR="36000" marT="36000" marB="36000" anchor="ctr">
                    <a:solidFill>
                      <a:srgbClr val="DAADCE"/>
                    </a:solidFill>
                  </a:tcPr>
                </a:tc>
                <a:tc hMerge="1">
                  <a:txBody>
                    <a:bodyPr/>
                    <a:lstStyle/>
                    <a:p>
                      <a:pPr algn="l" fontAlgn="ctr"/>
                      <a:r>
                        <a:rPr lang="fr-FR" sz="600" u="none" strike="noStrike">
                          <a:effectLst/>
                        </a:rPr>
                        <a:t> </a:t>
                      </a:r>
                      <a:endParaRPr lang="fr-FR" sz="600" b="0" i="0" u="none" strike="noStrike">
                        <a:solidFill>
                          <a:srgbClr val="000000"/>
                        </a:solidFill>
                        <a:effectLst/>
                        <a:latin typeface="Open Sans" panose="020B0606030504020204" pitchFamily="34" charset="0"/>
                      </a:endParaRPr>
                    </a:p>
                  </a:txBody>
                  <a:tcPr marL="36000" marR="36000" marT="36000" marB="36000" anchor="ctr">
                    <a:solidFill>
                      <a:srgbClr val="DAADCE"/>
                    </a:solidFill>
                  </a:tcPr>
                </a:tc>
                <a:tc hMerge="1">
                  <a:txBody>
                    <a:bodyPr/>
                    <a:lstStyle/>
                    <a:p>
                      <a:pPr algn="l" fontAlgn="ctr"/>
                      <a:r>
                        <a:rPr lang="fr-FR" sz="600" u="none" strike="noStrike" dirty="0">
                          <a:effectLst/>
                        </a:rPr>
                        <a:t> </a:t>
                      </a:r>
                      <a:endParaRPr lang="fr-FR" sz="600" b="0" i="0" u="none" strike="noStrike" dirty="0">
                        <a:solidFill>
                          <a:srgbClr val="000000"/>
                        </a:solidFill>
                        <a:effectLst/>
                        <a:latin typeface="Open Sans" panose="020B0606030504020204" pitchFamily="34" charset="0"/>
                      </a:endParaRPr>
                    </a:p>
                  </a:txBody>
                  <a:tcPr marL="36000" marR="36000" marT="36000" marB="36000" anchor="ctr">
                    <a:solidFill>
                      <a:srgbClr val="DAADCE"/>
                    </a:solidFill>
                  </a:tcPr>
                </a:tc>
                <a:tc hMerge="1">
                  <a:txBody>
                    <a:bodyPr/>
                    <a:lstStyle/>
                    <a:p>
                      <a:pPr algn="l" fontAlgn="ctr"/>
                      <a:r>
                        <a:rPr lang="fr-FR" sz="600" u="none" strike="noStrike" dirty="0">
                          <a:effectLst/>
                        </a:rPr>
                        <a:t> </a:t>
                      </a:r>
                      <a:endParaRPr lang="fr-FR" sz="600" b="0" i="0" u="none" strike="noStrike" dirty="0">
                        <a:solidFill>
                          <a:srgbClr val="000000"/>
                        </a:solidFill>
                        <a:effectLst/>
                        <a:latin typeface="Open Sans" panose="020B0606030504020204" pitchFamily="34" charset="0"/>
                      </a:endParaRPr>
                    </a:p>
                  </a:txBody>
                  <a:tcPr marL="36000" marR="36000" marT="36000" marB="36000" anchor="ctr">
                    <a:solidFill>
                      <a:srgbClr val="DAADCE"/>
                    </a:solidFill>
                  </a:tcPr>
                </a:tc>
                <a:tc hMerge="1">
                  <a:txBody>
                    <a:bodyPr/>
                    <a:lstStyle/>
                    <a:p>
                      <a:pPr algn="l" fontAlgn="ctr"/>
                      <a:r>
                        <a:rPr lang="fr-FR" sz="600" u="none" strike="noStrike" dirty="0">
                          <a:effectLst/>
                        </a:rPr>
                        <a:t> </a:t>
                      </a:r>
                      <a:endParaRPr lang="fr-FR" sz="600" b="0" i="0" u="none" strike="noStrike" dirty="0">
                        <a:solidFill>
                          <a:srgbClr val="000000"/>
                        </a:solidFill>
                        <a:effectLst/>
                        <a:latin typeface="Open Sans" panose="020B0606030504020204" pitchFamily="34" charset="0"/>
                      </a:endParaRPr>
                    </a:p>
                  </a:txBody>
                  <a:tcPr marL="36000" marR="36000" marT="36000" marB="36000" anchor="ctr">
                    <a:solidFill>
                      <a:srgbClr val="DAADCE"/>
                    </a:solidFill>
                  </a:tcPr>
                </a:tc>
                <a:tc hMerge="1">
                  <a:txBody>
                    <a:bodyPr/>
                    <a:lstStyle/>
                    <a:p>
                      <a:pPr algn="l" fontAlgn="ctr"/>
                      <a:r>
                        <a:rPr lang="fr-FR" sz="600" u="none" strike="noStrike" dirty="0">
                          <a:effectLst/>
                        </a:rPr>
                        <a:t> </a:t>
                      </a:r>
                      <a:endParaRPr lang="fr-FR" sz="600" b="0" i="0" u="none" strike="noStrike" dirty="0">
                        <a:solidFill>
                          <a:srgbClr val="000000"/>
                        </a:solidFill>
                        <a:effectLst/>
                        <a:latin typeface="Open Sans" panose="020B0606030504020204" pitchFamily="34" charset="0"/>
                      </a:endParaRPr>
                    </a:p>
                  </a:txBody>
                  <a:tcPr marL="36000" marR="36000" marT="36000" marB="36000" anchor="ctr">
                    <a:solidFill>
                      <a:srgbClr val="DAADCE"/>
                    </a:solidFill>
                  </a:tcPr>
                </a:tc>
                <a:tc hMerge="1">
                  <a:txBody>
                    <a:bodyPr/>
                    <a:lstStyle/>
                    <a:p>
                      <a:pPr algn="l" fontAlgn="ctr"/>
                      <a:r>
                        <a:rPr lang="fr-FR" sz="600" u="none" strike="noStrike" dirty="0">
                          <a:effectLst/>
                        </a:rPr>
                        <a:t> </a:t>
                      </a:r>
                      <a:endParaRPr lang="fr-FR" sz="600" b="0" i="0" u="none" strike="noStrike" dirty="0">
                        <a:solidFill>
                          <a:srgbClr val="000000"/>
                        </a:solidFill>
                        <a:effectLst/>
                        <a:latin typeface="Open Sans" panose="020B0606030504020204" pitchFamily="34" charset="0"/>
                      </a:endParaRPr>
                    </a:p>
                  </a:txBody>
                  <a:tcPr marL="36000" marR="36000" marT="36000" marB="36000" anchor="ctr">
                    <a:solidFill>
                      <a:srgbClr val="DAADCE"/>
                    </a:solidFill>
                  </a:tcPr>
                </a:tc>
                <a:tc hMerge="1">
                  <a:txBody>
                    <a:bodyPr/>
                    <a:lstStyle/>
                    <a:p>
                      <a:pPr algn="l" fontAlgn="ctr"/>
                      <a:r>
                        <a:rPr lang="fr-FR" sz="600" u="none" strike="noStrike" dirty="0">
                          <a:effectLst/>
                        </a:rPr>
                        <a:t> </a:t>
                      </a:r>
                      <a:endParaRPr lang="fr-FR" sz="600" b="0" i="0" u="none" strike="noStrike" dirty="0">
                        <a:solidFill>
                          <a:srgbClr val="000000"/>
                        </a:solidFill>
                        <a:effectLst/>
                        <a:latin typeface="Open Sans" panose="020B0606030504020204" pitchFamily="34" charset="0"/>
                      </a:endParaRPr>
                    </a:p>
                  </a:txBody>
                  <a:tcPr marL="36000" marR="36000" marT="36000" marB="36000" anchor="ctr">
                    <a:solidFill>
                      <a:srgbClr val="DAADCE"/>
                    </a:solidFill>
                  </a:tcPr>
                </a:tc>
                <a:tc hMerge="1">
                  <a:txBody>
                    <a:bodyPr/>
                    <a:lstStyle/>
                    <a:p>
                      <a:pPr algn="l" fontAlgn="ctr"/>
                      <a:r>
                        <a:rPr lang="fr-FR" sz="600" u="none" strike="noStrike" dirty="0">
                          <a:effectLst/>
                        </a:rPr>
                        <a:t> </a:t>
                      </a:r>
                      <a:endParaRPr lang="fr-FR" sz="600" b="0" i="0" u="none" strike="noStrike" dirty="0">
                        <a:solidFill>
                          <a:srgbClr val="000000"/>
                        </a:solidFill>
                        <a:effectLst/>
                        <a:latin typeface="Open Sans" panose="020B0606030504020204" pitchFamily="34" charset="0"/>
                      </a:endParaRPr>
                    </a:p>
                  </a:txBody>
                  <a:tcPr marL="36000" marR="36000" marT="36000" marB="36000" anchor="ctr">
                    <a:solidFill>
                      <a:srgbClr val="DAADCE"/>
                    </a:solidFill>
                  </a:tcPr>
                </a:tc>
                <a:tc hMerge="1">
                  <a:txBody>
                    <a:bodyPr/>
                    <a:lstStyle/>
                    <a:p>
                      <a:pPr algn="l" fontAlgn="ctr"/>
                      <a:r>
                        <a:rPr lang="fr-FR" sz="600" u="none" strike="noStrike" dirty="0">
                          <a:effectLst/>
                        </a:rPr>
                        <a:t> </a:t>
                      </a:r>
                      <a:endParaRPr lang="fr-FR" sz="600" b="0" i="0" u="none" strike="noStrike" dirty="0">
                        <a:solidFill>
                          <a:srgbClr val="000000"/>
                        </a:solidFill>
                        <a:effectLst/>
                        <a:latin typeface="Open Sans" panose="020B0606030504020204" pitchFamily="34" charset="0"/>
                      </a:endParaRPr>
                    </a:p>
                  </a:txBody>
                  <a:tcPr marL="36000" marR="36000" marT="36000" marB="36000" anchor="ctr">
                    <a:solidFill>
                      <a:srgbClr val="DAADCE"/>
                    </a:solidFill>
                  </a:tcPr>
                </a:tc>
                <a:tc hMerge="1">
                  <a:txBody>
                    <a:bodyPr/>
                    <a:lstStyle/>
                    <a:p>
                      <a:pPr algn="l" fontAlgn="ctr"/>
                      <a:r>
                        <a:rPr lang="fr-FR" sz="600" u="none" strike="noStrike" dirty="0">
                          <a:effectLst/>
                        </a:rPr>
                        <a:t> </a:t>
                      </a:r>
                      <a:endParaRPr lang="fr-FR" sz="600" b="0" i="0" u="none" strike="noStrike" dirty="0">
                        <a:solidFill>
                          <a:srgbClr val="000000"/>
                        </a:solidFill>
                        <a:effectLst/>
                        <a:latin typeface="Open Sans" panose="020B0606030504020204" pitchFamily="34" charset="0"/>
                      </a:endParaRPr>
                    </a:p>
                  </a:txBody>
                  <a:tcPr marL="36000" marR="36000" marT="36000" marB="36000" anchor="ctr">
                    <a:solidFill>
                      <a:srgbClr val="DAADCE"/>
                    </a:solidFill>
                  </a:tcPr>
                </a:tc>
                <a:extLst>
                  <a:ext uri="{0D108BD9-81ED-4DB2-BD59-A6C34878D82A}">
                    <a16:rowId xmlns:a16="http://schemas.microsoft.com/office/drawing/2014/main" val="208250941"/>
                  </a:ext>
                </a:extLst>
              </a:tr>
              <a:tr h="0">
                <a:tc>
                  <a:txBody>
                    <a:bodyPr/>
                    <a:lstStyle/>
                    <a:p>
                      <a:pPr algn="l" fontAlgn="ctr"/>
                      <a:r>
                        <a:rPr lang="fr-FR" sz="500" b="1" u="none" strike="noStrike" dirty="0">
                          <a:effectLst/>
                        </a:rPr>
                        <a:t>Editions des résultats</a:t>
                      </a:r>
                      <a:endParaRPr lang="fr-FR" sz="500" b="1"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Critique</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Critique</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oui</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oui</a:t>
                      </a:r>
                      <a:endParaRPr lang="fr-FR" sz="500" b="0" i="0" u="none" strike="noStrike">
                        <a:solidFill>
                          <a:srgbClr val="FF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 </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1h</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VRAI</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Les imprimantes seront connectées directement sur automates : certains MO sont à écrire </a:t>
                      </a:r>
                      <a:endParaRPr lang="fr-FR" sz="500" b="0" i="0" u="none" strike="noStrike" dirty="0">
                        <a:solidFill>
                          <a:srgbClr val="000000"/>
                        </a:solidFill>
                        <a:effectLst/>
                        <a:latin typeface="Open Sans" panose="020B0606030504020204" pitchFamily="34" charset="0"/>
                      </a:endParaRPr>
                    </a:p>
                  </a:txBody>
                  <a:tcPr marL="36000" marR="36000" marT="36000" marB="36000" anchor="ctr"/>
                </a:tc>
                <a:extLst>
                  <a:ext uri="{0D108BD9-81ED-4DB2-BD59-A6C34878D82A}">
                    <a16:rowId xmlns:a16="http://schemas.microsoft.com/office/drawing/2014/main" val="2355764660"/>
                  </a:ext>
                </a:extLst>
              </a:tr>
              <a:tr h="120570">
                <a:tc>
                  <a:txBody>
                    <a:bodyPr/>
                    <a:lstStyle/>
                    <a:p>
                      <a:pPr algn="l" fontAlgn="b"/>
                      <a:r>
                        <a:rPr lang="fr-FR" sz="500" b="1" u="none" strike="noStrike" dirty="0">
                          <a:effectLst/>
                        </a:rPr>
                        <a:t>Communications des résultats aux différents services  (Réa, Maternité, USIC/USINV, Pré-bloc)</a:t>
                      </a:r>
                      <a:endParaRPr lang="fr-FR" sz="500" b="1"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Critique</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Critique</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Critique</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Critique</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oui</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oui</a:t>
                      </a:r>
                      <a:endParaRPr lang="fr-FR" sz="500" b="0" i="0" u="none" strike="noStrike">
                        <a:solidFill>
                          <a:srgbClr val="FF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 </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1h</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1h</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VRAI</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Pour pouvoir communiquer les résultats aux différents services, il faut disposer d'un annuaire des services (Cf plan blanc). Des adresses mails sécurisés de chaque médecin/d'une adresse mail </a:t>
                      </a:r>
                      <a:r>
                        <a:rPr lang="fr-FR" sz="500" u="none" strike="noStrike" dirty="0" err="1">
                          <a:effectLst/>
                        </a:rPr>
                        <a:t>bluefiles</a:t>
                      </a:r>
                      <a:endParaRPr lang="fr-FR" sz="500" b="0" i="0" u="none" strike="noStrike" dirty="0">
                        <a:solidFill>
                          <a:srgbClr val="000000"/>
                        </a:solidFill>
                        <a:effectLst/>
                        <a:latin typeface="Open Sans" panose="020B0606030504020204" pitchFamily="34" charset="0"/>
                      </a:endParaRPr>
                    </a:p>
                  </a:txBody>
                  <a:tcPr marL="36000" marR="36000" marT="36000" marB="36000" anchor="ctr"/>
                </a:tc>
                <a:extLst>
                  <a:ext uri="{0D108BD9-81ED-4DB2-BD59-A6C34878D82A}">
                    <a16:rowId xmlns:a16="http://schemas.microsoft.com/office/drawing/2014/main" val="3203140621"/>
                  </a:ext>
                </a:extLst>
              </a:tr>
              <a:tr h="144684">
                <a:tc>
                  <a:txBody>
                    <a:bodyPr/>
                    <a:lstStyle/>
                    <a:p>
                      <a:pPr algn="l" fontAlgn="ctr"/>
                      <a:r>
                        <a:rPr lang="fr-FR" sz="500" b="1" u="none" strike="noStrike" dirty="0">
                          <a:effectLst/>
                        </a:rPr>
                        <a:t>Gestion documentaire</a:t>
                      </a:r>
                      <a:endParaRPr lang="fr-FR" sz="500" b="1"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Non 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Non 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Non critique</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Non critique</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Non 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oui</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 </a:t>
                      </a:r>
                      <a:endParaRPr lang="fr-FR" sz="500" b="0" i="0" u="none" strike="noStrike">
                        <a:solidFill>
                          <a:srgbClr val="FF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1 mois</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FAUX</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 </a:t>
                      </a:r>
                      <a:endParaRPr lang="fr-FR" sz="500" b="0" i="0" u="none" strike="noStrike" dirty="0">
                        <a:solidFill>
                          <a:srgbClr val="000000"/>
                        </a:solidFill>
                        <a:effectLst/>
                        <a:latin typeface="Open Sans" panose="020B0606030504020204" pitchFamily="34" charset="0"/>
                      </a:endParaRPr>
                    </a:p>
                  </a:txBody>
                  <a:tcPr marL="36000" marR="36000" marT="36000" marB="36000" anchor="ctr"/>
                </a:tc>
                <a:extLst>
                  <a:ext uri="{0D108BD9-81ED-4DB2-BD59-A6C34878D82A}">
                    <a16:rowId xmlns:a16="http://schemas.microsoft.com/office/drawing/2014/main" val="4280052731"/>
                  </a:ext>
                </a:extLst>
              </a:tr>
              <a:tr h="144684">
                <a:tc>
                  <a:txBody>
                    <a:bodyPr/>
                    <a:lstStyle/>
                    <a:p>
                      <a:pPr algn="l" fontAlgn="ctr"/>
                      <a:r>
                        <a:rPr lang="fr-FR" sz="500" b="1" u="none" strike="noStrike" dirty="0">
                          <a:effectLst/>
                        </a:rPr>
                        <a:t>Gestion des stocks</a:t>
                      </a:r>
                      <a:endParaRPr lang="fr-FR" sz="500" b="1"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Non critique</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Non 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Non critique</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Non 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Non 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oui</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1 mois</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FAUX</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Chaque secteur doit avoir une liste avec les références des produits ainsi que les fournisseurs avec N° de tel/mail. Tous ces doc seront stockés dans le disque dur/teams</a:t>
                      </a:r>
                      <a:endParaRPr lang="fr-FR" sz="500" b="0" i="0" u="none" strike="noStrike" dirty="0">
                        <a:solidFill>
                          <a:srgbClr val="000000"/>
                        </a:solidFill>
                        <a:effectLst/>
                        <a:latin typeface="Open Sans" panose="020B0606030504020204" pitchFamily="34" charset="0"/>
                      </a:endParaRPr>
                    </a:p>
                  </a:txBody>
                  <a:tcPr marL="36000" marR="36000" marT="36000" marB="36000" anchor="ctr"/>
                </a:tc>
                <a:extLst>
                  <a:ext uri="{0D108BD9-81ED-4DB2-BD59-A6C34878D82A}">
                    <a16:rowId xmlns:a16="http://schemas.microsoft.com/office/drawing/2014/main" val="2872864907"/>
                  </a:ext>
                </a:extLst>
              </a:tr>
              <a:tr h="120570">
                <a:tc>
                  <a:txBody>
                    <a:bodyPr/>
                    <a:lstStyle/>
                    <a:p>
                      <a:pPr algn="l" fontAlgn="b"/>
                      <a:r>
                        <a:rPr lang="fr-FR" sz="500" b="1" u="none" strike="noStrike" dirty="0">
                          <a:effectLst/>
                        </a:rPr>
                        <a:t>Communication des résultats aux différents partenaires</a:t>
                      </a:r>
                      <a:endParaRPr lang="fr-FR" sz="500" b="1"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Non 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Critique</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Critique</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oui</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oui</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3h</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12h</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VRAI</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Les échanges avec les partenaires pour leur envoyer les résultats se feront par MMS/</a:t>
                      </a:r>
                      <a:r>
                        <a:rPr lang="fr-FR" sz="500" u="none" strike="noStrike" dirty="0" err="1">
                          <a:effectLst/>
                        </a:rPr>
                        <a:t>Bleufiles</a:t>
                      </a:r>
                      <a:endParaRPr lang="fr-FR" sz="500" b="0" i="0" u="none" strike="noStrike" dirty="0">
                        <a:solidFill>
                          <a:srgbClr val="000000"/>
                        </a:solidFill>
                        <a:effectLst/>
                        <a:latin typeface="Open Sans" panose="020B0606030504020204" pitchFamily="34" charset="0"/>
                      </a:endParaRPr>
                    </a:p>
                  </a:txBody>
                  <a:tcPr marL="36000" marR="36000" marT="36000" marB="36000" anchor="ctr"/>
                </a:tc>
                <a:extLst>
                  <a:ext uri="{0D108BD9-81ED-4DB2-BD59-A6C34878D82A}">
                    <a16:rowId xmlns:a16="http://schemas.microsoft.com/office/drawing/2014/main" val="1844248238"/>
                  </a:ext>
                </a:extLst>
              </a:tr>
              <a:tr h="120570">
                <a:tc>
                  <a:txBody>
                    <a:bodyPr/>
                    <a:lstStyle/>
                    <a:p>
                      <a:pPr algn="l" fontAlgn="b"/>
                      <a:r>
                        <a:rPr lang="fr-FR" sz="500" b="1" u="none" strike="noStrike" dirty="0">
                          <a:effectLst/>
                        </a:rPr>
                        <a:t>Communication des résultats aux différents Prestataires</a:t>
                      </a:r>
                      <a:endParaRPr lang="fr-FR" sz="500" b="1"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Non critique</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Critique</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Critique</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oui</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oui</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 </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 </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3h</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12h</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 </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Les échanges avec les prestataires pour leur envoyer les résultats se feront par MMS/</a:t>
                      </a:r>
                      <a:r>
                        <a:rPr lang="fr-FR" sz="500" u="none" strike="noStrike" dirty="0" err="1">
                          <a:effectLst/>
                        </a:rPr>
                        <a:t>Bleufiles</a:t>
                      </a:r>
                      <a:endParaRPr lang="fr-FR" sz="500" b="0" i="0" u="none" strike="noStrike" dirty="0">
                        <a:solidFill>
                          <a:srgbClr val="000000"/>
                        </a:solidFill>
                        <a:effectLst/>
                        <a:latin typeface="Open Sans" panose="020B0606030504020204" pitchFamily="34" charset="0"/>
                      </a:endParaRPr>
                    </a:p>
                  </a:txBody>
                  <a:tcPr marL="36000" marR="36000" marT="36000" marB="36000" anchor="ctr"/>
                </a:tc>
                <a:extLst>
                  <a:ext uri="{0D108BD9-81ED-4DB2-BD59-A6C34878D82A}">
                    <a16:rowId xmlns:a16="http://schemas.microsoft.com/office/drawing/2014/main" val="3144866931"/>
                  </a:ext>
                </a:extLst>
              </a:tr>
              <a:tr h="120570">
                <a:tc>
                  <a:txBody>
                    <a:bodyPr/>
                    <a:lstStyle/>
                    <a:p>
                      <a:pPr algn="l" fontAlgn="b"/>
                      <a:r>
                        <a:rPr lang="fr-FR" sz="500" b="1" u="none" strike="noStrike" dirty="0">
                          <a:effectLst/>
                        </a:rPr>
                        <a:t>Biologie Délocalisée</a:t>
                      </a:r>
                      <a:endParaRPr lang="fr-FR" sz="500" b="1"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Non critique</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Non critique</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Non 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Non critique</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Non critique</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oui</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oui</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 </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 </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 </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 </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 </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Comment on récupère les résultats ==&gt; étiquette à garder pour enregistrer les patients quand il y aura reprise ==&gt; info à communiquer aux services (urgences, maternité, bloc…) </a:t>
                      </a:r>
                      <a:endParaRPr lang="fr-FR" sz="500" b="0" i="0" u="none" strike="noStrike" dirty="0">
                        <a:solidFill>
                          <a:srgbClr val="000000"/>
                        </a:solidFill>
                        <a:effectLst/>
                        <a:latin typeface="Open Sans" panose="020B0606030504020204" pitchFamily="34" charset="0"/>
                      </a:endParaRPr>
                    </a:p>
                  </a:txBody>
                  <a:tcPr marL="36000" marR="36000" marT="36000" marB="36000" anchor="ctr"/>
                </a:tc>
                <a:extLst>
                  <a:ext uri="{0D108BD9-81ED-4DB2-BD59-A6C34878D82A}">
                    <a16:rowId xmlns:a16="http://schemas.microsoft.com/office/drawing/2014/main" val="4027936654"/>
                  </a:ext>
                </a:extLst>
              </a:tr>
              <a:tr h="120570">
                <a:tc>
                  <a:txBody>
                    <a:bodyPr/>
                    <a:lstStyle/>
                    <a:p>
                      <a:pPr algn="l" fontAlgn="b"/>
                      <a:r>
                        <a:rPr lang="fr-FR" sz="500" b="1" u="none" strike="noStrike" dirty="0">
                          <a:effectLst/>
                        </a:rPr>
                        <a:t>Gestion du personnel</a:t>
                      </a:r>
                      <a:endParaRPr lang="fr-FR" sz="500" b="1"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Non 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Non 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Non critique</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Non 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oui</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oui</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3S</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3S</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 </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 </a:t>
                      </a:r>
                      <a:endParaRPr lang="fr-FR" sz="500" b="0" i="0" u="none" strike="noStrike" dirty="0">
                        <a:solidFill>
                          <a:srgbClr val="000000"/>
                        </a:solidFill>
                        <a:effectLst/>
                        <a:latin typeface="Open Sans" panose="020B0606030504020204" pitchFamily="34" charset="0"/>
                      </a:endParaRPr>
                    </a:p>
                  </a:txBody>
                  <a:tcPr marL="36000" marR="36000" marT="36000" marB="36000" anchor="ctr"/>
                </a:tc>
                <a:extLst>
                  <a:ext uri="{0D108BD9-81ED-4DB2-BD59-A6C34878D82A}">
                    <a16:rowId xmlns:a16="http://schemas.microsoft.com/office/drawing/2014/main" val="3351255515"/>
                  </a:ext>
                </a:extLst>
              </a:tr>
            </a:tbl>
          </a:graphicData>
        </a:graphic>
      </p:graphicFrame>
      <p:sp>
        <p:nvSpPr>
          <p:cNvPr id="9" name="ZoneTexte 8">
            <a:extLst>
              <a:ext uri="{FF2B5EF4-FFF2-40B4-BE49-F238E27FC236}">
                <a16:creationId xmlns:a16="http://schemas.microsoft.com/office/drawing/2014/main" id="{7FD5CB10-7828-2750-7191-360F467927AB}"/>
              </a:ext>
            </a:extLst>
          </p:cNvPr>
          <p:cNvSpPr txBox="1"/>
          <p:nvPr/>
        </p:nvSpPr>
        <p:spPr>
          <a:xfrm>
            <a:off x="488479" y="1238051"/>
            <a:ext cx="2433412"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Exemple </a:t>
            </a:r>
            <a:r>
              <a:rPr kumimoji="0" lang="fr-FR" sz="800" b="1" i="0" u="none" strike="noStrike" kern="1200" cap="none" spc="0" normalizeH="0" baseline="0" noProof="0" dirty="0">
                <a:ln>
                  <a:noFill/>
                </a:ln>
                <a:solidFill>
                  <a:srgbClr val="FFFFFF"/>
                </a:solidFill>
                <a:effectLst/>
                <a:highlight>
                  <a:srgbClr val="006AB2"/>
                </a:highlight>
                <a:uLnTx/>
                <a:uFillTx/>
                <a:latin typeface="Arial" panose="020B0604020202020204" pitchFamily="34" charset="0"/>
                <a:ea typeface="+mn-ea"/>
                <a:cs typeface="Arial" panose="020B0604020202020204" pitchFamily="34" charset="0"/>
                <a:sym typeface="Arial"/>
              </a:rPr>
              <a:t>laboratoire</a:t>
            </a:r>
            <a:endParaRPr kumimoji="0" lang="fr-FR"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sp>
        <p:nvSpPr>
          <p:cNvPr id="3" name="Espace réservé du numéro de diapositive 2">
            <a:extLst>
              <a:ext uri="{FF2B5EF4-FFF2-40B4-BE49-F238E27FC236}">
                <a16:creationId xmlns:a16="http://schemas.microsoft.com/office/drawing/2014/main" id="{DEBD4F92-D8C2-905A-F67B-13A0BCFFF100}"/>
              </a:ext>
            </a:extLst>
          </p:cNvPr>
          <p:cNvSpPr>
            <a:spLocks noGrp="1"/>
          </p:cNvSpPr>
          <p:nvPr>
            <p:ph type="sldNum" sz="quarter" idx="18"/>
          </p:nvPr>
        </p:nvSpPr>
        <p:spPr>
          <a:xfrm>
            <a:off x="107504" y="4749992"/>
            <a:ext cx="287338" cy="273844"/>
          </a:xfrm>
        </p:spPr>
        <p:txBody>
          <a:bodyPr/>
          <a:lstStyle/>
          <a:p>
            <a:pPr marL="0" marR="0" lvl="0" indent="0" algn="ctr" defTabSz="914400" rtl="0" eaLnBrk="1" fontAlgn="auto" latinLnBrk="0" hangingPunct="1">
              <a:lnSpc>
                <a:spcPct val="100000"/>
              </a:lnSpc>
              <a:spcBef>
                <a:spcPts val="0"/>
              </a:spcBef>
              <a:spcAft>
                <a:spcPts val="0"/>
              </a:spcAft>
              <a:buClr>
                <a:srgbClr val="000000"/>
              </a:buClr>
              <a:buSzPts val="800"/>
              <a:buFont typeface="Arial"/>
              <a:buNone/>
              <a:tabLst/>
              <a:defRPr/>
            </a:pPr>
            <a:fld id="{4A897389-FDC9-4B4F-9058-9FB9E4529928}" type="slidenum">
              <a:rPr kumimoji="0" lang="fr-FR" sz="800" b="0" i="1" u="none" strike="noStrike" kern="0" cap="none" spc="0" normalizeH="0" baseline="0" noProof="0" smtClean="0">
                <a:ln>
                  <a:noFill/>
                </a:ln>
                <a:solidFill>
                  <a:srgbClr val="575757"/>
                </a:solidFill>
                <a:effectLst/>
                <a:uLnTx/>
                <a:uFillTx/>
                <a:latin typeface="Arial"/>
                <a:cs typeface="Arial"/>
                <a:sym typeface="Arial"/>
              </a:rPr>
              <a:pPr marL="0" marR="0" lvl="0" indent="0" algn="ctr" defTabSz="914400" rtl="0" eaLnBrk="1" fontAlgn="auto" latinLnBrk="0" hangingPunct="1">
                <a:lnSpc>
                  <a:spcPct val="100000"/>
                </a:lnSpc>
                <a:spcBef>
                  <a:spcPts val="0"/>
                </a:spcBef>
                <a:spcAft>
                  <a:spcPts val="0"/>
                </a:spcAft>
                <a:buClr>
                  <a:srgbClr val="000000"/>
                </a:buClr>
                <a:buSzPts val="800"/>
                <a:buFont typeface="Arial"/>
                <a:buNone/>
                <a:tabLst/>
                <a:defRPr/>
              </a:pPr>
              <a:t>38</a:t>
            </a:fld>
            <a:endParaRPr kumimoji="0" lang="fr-FR" sz="800" b="0" i="1" u="none" strike="noStrike" kern="0" cap="none" spc="0" normalizeH="0" baseline="0" noProof="0" dirty="0">
              <a:ln>
                <a:noFill/>
              </a:ln>
              <a:solidFill>
                <a:srgbClr val="575757"/>
              </a:solidFill>
              <a:effectLst/>
              <a:uLnTx/>
              <a:uFillTx/>
              <a:latin typeface="Arial"/>
              <a:cs typeface="Arial"/>
              <a:sym typeface="Arial"/>
            </a:endParaRPr>
          </a:p>
        </p:txBody>
      </p:sp>
    </p:spTree>
    <p:extLst>
      <p:ext uri="{BB962C8B-B14F-4D97-AF65-F5344CB8AC3E}">
        <p14:creationId xmlns:p14="http://schemas.microsoft.com/office/powerpoint/2010/main" val="9464692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9F7E1F1F-96C4-4F6C-BEE7-CB841CEBB097}"/>
              </a:ext>
            </a:extLst>
          </p:cNvPr>
          <p:cNvSpPr>
            <a:spLocks noGrp="1"/>
          </p:cNvSpPr>
          <p:nvPr>
            <p:ph type="sldNum" sz="quarter" idx="18"/>
          </p:nvPr>
        </p:nvSpPr>
        <p:spPr/>
        <p:txBody>
          <a:bodyPr/>
          <a:lstStyle/>
          <a:p>
            <a:pPr marL="0" marR="0" lvl="0" indent="0" algn="ctr" defTabSz="914400" rtl="0" eaLnBrk="1" fontAlgn="auto" latinLnBrk="0" hangingPunct="1">
              <a:lnSpc>
                <a:spcPct val="100000"/>
              </a:lnSpc>
              <a:spcBef>
                <a:spcPts val="0"/>
              </a:spcBef>
              <a:spcAft>
                <a:spcPts val="0"/>
              </a:spcAft>
              <a:buClr>
                <a:srgbClr val="000000"/>
              </a:buClr>
              <a:buSzPts val="800"/>
              <a:buFont typeface="Arial"/>
              <a:buNone/>
              <a:tabLst/>
              <a:defRPr/>
            </a:pPr>
            <a:fld id="{4A897389-FDC9-4B4F-9058-9FB9E4529928}" type="slidenum">
              <a:rPr kumimoji="0" lang="fr-FR" sz="800" b="0" i="1" u="none" strike="noStrike" kern="0" cap="none" spc="0" normalizeH="0" baseline="0" noProof="0" smtClean="0">
                <a:ln>
                  <a:noFill/>
                </a:ln>
                <a:solidFill>
                  <a:srgbClr val="575757"/>
                </a:solidFill>
                <a:effectLst/>
                <a:uLnTx/>
                <a:uFillTx/>
                <a:latin typeface="Arial"/>
                <a:cs typeface="Arial"/>
                <a:sym typeface="Arial"/>
              </a:rPr>
              <a:pPr marL="0" marR="0" lvl="0" indent="0" algn="ctr" defTabSz="914400" rtl="0" eaLnBrk="1" fontAlgn="auto" latinLnBrk="0" hangingPunct="1">
                <a:lnSpc>
                  <a:spcPct val="100000"/>
                </a:lnSpc>
                <a:spcBef>
                  <a:spcPts val="0"/>
                </a:spcBef>
                <a:spcAft>
                  <a:spcPts val="0"/>
                </a:spcAft>
                <a:buClr>
                  <a:srgbClr val="000000"/>
                </a:buClr>
                <a:buSzPts val="800"/>
                <a:buFont typeface="Arial"/>
                <a:buNone/>
                <a:tabLst/>
                <a:defRPr/>
              </a:pPr>
              <a:t>39</a:t>
            </a:fld>
            <a:endParaRPr kumimoji="0" lang="fr-FR" sz="800" b="0" i="1" u="none" strike="noStrike" kern="0" cap="none" spc="0" normalizeH="0" baseline="0" noProof="0" dirty="0">
              <a:ln>
                <a:noFill/>
              </a:ln>
              <a:solidFill>
                <a:srgbClr val="575757"/>
              </a:solidFill>
              <a:effectLst/>
              <a:uLnTx/>
              <a:uFillTx/>
              <a:latin typeface="Arial"/>
              <a:cs typeface="Arial"/>
              <a:sym typeface="Arial"/>
            </a:endParaRPr>
          </a:p>
        </p:txBody>
      </p:sp>
      <p:sp>
        <p:nvSpPr>
          <p:cNvPr id="5" name="Titre 1">
            <a:extLst>
              <a:ext uri="{FF2B5EF4-FFF2-40B4-BE49-F238E27FC236}">
                <a16:creationId xmlns:a16="http://schemas.microsoft.com/office/drawing/2014/main" id="{EEB7DF9C-2C29-60D3-F708-E91A01EA1132}"/>
              </a:ext>
            </a:extLst>
          </p:cNvPr>
          <p:cNvSpPr txBox="1">
            <a:spLocks/>
          </p:cNvSpPr>
          <p:nvPr/>
        </p:nvSpPr>
        <p:spPr>
          <a:xfrm>
            <a:off x="827584" y="87474"/>
            <a:ext cx="8064092" cy="540006"/>
          </a:xfrm>
          <a:prstGeom prst="rect">
            <a:avLst/>
          </a:prstGeom>
          <a:noFill/>
          <a:ln>
            <a:noFill/>
          </a:ln>
        </p:spPr>
        <p:txBody>
          <a:bodyPr spcFirstLastPara="1" wrap="square" lIns="0" tIns="0" rIns="0" bIns="0" anchor="b" anchorCtr="0">
            <a:normAutofit fontScale="92500"/>
          </a:bodyPr>
          <a:lstStyle>
            <a:defPPr marR="0" lvl="0" algn="l" rtl="0">
              <a:lnSpc>
                <a:spcPct val="100000"/>
              </a:lnSpc>
              <a:spcBef>
                <a:spcPts val="0"/>
              </a:spcBef>
              <a:spcAft>
                <a:spcPts val="0"/>
              </a:spcAft>
            </a:defPPr>
            <a:lvl1pPr marR="0" lvl="0" algn="l" rtl="0">
              <a:lnSpc>
                <a:spcPct val="110000"/>
              </a:lnSpc>
              <a:spcBef>
                <a:spcPts val="0"/>
              </a:spcBef>
              <a:spcAft>
                <a:spcPts val="0"/>
              </a:spcAft>
              <a:buClr>
                <a:srgbClr val="006AB2"/>
              </a:buClr>
              <a:buSzPts val="2000"/>
              <a:buFont typeface="Arial"/>
              <a:buNone/>
              <a:defRPr sz="2000" b="1" i="0" u="none" strike="noStrike" cap="none">
                <a:solidFill>
                  <a:srgbClr val="006AB2"/>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10000"/>
              </a:lnSpc>
              <a:spcBef>
                <a:spcPts val="0"/>
              </a:spcBef>
              <a:spcAft>
                <a:spcPts val="0"/>
              </a:spcAft>
              <a:buClr>
                <a:srgbClr val="006AB2"/>
              </a:buClr>
              <a:buSzPts val="2000"/>
              <a:buFont typeface="Arial"/>
              <a:buNone/>
              <a:tabLst/>
              <a:defRPr/>
            </a:pPr>
            <a:r>
              <a:rPr kumimoji="0" lang="fr-FR" sz="2000" b="1" i="0" u="none" strike="noStrike" kern="0" cap="none" spc="0" normalizeH="0" baseline="0" noProof="0" dirty="0">
                <a:ln>
                  <a:noFill/>
                </a:ln>
                <a:solidFill>
                  <a:srgbClr val="006AB2"/>
                </a:solidFill>
                <a:effectLst/>
                <a:uLnTx/>
                <a:uFillTx/>
                <a:latin typeface="Arial"/>
                <a:cs typeface="Arial"/>
                <a:sym typeface="Arial"/>
              </a:rPr>
              <a:t>Onglet 1.BIA – Tableau ressources nécessaires et logiciels applicatifs</a:t>
            </a:r>
            <a:endParaRPr kumimoji="0" lang="fr-FR" sz="2000" b="0" i="0" u="none" strike="noStrike" kern="0" cap="none" spc="0" normalizeH="0" baseline="0" noProof="0" dirty="0">
              <a:ln>
                <a:noFill/>
              </a:ln>
              <a:solidFill>
                <a:srgbClr val="006AB2"/>
              </a:solidFill>
              <a:effectLst/>
              <a:uLnTx/>
              <a:uFillTx/>
              <a:latin typeface="Arial"/>
              <a:cs typeface="Arial"/>
              <a:sym typeface="Arial"/>
            </a:endParaRPr>
          </a:p>
        </p:txBody>
      </p:sp>
      <p:sp>
        <p:nvSpPr>
          <p:cNvPr id="6" name="Espace réservé du texte 3">
            <a:extLst>
              <a:ext uri="{FF2B5EF4-FFF2-40B4-BE49-F238E27FC236}">
                <a16:creationId xmlns:a16="http://schemas.microsoft.com/office/drawing/2014/main" id="{23B0F318-AD32-FB55-9C84-0D87D6EB306E}"/>
              </a:ext>
            </a:extLst>
          </p:cNvPr>
          <p:cNvSpPr txBox="1">
            <a:spLocks/>
          </p:cNvSpPr>
          <p:nvPr/>
        </p:nvSpPr>
        <p:spPr>
          <a:xfrm>
            <a:off x="3673525" y="1235853"/>
            <a:ext cx="1171350" cy="368033"/>
          </a:xfrm>
          <a:prstGeom prst="rect">
            <a:avLst/>
          </a:prstGeom>
        </p:spPr>
        <p:txBody>
          <a:bodyPr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706F6F"/>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706F6F"/>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706F6F"/>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706F6F"/>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706F6F"/>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300"/>
              </a:spcBef>
              <a:spcAft>
                <a:spcPts val="0"/>
              </a:spcAft>
              <a:buClr>
                <a:srgbClr val="000000"/>
              </a:buClr>
              <a:buSzTx/>
              <a:buFont typeface="Arial" panose="020B0604020202020204" pitchFamily="34" charset="0"/>
              <a:buNone/>
              <a:tabLst/>
              <a:defRPr/>
            </a:pPr>
            <a:endParaRPr kumimoji="0" lang="fr-FR" sz="4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a:p>
            <a:pPr marL="0" marR="0" lvl="0" indent="0" algn="just" defTabSz="914400" rtl="0" eaLnBrk="1" fontAlgn="auto" latinLnBrk="0" hangingPunct="1">
              <a:lnSpc>
                <a:spcPct val="90000"/>
              </a:lnSpc>
              <a:spcBef>
                <a:spcPts val="300"/>
              </a:spcBef>
              <a:spcAft>
                <a:spcPts val="0"/>
              </a:spcAft>
              <a:buClr>
                <a:srgbClr val="000000"/>
              </a:buClr>
              <a:buSzTx/>
              <a:buFont typeface="Arial" panose="020B0604020202020204" pitchFamily="34" charset="0"/>
              <a:buNone/>
              <a:tabLst/>
              <a:defRPr/>
            </a:pPr>
            <a:r>
              <a:rPr kumimoji="0" lang="fr-FR" sz="9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Liste du matériel :</a:t>
            </a:r>
          </a:p>
          <a:p>
            <a:pPr marL="0" marR="0" lvl="0" indent="0" algn="just" defTabSz="914400" rtl="0" eaLnBrk="1" fontAlgn="auto" latinLnBrk="0" hangingPunct="1">
              <a:lnSpc>
                <a:spcPct val="90000"/>
              </a:lnSpc>
              <a:spcBef>
                <a:spcPts val="300"/>
              </a:spcBef>
              <a:spcAft>
                <a:spcPts val="0"/>
              </a:spcAft>
              <a:buClr>
                <a:srgbClr val="000000"/>
              </a:buClr>
              <a:buSzTx/>
              <a:buFont typeface="Arial" panose="020B0604020202020204" pitchFamily="34" charset="0"/>
              <a:buNone/>
              <a:tabLst/>
              <a:defRPr/>
            </a:pPr>
            <a:endParaRPr kumimoji="0" lang="fr-FR" sz="9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a:p>
            <a:pPr marL="0" marR="0" lvl="0" indent="0" algn="just" defTabSz="914400" rtl="0" eaLnBrk="1" fontAlgn="auto" latinLnBrk="0" hangingPunct="1">
              <a:lnSpc>
                <a:spcPct val="90000"/>
              </a:lnSpc>
              <a:spcBef>
                <a:spcPts val="300"/>
              </a:spcBef>
              <a:spcAft>
                <a:spcPts val="0"/>
              </a:spcAft>
              <a:buClr>
                <a:srgbClr val="000000"/>
              </a:buClr>
              <a:buSzTx/>
              <a:buFont typeface="Arial" panose="020B0604020202020204" pitchFamily="34" charset="0"/>
              <a:buNone/>
              <a:tabLst/>
              <a:defRPr/>
            </a:pPr>
            <a:endParaRPr kumimoji="0" lang="fr-FR" sz="9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a:p>
            <a:pPr marL="0" marR="0" lvl="0" indent="0" algn="just" defTabSz="914400" rtl="0" eaLnBrk="1" fontAlgn="auto" latinLnBrk="0" hangingPunct="1">
              <a:lnSpc>
                <a:spcPct val="90000"/>
              </a:lnSpc>
              <a:spcBef>
                <a:spcPts val="300"/>
              </a:spcBef>
              <a:spcAft>
                <a:spcPts val="0"/>
              </a:spcAft>
              <a:buClr>
                <a:srgbClr val="000000"/>
              </a:buClr>
              <a:buSzTx/>
              <a:buFont typeface="Arial" panose="020B0604020202020204" pitchFamily="34" charset="0"/>
              <a:buNone/>
              <a:tabLst/>
              <a:defRPr/>
            </a:pPr>
            <a:endParaRPr kumimoji="0" lang="fr-FR" sz="9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a:p>
            <a:pPr marL="0" marR="0" lvl="0" indent="0" algn="just" defTabSz="914400" rtl="0" eaLnBrk="1" fontAlgn="auto" latinLnBrk="0" hangingPunct="1">
              <a:lnSpc>
                <a:spcPct val="90000"/>
              </a:lnSpc>
              <a:spcBef>
                <a:spcPts val="300"/>
              </a:spcBef>
              <a:spcAft>
                <a:spcPts val="0"/>
              </a:spcAft>
              <a:buClr>
                <a:srgbClr val="000000"/>
              </a:buClr>
              <a:buSzTx/>
              <a:buFont typeface="Arial" panose="020B0604020202020204" pitchFamily="34" charset="0"/>
              <a:buNone/>
              <a:tabLst/>
              <a:defRPr/>
            </a:pPr>
            <a:endParaRPr kumimoji="0" lang="fr-FR" sz="9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a:p>
            <a:pPr marL="0" marR="0" lvl="0" indent="0" algn="just" defTabSz="914400" rtl="0" eaLnBrk="1" fontAlgn="auto" latinLnBrk="0" hangingPunct="1">
              <a:lnSpc>
                <a:spcPct val="90000"/>
              </a:lnSpc>
              <a:spcBef>
                <a:spcPts val="300"/>
              </a:spcBef>
              <a:spcAft>
                <a:spcPts val="0"/>
              </a:spcAft>
              <a:buClr>
                <a:srgbClr val="000000"/>
              </a:buClr>
              <a:buSzTx/>
              <a:buFont typeface="Arial" panose="020B0604020202020204" pitchFamily="34" charset="0"/>
              <a:buNone/>
              <a:tabLst/>
              <a:defRPr/>
            </a:pPr>
            <a:endParaRPr kumimoji="0" lang="fr-FR" sz="9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a:p>
            <a:pPr marL="0" marR="0" lvl="0" indent="0" algn="just" defTabSz="914400" rtl="0" eaLnBrk="1" fontAlgn="auto" latinLnBrk="0" hangingPunct="1">
              <a:lnSpc>
                <a:spcPct val="90000"/>
              </a:lnSpc>
              <a:spcBef>
                <a:spcPts val="300"/>
              </a:spcBef>
              <a:spcAft>
                <a:spcPts val="0"/>
              </a:spcAft>
              <a:buClr>
                <a:srgbClr val="000000"/>
              </a:buClr>
              <a:buSzTx/>
              <a:buFont typeface="Arial" panose="020B0604020202020204" pitchFamily="34" charset="0"/>
              <a:buNone/>
              <a:tabLst/>
              <a:defRPr/>
            </a:pPr>
            <a:endParaRPr kumimoji="0" lang="fr-FR" sz="9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a:p>
            <a:pPr marL="0" marR="0" lvl="0" indent="0" algn="just" defTabSz="914400" rtl="0" eaLnBrk="1" fontAlgn="auto" latinLnBrk="0" hangingPunct="1">
              <a:lnSpc>
                <a:spcPct val="90000"/>
              </a:lnSpc>
              <a:spcBef>
                <a:spcPts val="300"/>
              </a:spcBef>
              <a:spcAft>
                <a:spcPts val="0"/>
              </a:spcAft>
              <a:buClr>
                <a:srgbClr val="000000"/>
              </a:buClr>
              <a:buSzTx/>
              <a:buFont typeface="Arial" panose="020B0604020202020204" pitchFamily="34" charset="0"/>
              <a:buNone/>
              <a:tabLst/>
              <a:defRPr/>
            </a:pPr>
            <a:endParaRPr kumimoji="0" lang="fr-FR" sz="9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a:p>
            <a:pPr marL="0" marR="0" lvl="0" indent="0" algn="just" defTabSz="914400" rtl="0" eaLnBrk="1" fontAlgn="auto" latinLnBrk="0" hangingPunct="1">
              <a:lnSpc>
                <a:spcPct val="90000"/>
              </a:lnSpc>
              <a:spcBef>
                <a:spcPts val="300"/>
              </a:spcBef>
              <a:spcAft>
                <a:spcPts val="0"/>
              </a:spcAft>
              <a:buClr>
                <a:srgbClr val="000000"/>
              </a:buClr>
              <a:buSzTx/>
              <a:buFont typeface="Arial" panose="020B0604020202020204" pitchFamily="34" charset="0"/>
              <a:buNone/>
              <a:tabLst/>
              <a:defRPr/>
            </a:pPr>
            <a:endParaRPr kumimoji="0" lang="fr-FR" sz="9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a:p>
            <a:pPr marL="0" marR="0" lvl="0" indent="0" algn="just" defTabSz="914400" rtl="0" eaLnBrk="1" fontAlgn="auto" latinLnBrk="0" hangingPunct="1">
              <a:lnSpc>
                <a:spcPct val="90000"/>
              </a:lnSpc>
              <a:spcBef>
                <a:spcPts val="300"/>
              </a:spcBef>
              <a:spcAft>
                <a:spcPts val="0"/>
              </a:spcAft>
              <a:buClr>
                <a:srgbClr val="000000"/>
              </a:buClr>
              <a:buSzTx/>
              <a:buFont typeface="Arial" panose="020B0604020202020204" pitchFamily="34" charset="0"/>
              <a:buNone/>
              <a:tabLst/>
              <a:defRPr/>
            </a:pPr>
            <a:endParaRPr kumimoji="0" lang="fr-FR" sz="9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a:p>
            <a:pPr marL="0" marR="0" lvl="0" indent="0" algn="just" defTabSz="914400" rtl="0" eaLnBrk="1" fontAlgn="auto" latinLnBrk="0" hangingPunct="1">
              <a:lnSpc>
                <a:spcPct val="90000"/>
              </a:lnSpc>
              <a:spcBef>
                <a:spcPts val="300"/>
              </a:spcBef>
              <a:spcAft>
                <a:spcPts val="0"/>
              </a:spcAft>
              <a:buClr>
                <a:srgbClr val="000000"/>
              </a:buClr>
              <a:buSzTx/>
              <a:buFont typeface="Arial" panose="020B0604020202020204" pitchFamily="34" charset="0"/>
              <a:buNone/>
              <a:tabLst/>
              <a:defRPr/>
            </a:pPr>
            <a:endParaRPr kumimoji="0" lang="fr-FR" sz="9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a:p>
            <a:pPr marL="0" marR="0" lvl="0" indent="0" algn="just" defTabSz="914400" rtl="0" eaLnBrk="1" fontAlgn="auto" latinLnBrk="0" hangingPunct="1">
              <a:lnSpc>
                <a:spcPct val="90000"/>
              </a:lnSpc>
              <a:spcBef>
                <a:spcPts val="300"/>
              </a:spcBef>
              <a:spcAft>
                <a:spcPts val="0"/>
              </a:spcAft>
              <a:buClr>
                <a:srgbClr val="000000"/>
              </a:buClr>
              <a:buSzTx/>
              <a:buFont typeface="Arial" panose="020B0604020202020204" pitchFamily="34" charset="0"/>
              <a:buNone/>
              <a:tabLst/>
              <a:defRPr/>
            </a:pPr>
            <a:endParaRPr kumimoji="0" lang="fr-FR" sz="9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a:p>
            <a:pPr marL="0" marR="0" lvl="0" indent="0" algn="just" defTabSz="914400" rtl="0" eaLnBrk="1" fontAlgn="auto" latinLnBrk="0" hangingPunct="1">
              <a:lnSpc>
                <a:spcPct val="90000"/>
              </a:lnSpc>
              <a:spcBef>
                <a:spcPts val="300"/>
              </a:spcBef>
              <a:spcAft>
                <a:spcPts val="0"/>
              </a:spcAft>
              <a:buClr>
                <a:srgbClr val="000000"/>
              </a:buClr>
              <a:buSzTx/>
              <a:buFont typeface="Arial" panose="020B0604020202020204" pitchFamily="34" charset="0"/>
              <a:buNone/>
              <a:tabLst/>
              <a:defRPr/>
            </a:pPr>
            <a:endParaRPr kumimoji="0" lang="fr-FR" sz="3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sp>
        <p:nvSpPr>
          <p:cNvPr id="7" name="ZoneTexte 6">
            <a:extLst>
              <a:ext uri="{FF2B5EF4-FFF2-40B4-BE49-F238E27FC236}">
                <a16:creationId xmlns:a16="http://schemas.microsoft.com/office/drawing/2014/main" id="{3D6517D8-1817-7B9D-F008-CE8AE29D9757}"/>
              </a:ext>
            </a:extLst>
          </p:cNvPr>
          <p:cNvSpPr txBox="1"/>
          <p:nvPr/>
        </p:nvSpPr>
        <p:spPr>
          <a:xfrm>
            <a:off x="2503041" y="1493766"/>
            <a:ext cx="1887487"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Exemple </a:t>
            </a:r>
            <a:r>
              <a:rPr kumimoji="0" lang="fr-FR" sz="800" b="1" i="0" u="none" strike="noStrike" kern="1200" cap="none" spc="0" normalizeH="0" baseline="0" noProof="0" dirty="0">
                <a:ln>
                  <a:noFill/>
                </a:ln>
                <a:solidFill>
                  <a:srgbClr val="FFFFFF"/>
                </a:solidFill>
                <a:effectLst/>
                <a:highlight>
                  <a:srgbClr val="F089BA"/>
                </a:highlight>
                <a:uLnTx/>
                <a:uFillTx/>
                <a:latin typeface="Arial" panose="020B0604020202020204" pitchFamily="34" charset="0"/>
                <a:ea typeface="+mn-ea"/>
                <a:cs typeface="Arial" panose="020B0604020202020204" pitchFamily="34" charset="0"/>
                <a:sym typeface="Arial"/>
              </a:rPr>
              <a:t>processus paie</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Ordinateur</a:t>
            </a: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Imprimantes</a:t>
            </a: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Téléphonie : DECT</a:t>
            </a: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Administratif : Personnel </a:t>
            </a: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Logiciel Excel</a:t>
            </a: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Logiciel métier</a:t>
            </a: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Internet</a:t>
            </a: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Site de NETENTREPRISE</a:t>
            </a:r>
          </a:p>
        </p:txBody>
      </p:sp>
      <p:sp>
        <p:nvSpPr>
          <p:cNvPr id="8" name="ZoneTexte 7">
            <a:extLst>
              <a:ext uri="{FF2B5EF4-FFF2-40B4-BE49-F238E27FC236}">
                <a16:creationId xmlns:a16="http://schemas.microsoft.com/office/drawing/2014/main" id="{4406A5BD-4AC7-D6CD-2311-B0E6F7D11DDC}"/>
              </a:ext>
            </a:extLst>
          </p:cNvPr>
          <p:cNvSpPr txBox="1"/>
          <p:nvPr/>
        </p:nvSpPr>
        <p:spPr>
          <a:xfrm>
            <a:off x="4405359" y="1488149"/>
            <a:ext cx="1887488"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Exemple</a:t>
            </a:r>
            <a:r>
              <a:rPr kumimoji="0" lang="fr-FR" sz="1100" b="0" i="0" u="none" strike="noStrike" kern="0" cap="none" spc="0" normalizeH="0" baseline="0" noProof="0" dirty="0">
                <a:ln>
                  <a:noFill/>
                </a:ln>
                <a:solidFill>
                  <a:srgbClr val="000000"/>
                </a:solidFill>
                <a:effectLst/>
                <a:uLnTx/>
                <a:uFillTx/>
                <a:latin typeface="Arial"/>
                <a:cs typeface="Arial"/>
                <a:sym typeface="Arial"/>
              </a:rPr>
              <a:t> </a:t>
            </a:r>
            <a:r>
              <a:rPr kumimoji="0" lang="fr-FR" sz="800" b="1" i="0" u="none" strike="noStrike" kern="1200" cap="none" spc="0" normalizeH="0" baseline="0" noProof="0" dirty="0">
                <a:ln>
                  <a:noFill/>
                </a:ln>
                <a:solidFill>
                  <a:srgbClr val="FFFFFF"/>
                </a:solidFill>
                <a:effectLst/>
                <a:highlight>
                  <a:srgbClr val="006AB2"/>
                </a:highlight>
                <a:uLnTx/>
                <a:uFillTx/>
                <a:latin typeface="Arial" panose="020B0604020202020204" pitchFamily="34" charset="0"/>
                <a:ea typeface="+mn-ea"/>
                <a:cs typeface="Arial" panose="020B0604020202020204" pitchFamily="34" charset="0"/>
                <a:sym typeface="Arial"/>
              </a:rPr>
              <a:t>laboratoire</a:t>
            </a:r>
            <a:r>
              <a:rPr kumimoji="0" lang="fr-FR" sz="8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rPr>
              <a:t> </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6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endParaRP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Ordinateur</a:t>
            </a: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Imprimantes et scanner</a:t>
            </a: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Téléphonie : DECT, fax</a:t>
            </a: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Administratif : étiquette patient vierge et avec n° IPP </a:t>
            </a:r>
            <a:r>
              <a:rPr kumimoji="0" lang="fr-FR" sz="700" b="0" i="0" u="none" strike="noStrike" kern="0" cap="none" spc="0" normalizeH="0" baseline="0" noProof="0" dirty="0" err="1">
                <a:ln>
                  <a:noFill/>
                </a:ln>
                <a:solidFill>
                  <a:srgbClr val="000000"/>
                </a:solidFill>
                <a:effectLst/>
                <a:uLnTx/>
                <a:uFillTx/>
                <a:latin typeface="Arial" panose="020B0604020202020204" pitchFamily="34" charset="0"/>
                <a:cs typeface="Arial"/>
                <a:sym typeface="Arial"/>
              </a:rPr>
              <a:t>pre-enregistré</a:t>
            </a: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 liste des N° de téléphone des partenaires/adresse mail sécurisée, disques durs</a:t>
            </a: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Clés 4G</a:t>
            </a:r>
          </a:p>
        </p:txBody>
      </p:sp>
      <p:sp>
        <p:nvSpPr>
          <p:cNvPr id="20" name="ZoneTexte 19">
            <a:extLst>
              <a:ext uri="{FF2B5EF4-FFF2-40B4-BE49-F238E27FC236}">
                <a16:creationId xmlns:a16="http://schemas.microsoft.com/office/drawing/2014/main" id="{016CC5ED-5E76-ACCF-2B35-8D8D1BF4B3E1}"/>
              </a:ext>
            </a:extLst>
          </p:cNvPr>
          <p:cNvSpPr txBox="1"/>
          <p:nvPr/>
        </p:nvSpPr>
        <p:spPr>
          <a:xfrm>
            <a:off x="0" y="862116"/>
            <a:ext cx="9144000" cy="430887"/>
          </a:xfrm>
          <a:prstGeom prst="rect">
            <a:avLst/>
          </a:prstGeom>
          <a:solidFill>
            <a:schemeClr val="accent2">
              <a:lumMod val="20000"/>
              <a:lumOff val="80000"/>
            </a:schemeClr>
          </a:solidFill>
          <a:effectLst>
            <a:outerShdw blurRad="50800" dist="38100" dir="5400000" algn="t" rotWithShape="0">
              <a:prstClr val="black">
                <a:alpha val="40000"/>
              </a:prstClr>
            </a:outerShdw>
          </a:effectLst>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975"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Tableau Ressources nécessaires</a:t>
            </a:r>
          </a:p>
          <a:p>
            <a:pPr marL="0" marR="0" lvl="0" indent="0" algn="just" defTabSz="914400" rtl="0" eaLnBrk="1" fontAlgn="auto" latinLnBrk="0" hangingPunct="1">
              <a:lnSpc>
                <a:spcPct val="100000"/>
              </a:lnSpc>
              <a:spcBef>
                <a:spcPts val="300"/>
              </a:spcBef>
              <a:spcAft>
                <a:spcPts val="0"/>
              </a:spcAft>
              <a:buClr>
                <a:srgbClr val="000000"/>
              </a:buClr>
              <a:buSzTx/>
              <a:buFont typeface="Arial"/>
              <a:buNone/>
              <a:tabLst/>
              <a:defRPr/>
            </a:pPr>
            <a:r>
              <a:rPr kumimoji="0" lang="fr-FR" sz="975"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Objectif : </a:t>
            </a:r>
            <a:r>
              <a:rPr kumimoji="0" lang="fr-FR" sz="975" b="0" i="0" u="none" strike="noStrike" kern="1200" cap="none" spc="0" normalizeH="0" baseline="0" noProof="0" dirty="0">
                <a:ln>
                  <a:noFill/>
                </a:ln>
                <a:solidFill>
                  <a:srgbClr val="706F6F"/>
                </a:solidFill>
                <a:effectLst/>
                <a:uLnTx/>
                <a:uFillTx/>
                <a:latin typeface="Arial" panose="020B0604020202020204" pitchFamily="34" charset="0"/>
                <a:ea typeface="+mn-ea"/>
                <a:cs typeface="Arial" panose="020B0604020202020204" pitchFamily="34" charset="0"/>
                <a:sym typeface="Arial"/>
              </a:rPr>
              <a:t>Identifier les ressources matérielles nécessaires pour assurer les activités critiques dans une situation dégradée.</a:t>
            </a:r>
          </a:p>
        </p:txBody>
      </p:sp>
      <p:sp>
        <p:nvSpPr>
          <p:cNvPr id="23" name="ZoneTexte 22">
            <a:extLst>
              <a:ext uri="{FF2B5EF4-FFF2-40B4-BE49-F238E27FC236}">
                <a16:creationId xmlns:a16="http://schemas.microsoft.com/office/drawing/2014/main" id="{760EBF03-8662-B3D3-F556-867A340C0E39}"/>
              </a:ext>
            </a:extLst>
          </p:cNvPr>
          <p:cNvSpPr txBox="1"/>
          <p:nvPr/>
        </p:nvSpPr>
        <p:spPr>
          <a:xfrm>
            <a:off x="8049" y="2800769"/>
            <a:ext cx="9144000" cy="430887"/>
          </a:xfrm>
          <a:prstGeom prst="rect">
            <a:avLst/>
          </a:prstGeom>
          <a:solidFill>
            <a:schemeClr val="accent2">
              <a:lumMod val="20000"/>
              <a:lumOff val="80000"/>
            </a:schemeClr>
          </a:solidFill>
          <a:effectLst>
            <a:outerShdw blurRad="50800" dist="38100" dir="5400000" algn="t" rotWithShape="0">
              <a:prstClr val="black">
                <a:alpha val="40000"/>
              </a:prstClr>
            </a:outerShdw>
          </a:effectLst>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975"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Tableau Logiciels applicatifs</a:t>
            </a:r>
          </a:p>
          <a:p>
            <a:pPr marL="0" marR="0" lvl="0" indent="0" algn="just" defTabSz="914400" rtl="0" eaLnBrk="1" fontAlgn="auto" latinLnBrk="0" hangingPunct="1">
              <a:lnSpc>
                <a:spcPct val="100000"/>
              </a:lnSpc>
              <a:spcBef>
                <a:spcPts val="300"/>
              </a:spcBef>
              <a:spcAft>
                <a:spcPts val="0"/>
              </a:spcAft>
              <a:buClr>
                <a:srgbClr val="000000"/>
              </a:buClr>
              <a:buSzTx/>
              <a:buFont typeface="Arial"/>
              <a:buNone/>
              <a:tabLst/>
              <a:defRPr/>
            </a:pPr>
            <a:r>
              <a:rPr kumimoji="0" lang="fr-FR" sz="975"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Objectif : </a:t>
            </a:r>
            <a:r>
              <a:rPr kumimoji="0" lang="fr-FR" sz="975" b="0" i="0" u="none" strike="noStrike" kern="1200" cap="none" spc="0" normalizeH="0" baseline="0" noProof="0" dirty="0">
                <a:ln>
                  <a:noFill/>
                </a:ln>
                <a:solidFill>
                  <a:srgbClr val="706F6F"/>
                </a:solidFill>
                <a:effectLst/>
                <a:uLnTx/>
                <a:uFillTx/>
                <a:latin typeface="Arial" panose="020B0604020202020204" pitchFamily="34" charset="0"/>
                <a:ea typeface="+mn-ea"/>
                <a:cs typeface="Arial" panose="020B0604020202020204" pitchFamily="34" charset="0"/>
                <a:sym typeface="Arial"/>
              </a:rPr>
              <a:t>Lister les applications informatiques utilisées dans le service et les associer aux activités.</a:t>
            </a:r>
          </a:p>
        </p:txBody>
      </p:sp>
      <p:sp>
        <p:nvSpPr>
          <p:cNvPr id="25" name="ZoneTexte 24">
            <a:extLst>
              <a:ext uri="{FF2B5EF4-FFF2-40B4-BE49-F238E27FC236}">
                <a16:creationId xmlns:a16="http://schemas.microsoft.com/office/drawing/2014/main" id="{A99CFFB9-63D8-9EE5-FE02-B26ADEB02206}"/>
              </a:ext>
            </a:extLst>
          </p:cNvPr>
          <p:cNvSpPr txBox="1"/>
          <p:nvPr/>
        </p:nvSpPr>
        <p:spPr>
          <a:xfrm>
            <a:off x="3436491" y="3261120"/>
            <a:ext cx="1465525" cy="230832"/>
          </a:xfrm>
          <a:prstGeom prst="rect">
            <a:avLst/>
          </a:prstGeom>
          <a:noFill/>
        </p:spPr>
        <p:txBody>
          <a:bodyPr wrap="square">
            <a:spAutoFit/>
          </a:bodyPr>
          <a:lstStyle/>
          <a:p>
            <a:pPr marL="0" marR="0" lvl="0" indent="0" algn="just" defTabSz="914400" rtl="0" eaLnBrk="1" fontAlgn="auto" latinLnBrk="0" hangingPunct="1">
              <a:lnSpc>
                <a:spcPct val="100000"/>
              </a:lnSpc>
              <a:spcBef>
                <a:spcPts val="300"/>
              </a:spcBef>
              <a:spcAft>
                <a:spcPts val="0"/>
              </a:spcAft>
              <a:buClr>
                <a:srgbClr val="000000"/>
              </a:buClr>
              <a:buSzTx/>
              <a:buFont typeface="Arial"/>
              <a:buNone/>
              <a:tabLst/>
              <a:defRPr/>
            </a:pPr>
            <a:r>
              <a:rPr kumimoji="0" lang="fr-FR" sz="9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Liste des applications :</a:t>
            </a:r>
          </a:p>
        </p:txBody>
      </p:sp>
      <p:pic>
        <p:nvPicPr>
          <p:cNvPr id="27" name="Image 26">
            <a:extLst>
              <a:ext uri="{FF2B5EF4-FFF2-40B4-BE49-F238E27FC236}">
                <a16:creationId xmlns:a16="http://schemas.microsoft.com/office/drawing/2014/main" id="{E6EBA4DF-AE33-9A32-5870-CC1217EA997B}"/>
              </a:ext>
            </a:extLst>
          </p:cNvPr>
          <p:cNvPicPr>
            <a:picLocks noChangeAspect="1"/>
          </p:cNvPicPr>
          <p:nvPr/>
        </p:nvPicPr>
        <p:blipFill>
          <a:blip r:embed="rId2"/>
          <a:stretch>
            <a:fillRect/>
          </a:stretch>
        </p:blipFill>
        <p:spPr>
          <a:xfrm>
            <a:off x="1875601" y="1896340"/>
            <a:ext cx="682941" cy="905294"/>
          </a:xfrm>
          <a:prstGeom prst="rect">
            <a:avLst/>
          </a:prstGeom>
        </p:spPr>
      </p:pic>
      <p:pic>
        <p:nvPicPr>
          <p:cNvPr id="29" name="Image 28">
            <a:extLst>
              <a:ext uri="{FF2B5EF4-FFF2-40B4-BE49-F238E27FC236}">
                <a16:creationId xmlns:a16="http://schemas.microsoft.com/office/drawing/2014/main" id="{9ACAECBE-B1F3-6898-2995-BED43936B283}"/>
              </a:ext>
            </a:extLst>
          </p:cNvPr>
          <p:cNvPicPr>
            <a:picLocks noChangeAspect="1"/>
          </p:cNvPicPr>
          <p:nvPr/>
        </p:nvPicPr>
        <p:blipFill>
          <a:blip r:embed="rId3"/>
          <a:stretch>
            <a:fillRect/>
          </a:stretch>
        </p:blipFill>
        <p:spPr>
          <a:xfrm>
            <a:off x="6320130" y="1896340"/>
            <a:ext cx="586059" cy="905294"/>
          </a:xfrm>
          <a:prstGeom prst="rect">
            <a:avLst/>
          </a:prstGeom>
        </p:spPr>
      </p:pic>
      <p:sp>
        <p:nvSpPr>
          <p:cNvPr id="30" name="ZoneTexte 29">
            <a:extLst>
              <a:ext uri="{FF2B5EF4-FFF2-40B4-BE49-F238E27FC236}">
                <a16:creationId xmlns:a16="http://schemas.microsoft.com/office/drawing/2014/main" id="{2A324540-3A49-C40D-32E5-AA7804F75A67}"/>
              </a:ext>
            </a:extLst>
          </p:cNvPr>
          <p:cNvSpPr txBox="1"/>
          <p:nvPr/>
        </p:nvSpPr>
        <p:spPr>
          <a:xfrm>
            <a:off x="2503041" y="3465330"/>
            <a:ext cx="1887487" cy="115416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Exemple </a:t>
            </a:r>
            <a:r>
              <a:rPr kumimoji="0" lang="fr-FR" sz="800" b="1" i="0" u="none" strike="noStrike" kern="1200" cap="none" spc="0" normalizeH="0" baseline="0" noProof="0" dirty="0">
                <a:ln>
                  <a:noFill/>
                </a:ln>
                <a:solidFill>
                  <a:srgbClr val="FFFFFF"/>
                </a:solidFill>
                <a:effectLst/>
                <a:highlight>
                  <a:srgbClr val="F089BA"/>
                </a:highlight>
                <a:uLnTx/>
                <a:uFillTx/>
                <a:latin typeface="Arial" panose="020B0604020202020204" pitchFamily="34" charset="0"/>
                <a:ea typeface="+mn-ea"/>
                <a:cs typeface="Arial" panose="020B0604020202020204" pitchFamily="34" charset="0"/>
                <a:sym typeface="Arial"/>
              </a:rPr>
              <a:t>processus paie</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5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a:p>
            <a:pPr marL="171450" marR="0" lvl="0" indent="-171450" algn="l" defTabSz="914400" rtl="0" eaLnBrk="1" fontAlgn="ctr"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OCTIME</a:t>
            </a:r>
          </a:p>
          <a:p>
            <a:pPr marL="171450" marR="0" lvl="0" indent="-171450" algn="l" defTabSz="914400" rtl="0" eaLnBrk="1" fontAlgn="ctr"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HEXTANT RH DOSSIER</a:t>
            </a:r>
          </a:p>
          <a:p>
            <a:pPr marL="171450" marR="0" lvl="0" indent="-171450" algn="l" defTabSz="914400" rtl="0" eaLnBrk="1" fontAlgn="ctr"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HEXTANT EXPLOITATION</a:t>
            </a:r>
          </a:p>
          <a:p>
            <a:pPr marL="171450" marR="0" lvl="0" indent="-171450" algn="l" defTabSz="914400" rtl="0" eaLnBrk="1" fontAlgn="ctr"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HEXTANT GESTION ECO</a:t>
            </a:r>
          </a:p>
          <a:p>
            <a:pPr marL="171450" marR="0" lvl="0" indent="-171450" algn="l" defTabSz="914400" rtl="0" eaLnBrk="1" fontAlgn="ctr"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NET ENTREPRISES</a:t>
            </a:r>
          </a:p>
          <a:p>
            <a:pPr marL="171450" marR="0" lvl="0" indent="-171450" algn="l" defTabSz="914400" rtl="0" eaLnBrk="1" fontAlgn="ctr"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HELIOS</a:t>
            </a:r>
          </a:p>
          <a:p>
            <a:pPr marL="171450" marR="0" lvl="0" indent="-171450" algn="l" defTabSz="914400" rtl="0" eaLnBrk="1" fontAlgn="ctr"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PACK OFFICE</a:t>
            </a:r>
          </a:p>
          <a:p>
            <a:pPr marL="171450" marR="0" lvl="0" indent="-171450" algn="l" defTabSz="914400" rtl="0" eaLnBrk="1" fontAlgn="ctr"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SITE d'HEXTANT DEDALUS</a:t>
            </a:r>
          </a:p>
        </p:txBody>
      </p:sp>
      <p:sp>
        <p:nvSpPr>
          <p:cNvPr id="32" name="ZoneTexte 31">
            <a:extLst>
              <a:ext uri="{FF2B5EF4-FFF2-40B4-BE49-F238E27FC236}">
                <a16:creationId xmlns:a16="http://schemas.microsoft.com/office/drawing/2014/main" id="{0BF25C63-628A-B041-8759-59651C6328AB}"/>
              </a:ext>
            </a:extLst>
          </p:cNvPr>
          <p:cNvSpPr txBox="1"/>
          <p:nvPr/>
        </p:nvSpPr>
        <p:spPr>
          <a:xfrm>
            <a:off x="4405359" y="3439643"/>
            <a:ext cx="1887487" cy="175432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Exemple</a:t>
            </a:r>
            <a:r>
              <a:rPr kumimoji="0" lang="fr-FR" sz="1100" b="0" i="0" u="none" strike="noStrike" kern="0" cap="none" spc="0" normalizeH="0" baseline="0" noProof="0" dirty="0">
                <a:ln>
                  <a:noFill/>
                </a:ln>
                <a:solidFill>
                  <a:srgbClr val="000000"/>
                </a:solidFill>
                <a:effectLst/>
                <a:uLnTx/>
                <a:uFillTx/>
                <a:latin typeface="Arial"/>
                <a:cs typeface="Arial"/>
                <a:sym typeface="Arial"/>
              </a:rPr>
              <a:t> </a:t>
            </a:r>
            <a:r>
              <a:rPr kumimoji="0" lang="fr-FR" sz="800" b="1" i="0" u="none" strike="noStrike" kern="1200" cap="none" spc="0" normalizeH="0" baseline="0" noProof="0" dirty="0">
                <a:ln>
                  <a:noFill/>
                </a:ln>
                <a:solidFill>
                  <a:srgbClr val="FFFFFF"/>
                </a:solidFill>
                <a:effectLst/>
                <a:highlight>
                  <a:srgbClr val="006AB2"/>
                </a:highlight>
                <a:uLnTx/>
                <a:uFillTx/>
                <a:latin typeface="Arial" panose="020B0604020202020204" pitchFamily="34" charset="0"/>
                <a:ea typeface="+mn-ea"/>
                <a:cs typeface="Arial" panose="020B0604020202020204" pitchFamily="34" charset="0"/>
                <a:sym typeface="Arial"/>
              </a:rPr>
              <a:t>laboratoire</a:t>
            </a:r>
            <a:r>
              <a:rPr kumimoji="0" lang="fr-FR" sz="8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rPr>
              <a:t> </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6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endParaRP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err="1">
                <a:ln>
                  <a:noFill/>
                </a:ln>
                <a:solidFill>
                  <a:srgbClr val="000000"/>
                </a:solidFill>
                <a:effectLst/>
                <a:uLnTx/>
                <a:uFillTx/>
                <a:latin typeface="Arial" panose="020B0604020202020204" pitchFamily="34" charset="0"/>
                <a:cs typeface="Arial"/>
                <a:sym typeface="Arial"/>
              </a:rPr>
              <a:t>DxLab</a:t>
            </a:r>
            <a:endPar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endParaRP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err="1">
                <a:ln>
                  <a:noFill/>
                </a:ln>
                <a:solidFill>
                  <a:srgbClr val="000000"/>
                </a:solidFill>
                <a:effectLst/>
                <a:uLnTx/>
                <a:uFillTx/>
                <a:latin typeface="Arial" panose="020B0604020202020204" pitchFamily="34" charset="0"/>
                <a:cs typeface="Arial"/>
                <a:sym typeface="Arial"/>
              </a:rPr>
              <a:t>DxCare</a:t>
            </a:r>
            <a:endPar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endParaRP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err="1">
                <a:ln>
                  <a:noFill/>
                </a:ln>
                <a:solidFill>
                  <a:srgbClr val="000000"/>
                </a:solidFill>
                <a:effectLst/>
                <a:uLnTx/>
                <a:uFillTx/>
                <a:latin typeface="Arial" panose="020B0604020202020204" pitchFamily="34" charset="0"/>
                <a:cs typeface="Arial"/>
                <a:sym typeface="Arial"/>
              </a:rPr>
              <a:t>Kalilab</a:t>
            </a:r>
            <a:endPar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endParaRP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err="1">
                <a:ln>
                  <a:noFill/>
                </a:ln>
                <a:solidFill>
                  <a:srgbClr val="000000"/>
                </a:solidFill>
                <a:effectLst/>
                <a:uLnTx/>
                <a:uFillTx/>
                <a:latin typeface="Arial" panose="020B0604020202020204" pitchFamily="34" charset="0"/>
                <a:cs typeface="Arial"/>
                <a:sym typeface="Arial"/>
              </a:rPr>
              <a:t>Sapanet</a:t>
            </a:r>
            <a:endPar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endParaRP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Outlook/teams</a:t>
            </a: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Outil bureautique </a:t>
            </a: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err="1">
                <a:ln>
                  <a:noFill/>
                </a:ln>
                <a:solidFill>
                  <a:srgbClr val="000000"/>
                </a:solidFill>
                <a:effectLst/>
                <a:uLnTx/>
                <a:uFillTx/>
                <a:latin typeface="Arial" panose="020B0604020202020204" pitchFamily="34" charset="0"/>
                <a:cs typeface="Arial"/>
                <a:sym typeface="Arial"/>
              </a:rPr>
              <a:t>recap</a:t>
            </a: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 de microbio</a:t>
            </a: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Octime</a:t>
            </a: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Scan demande</a:t>
            </a: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Scan ordo</a:t>
            </a: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Scan bac </a:t>
            </a:r>
            <a:r>
              <a:rPr kumimoji="0" lang="fr-FR" sz="700" b="0" i="0" u="none" strike="noStrike" kern="0" cap="none" spc="0" normalizeH="0" baseline="0" noProof="0" dirty="0" err="1">
                <a:ln>
                  <a:noFill/>
                </a:ln>
                <a:solidFill>
                  <a:srgbClr val="000000"/>
                </a:solidFill>
                <a:effectLst/>
                <a:uLnTx/>
                <a:uFillTx/>
                <a:latin typeface="Arial" panose="020B0604020202020204" pitchFamily="34" charset="0"/>
                <a:cs typeface="Arial"/>
                <a:sym typeface="Arial"/>
              </a:rPr>
              <a:t>paperless</a:t>
            </a:r>
            <a:endPar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endParaRP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err="1">
                <a:ln>
                  <a:noFill/>
                </a:ln>
                <a:solidFill>
                  <a:srgbClr val="000000"/>
                </a:solidFill>
                <a:effectLst/>
                <a:uLnTx/>
                <a:uFillTx/>
                <a:latin typeface="Arial" panose="020B0604020202020204" pitchFamily="34" charset="0"/>
                <a:cs typeface="Arial"/>
                <a:sym typeface="Arial"/>
              </a:rPr>
              <a:t>middlewear</a:t>
            </a:r>
            <a:endPar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endParaRP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endParaRPr kumimoji="0" lang="fr-FR"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sp>
        <p:nvSpPr>
          <p:cNvPr id="13" name="ZoneTexte 12">
            <a:extLst>
              <a:ext uri="{FF2B5EF4-FFF2-40B4-BE49-F238E27FC236}">
                <a16:creationId xmlns:a16="http://schemas.microsoft.com/office/drawing/2014/main" id="{0A40EA33-5C88-3AD4-A5B8-6AF83301B5B6}"/>
              </a:ext>
            </a:extLst>
          </p:cNvPr>
          <p:cNvSpPr txBox="1"/>
          <p:nvPr/>
        </p:nvSpPr>
        <p:spPr>
          <a:xfrm>
            <a:off x="6336967" y="3511538"/>
            <a:ext cx="2656801" cy="1379865"/>
          </a:xfrm>
          <a:prstGeom prst="rect">
            <a:avLst/>
          </a:prstGeom>
          <a:solidFill>
            <a:srgbClr val="FDEDF5"/>
          </a:solidFill>
          <a:ln w="12700">
            <a:prstDash val="lgDashDot"/>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just" defTabSz="914400" rtl="0" eaLnBrk="1" fontAlgn="auto" latinLnBrk="0" hangingPunct="1">
              <a:lnSpc>
                <a:spcPct val="100000"/>
              </a:lnSpc>
              <a:spcBef>
                <a:spcPts val="200"/>
              </a:spcBef>
              <a:spcAft>
                <a:spcPts val="200"/>
              </a:spcAft>
              <a:buClr>
                <a:srgbClr val="000000"/>
              </a:buClr>
              <a:buSzTx/>
              <a:buFont typeface="Arial"/>
              <a:buNone/>
              <a:tabLst/>
              <a:defRPr/>
            </a:pPr>
            <a:r>
              <a:rPr kumimoji="0" lang="fr-FR" sz="700" b="0" i="0" u="none" strike="noStrike" kern="0" cap="none" spc="0" normalizeH="0" baseline="0" noProof="0" dirty="0">
                <a:ln>
                  <a:noFill/>
                </a:ln>
                <a:solidFill>
                  <a:srgbClr val="595959"/>
                </a:solidFill>
                <a:effectLst/>
                <a:uLnTx/>
                <a:uFillTx/>
                <a:latin typeface="Arial"/>
                <a:ea typeface="+mn-ea"/>
                <a:cs typeface="+mn-cs"/>
                <a:sym typeface="Arial"/>
              </a:rPr>
              <a:t>Le but est, pour chaque activité, d’identifier les applications utilisées pour avoir une cartographie afin de réfléchir, par la suite, aux scénarios, aux impacts et à la disponibilité.</a:t>
            </a:r>
          </a:p>
          <a:p>
            <a:pPr marL="0" marR="0" lvl="0" indent="0" algn="just" defTabSz="914400" rtl="0" eaLnBrk="1" fontAlgn="auto" latinLnBrk="0" hangingPunct="1">
              <a:lnSpc>
                <a:spcPct val="100000"/>
              </a:lnSpc>
              <a:spcBef>
                <a:spcPts val="200"/>
              </a:spcBef>
              <a:spcAft>
                <a:spcPts val="200"/>
              </a:spcAft>
              <a:buClr>
                <a:srgbClr val="000000"/>
              </a:buClr>
              <a:buSzTx/>
              <a:buFont typeface="Arial"/>
              <a:buNone/>
              <a:tabLst/>
              <a:defRPr/>
            </a:pPr>
            <a:r>
              <a:rPr kumimoji="0" lang="fr-FR" sz="700" b="0" i="0" u="none" strike="noStrike" kern="0" cap="none" spc="0" normalizeH="0" baseline="0" noProof="0" dirty="0">
                <a:ln>
                  <a:noFill/>
                </a:ln>
                <a:solidFill>
                  <a:srgbClr val="595959"/>
                </a:solidFill>
                <a:effectLst/>
                <a:uLnTx/>
                <a:uFillTx/>
                <a:latin typeface="Arial"/>
                <a:ea typeface="+mn-ea"/>
                <a:cs typeface="+mn-cs"/>
                <a:sym typeface="Arial"/>
              </a:rPr>
              <a:t>L’enjeu est d’identifier les liens avec les PCA/PRA des autres services car le PCRA d’un service peut aider à remplir le PCRA des autres services associés, mais aussi pour ne pas risquer de rupture dans la chaine de l’activité. </a:t>
            </a:r>
          </a:p>
          <a:p>
            <a:pPr marL="0" marR="0" lvl="0" indent="0" algn="just" defTabSz="914400" rtl="0" eaLnBrk="1" fontAlgn="auto" latinLnBrk="0" hangingPunct="1">
              <a:lnSpc>
                <a:spcPct val="100000"/>
              </a:lnSpc>
              <a:spcBef>
                <a:spcPts val="200"/>
              </a:spcBef>
              <a:spcAft>
                <a:spcPts val="200"/>
              </a:spcAft>
              <a:buClr>
                <a:srgbClr val="000000"/>
              </a:buClr>
              <a:buSzTx/>
              <a:buFont typeface="Arial"/>
              <a:buNone/>
              <a:tabLst/>
              <a:defRPr/>
            </a:pPr>
            <a:r>
              <a:rPr kumimoji="0" lang="fr-FR" sz="700" b="0" i="0" u="none" strike="noStrike" kern="0" cap="none" spc="0" normalizeH="0" baseline="0" noProof="0" dirty="0">
                <a:ln>
                  <a:noFill/>
                </a:ln>
                <a:solidFill>
                  <a:srgbClr val="595959"/>
                </a:solidFill>
                <a:effectLst/>
                <a:uLnTx/>
                <a:uFillTx/>
                <a:latin typeface="Arial"/>
                <a:ea typeface="+mn-ea"/>
                <a:cs typeface="+mn-cs"/>
                <a:sym typeface="Arial"/>
              </a:rPr>
              <a:t>Les solutions de continuité de ces dépendances sont à mettre dans le BIA. Il faut aussi vérifier que la DMIA des processus métiers est la plus petite DMIA du processus aval qui en dépend. </a:t>
            </a:r>
          </a:p>
        </p:txBody>
      </p:sp>
      <p:pic>
        <p:nvPicPr>
          <p:cNvPr id="14" name="Picture 2">
            <a:extLst>
              <a:ext uri="{FF2B5EF4-FFF2-40B4-BE49-F238E27FC236}">
                <a16:creationId xmlns:a16="http://schemas.microsoft.com/office/drawing/2014/main" id="{F06C99A6-A950-06B2-4F11-B97B482347C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49322" y="3475526"/>
            <a:ext cx="357922" cy="3579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74687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745A495-6826-D690-9681-44A0530644DF}"/>
              </a:ext>
            </a:extLst>
          </p:cNvPr>
          <p:cNvSpPr>
            <a:spLocks noGrp="1"/>
          </p:cNvSpPr>
          <p:nvPr>
            <p:ph type="title"/>
          </p:nvPr>
        </p:nvSpPr>
        <p:spPr/>
        <p:txBody>
          <a:bodyPr/>
          <a:lstStyle/>
          <a:p>
            <a:r>
              <a:rPr lang="fr-FR" dirty="0"/>
              <a:t>Calendrier prévisionnel de la phase pilote</a:t>
            </a:r>
          </a:p>
        </p:txBody>
      </p:sp>
      <p:sp>
        <p:nvSpPr>
          <p:cNvPr id="3" name="Espace réservé du numéro de diapositive 2">
            <a:extLst>
              <a:ext uri="{FF2B5EF4-FFF2-40B4-BE49-F238E27FC236}">
                <a16:creationId xmlns:a16="http://schemas.microsoft.com/office/drawing/2014/main" id="{F131D92C-4601-D3EA-6992-A4FB942B376A}"/>
              </a:ext>
            </a:extLst>
          </p:cNvPr>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fr-FR" smtClean="0"/>
              <a:t>4</a:t>
            </a:fld>
            <a:endParaRPr lang="fr-FR" dirty="0"/>
          </a:p>
        </p:txBody>
      </p:sp>
      <p:sp>
        <p:nvSpPr>
          <p:cNvPr id="4" name="ZoneTexte 3">
            <a:extLst>
              <a:ext uri="{FF2B5EF4-FFF2-40B4-BE49-F238E27FC236}">
                <a16:creationId xmlns:a16="http://schemas.microsoft.com/office/drawing/2014/main" id="{E5517B4F-56C3-E900-73E1-E1E75E8127D2}"/>
              </a:ext>
            </a:extLst>
          </p:cNvPr>
          <p:cNvSpPr txBox="1"/>
          <p:nvPr/>
        </p:nvSpPr>
        <p:spPr>
          <a:xfrm>
            <a:off x="2179871" y="3345602"/>
            <a:ext cx="1728678" cy="1107996"/>
          </a:xfrm>
          <a:prstGeom prst="rect">
            <a:avLst/>
          </a:prstGeom>
          <a:solidFill>
            <a:srgbClr val="FFFFFF">
              <a:lumMod val="95000"/>
            </a:srgbClr>
          </a:solidFill>
        </p:spPr>
        <p:txBody>
          <a:bodyPr wrap="none" rtlCol="0">
            <a:spAutoFit/>
          </a:bodyPr>
          <a:lstStyle/>
          <a:p>
            <a:pPr marL="214313" indent="-214313" defTabSz="685800">
              <a:buFont typeface="Arial" panose="020B0604020202020204" pitchFamily="34" charset="0"/>
              <a:buChar char="•"/>
              <a:defRPr/>
            </a:pPr>
            <a:endParaRPr lang="fr-FR" sz="825" dirty="0"/>
          </a:p>
          <a:p>
            <a:pPr marL="214313" indent="-214313" defTabSz="685800">
              <a:buFont typeface="Arial" panose="020B0604020202020204" pitchFamily="34" charset="0"/>
              <a:buChar char="•"/>
              <a:defRPr/>
            </a:pPr>
            <a:r>
              <a:rPr lang="fr-FR" sz="825" dirty="0"/>
              <a:t>Mode d’emploi du kit</a:t>
            </a:r>
          </a:p>
          <a:p>
            <a:pPr marL="214313" indent="-214313" defTabSz="685800">
              <a:buFont typeface="Arial" panose="020B0604020202020204" pitchFamily="34" charset="0"/>
              <a:buChar char="•"/>
              <a:defRPr/>
            </a:pPr>
            <a:r>
              <a:rPr lang="fr-FR" sz="825" dirty="0"/>
              <a:t>Lexique</a:t>
            </a:r>
          </a:p>
          <a:p>
            <a:pPr marL="214313" indent="-214313" defTabSz="685800">
              <a:buFont typeface="Arial" panose="020B0604020202020204" pitchFamily="34" charset="0"/>
              <a:buChar char="•"/>
              <a:defRPr/>
            </a:pPr>
            <a:r>
              <a:rPr lang="fr-FR" sz="825" dirty="0"/>
              <a:t>Fiche de fonction RPCRA</a:t>
            </a:r>
          </a:p>
          <a:p>
            <a:pPr marL="214313" indent="-214313" defTabSz="685800">
              <a:buFont typeface="Arial" panose="020B0604020202020204" pitchFamily="34" charset="0"/>
              <a:buChar char="•"/>
              <a:defRPr/>
            </a:pPr>
            <a:r>
              <a:rPr lang="fr-FR" sz="825" dirty="0"/>
              <a:t>Support cadrage PCRA</a:t>
            </a:r>
          </a:p>
          <a:p>
            <a:pPr marL="214313" indent="-214313" defTabSz="685800">
              <a:buFont typeface="Arial" panose="020B0604020202020204" pitchFamily="34" charset="0"/>
              <a:buChar char="•"/>
              <a:defRPr/>
            </a:pPr>
            <a:r>
              <a:rPr lang="fr-FR" sz="825" dirty="0"/>
              <a:t>PCRA Cadre</a:t>
            </a:r>
          </a:p>
          <a:p>
            <a:pPr marL="214313" indent="-214313" defTabSz="685800">
              <a:buFont typeface="Arial" panose="020B0604020202020204" pitchFamily="34" charset="0"/>
              <a:buChar char="•"/>
              <a:defRPr/>
            </a:pPr>
            <a:r>
              <a:rPr lang="fr-FR" sz="825" dirty="0"/>
              <a:t>5 fiches méthodologiques</a:t>
            </a:r>
          </a:p>
          <a:p>
            <a:pPr marL="214313" indent="-214313" defTabSz="685800">
              <a:buFont typeface="Arial" panose="020B0604020202020204" pitchFamily="34" charset="0"/>
              <a:buChar char="•"/>
              <a:defRPr/>
            </a:pPr>
            <a:r>
              <a:rPr lang="fr-FR" sz="825" dirty="0"/>
              <a:t>Support de BIA / PCA / PRA</a:t>
            </a:r>
            <a:endParaRPr lang="fr-FR" sz="1050" dirty="0"/>
          </a:p>
        </p:txBody>
      </p:sp>
      <p:sp>
        <p:nvSpPr>
          <p:cNvPr id="5" name="ZoneTexte 4">
            <a:extLst>
              <a:ext uri="{FF2B5EF4-FFF2-40B4-BE49-F238E27FC236}">
                <a16:creationId xmlns:a16="http://schemas.microsoft.com/office/drawing/2014/main" id="{748BDF37-4A94-62E5-3A37-8AA1EF478743}"/>
              </a:ext>
            </a:extLst>
          </p:cNvPr>
          <p:cNvSpPr txBox="1"/>
          <p:nvPr/>
        </p:nvSpPr>
        <p:spPr>
          <a:xfrm>
            <a:off x="2502009" y="3215306"/>
            <a:ext cx="1011815" cy="230832"/>
          </a:xfrm>
          <a:prstGeom prst="rect">
            <a:avLst/>
          </a:prstGeom>
          <a:noFill/>
        </p:spPr>
        <p:txBody>
          <a:bodyPr wrap="none" rtlCol="0">
            <a:spAutoFit/>
          </a:bodyPr>
          <a:lstStyle/>
          <a:p>
            <a:pPr>
              <a:buClr>
                <a:srgbClr val="000000"/>
              </a:buClr>
              <a:buFont typeface="Arial"/>
              <a:buNone/>
            </a:pPr>
            <a:r>
              <a:rPr lang="fr-FR" sz="900" b="1">
                <a:solidFill>
                  <a:srgbClr val="FFFFFF"/>
                </a:solidFill>
                <a:highlight>
                  <a:srgbClr val="0000FF"/>
                </a:highlight>
              </a:rPr>
              <a:t>Contenu Kit V1</a:t>
            </a:r>
          </a:p>
        </p:txBody>
      </p:sp>
      <p:sp>
        <p:nvSpPr>
          <p:cNvPr id="6" name="ZoneTexte 5">
            <a:extLst>
              <a:ext uri="{FF2B5EF4-FFF2-40B4-BE49-F238E27FC236}">
                <a16:creationId xmlns:a16="http://schemas.microsoft.com/office/drawing/2014/main" id="{2E399FDB-736F-1795-E4E9-38917C0F20CD}"/>
              </a:ext>
            </a:extLst>
          </p:cNvPr>
          <p:cNvSpPr txBox="1"/>
          <p:nvPr/>
        </p:nvSpPr>
        <p:spPr>
          <a:xfrm>
            <a:off x="4930168" y="3356687"/>
            <a:ext cx="1682192" cy="946869"/>
          </a:xfrm>
          <a:prstGeom prst="rect">
            <a:avLst/>
          </a:prstGeom>
          <a:solidFill>
            <a:srgbClr val="FFFFFF">
              <a:lumMod val="95000"/>
            </a:srgbClr>
          </a:solidFill>
        </p:spPr>
        <p:txBody>
          <a:bodyPr wrap="square" rtlCol="0">
            <a:normAutofit fontScale="92500" lnSpcReduction="20000"/>
          </a:bodyPr>
          <a:lstStyle/>
          <a:p>
            <a:pPr marL="214313" indent="-214313" defTabSz="685800">
              <a:buFont typeface="Arial" panose="020B0604020202020204" pitchFamily="34" charset="0"/>
              <a:buChar char="•"/>
              <a:defRPr/>
            </a:pPr>
            <a:endParaRPr lang="fr-FR" sz="825" dirty="0"/>
          </a:p>
          <a:p>
            <a:pPr marL="214313" indent="-214313" defTabSz="685800">
              <a:buFont typeface="Arial" panose="020B0604020202020204" pitchFamily="34" charset="0"/>
              <a:buChar char="•"/>
              <a:defRPr/>
            </a:pPr>
            <a:r>
              <a:rPr lang="fr-FR" sz="825" dirty="0"/>
              <a:t>Kit V1 mis à jour suite à la phase pilote</a:t>
            </a:r>
          </a:p>
          <a:p>
            <a:pPr marL="214313" indent="-214313" defTabSz="685800">
              <a:buFont typeface="Arial" panose="020B0604020202020204" pitchFamily="34" charset="0"/>
              <a:buChar char="•"/>
              <a:defRPr/>
            </a:pPr>
            <a:r>
              <a:rPr lang="fr-FR" sz="825" dirty="0"/>
              <a:t>Exemple de BIA / PCA / PRA pour des services / processus métiers essentiels </a:t>
            </a:r>
          </a:p>
          <a:p>
            <a:pPr marL="214313" indent="-214313" defTabSz="685800">
              <a:buFont typeface="Arial" panose="020B0604020202020204" pitchFamily="34" charset="0"/>
              <a:buChar char="•"/>
              <a:defRPr/>
            </a:pPr>
            <a:r>
              <a:rPr lang="fr-FR" sz="825" dirty="0"/>
              <a:t>Fiche service</a:t>
            </a:r>
            <a:endParaRPr lang="fr-FR" sz="1050" dirty="0"/>
          </a:p>
        </p:txBody>
      </p:sp>
      <p:sp>
        <p:nvSpPr>
          <p:cNvPr id="7" name="ZoneTexte 6">
            <a:extLst>
              <a:ext uri="{FF2B5EF4-FFF2-40B4-BE49-F238E27FC236}">
                <a16:creationId xmlns:a16="http://schemas.microsoft.com/office/drawing/2014/main" id="{68185EED-46A7-59DF-8E12-D5EB52E3B4A0}"/>
              </a:ext>
            </a:extLst>
          </p:cNvPr>
          <p:cNvSpPr txBox="1"/>
          <p:nvPr/>
        </p:nvSpPr>
        <p:spPr>
          <a:xfrm>
            <a:off x="5252305" y="3226391"/>
            <a:ext cx="1011815" cy="230832"/>
          </a:xfrm>
          <a:prstGeom prst="rect">
            <a:avLst/>
          </a:prstGeom>
          <a:noFill/>
        </p:spPr>
        <p:txBody>
          <a:bodyPr wrap="none" rtlCol="0">
            <a:spAutoFit/>
          </a:bodyPr>
          <a:lstStyle/>
          <a:p>
            <a:pPr>
              <a:buClr>
                <a:srgbClr val="000000"/>
              </a:buClr>
              <a:buFont typeface="Arial"/>
              <a:buNone/>
            </a:pPr>
            <a:r>
              <a:rPr lang="fr-FR" sz="900" b="1">
                <a:solidFill>
                  <a:srgbClr val="FFFFFF"/>
                </a:solidFill>
                <a:highlight>
                  <a:srgbClr val="0000FF"/>
                </a:highlight>
              </a:rPr>
              <a:t>Contenu Kit V2</a:t>
            </a:r>
          </a:p>
        </p:txBody>
      </p:sp>
      <p:pic>
        <p:nvPicPr>
          <p:cNvPr id="8" name="Google Shape;396;p20" descr="Image">
            <a:extLst>
              <a:ext uri="{FF2B5EF4-FFF2-40B4-BE49-F238E27FC236}">
                <a16:creationId xmlns:a16="http://schemas.microsoft.com/office/drawing/2014/main" id="{FA47BDDB-B86A-94E2-55D7-57AA22EA29E4}"/>
              </a:ext>
            </a:extLst>
          </p:cNvPr>
          <p:cNvPicPr preferRelativeResize="0"/>
          <p:nvPr/>
        </p:nvPicPr>
        <p:blipFill rotWithShape="1">
          <a:blip r:embed="rId2">
            <a:alphaModFix/>
          </a:blip>
          <a:srcRect/>
          <a:stretch/>
        </p:blipFill>
        <p:spPr>
          <a:xfrm>
            <a:off x="4136073" y="3710426"/>
            <a:ext cx="606397" cy="239391"/>
          </a:xfrm>
          <a:prstGeom prst="rect">
            <a:avLst/>
          </a:prstGeom>
          <a:noFill/>
          <a:ln>
            <a:noFill/>
          </a:ln>
        </p:spPr>
      </p:pic>
      <p:pic>
        <p:nvPicPr>
          <p:cNvPr id="9" name="Image 8">
            <a:extLst>
              <a:ext uri="{FF2B5EF4-FFF2-40B4-BE49-F238E27FC236}">
                <a16:creationId xmlns:a16="http://schemas.microsoft.com/office/drawing/2014/main" id="{9E9577E2-6BA4-93E4-0A10-AF3494B6E74F}"/>
              </a:ext>
            </a:extLst>
          </p:cNvPr>
          <p:cNvPicPr>
            <a:picLocks noChangeAspect="1"/>
          </p:cNvPicPr>
          <p:nvPr/>
        </p:nvPicPr>
        <p:blipFill>
          <a:blip r:embed="rId3"/>
          <a:stretch>
            <a:fillRect/>
          </a:stretch>
        </p:blipFill>
        <p:spPr>
          <a:xfrm>
            <a:off x="730451" y="1104660"/>
            <a:ext cx="7683099" cy="1958319"/>
          </a:xfrm>
          <a:prstGeom prst="rect">
            <a:avLst/>
          </a:prstGeom>
        </p:spPr>
      </p:pic>
      <p:sp>
        <p:nvSpPr>
          <p:cNvPr id="10" name="ZoneTexte 9">
            <a:extLst>
              <a:ext uri="{FF2B5EF4-FFF2-40B4-BE49-F238E27FC236}">
                <a16:creationId xmlns:a16="http://schemas.microsoft.com/office/drawing/2014/main" id="{C6568529-D96B-F31D-2704-2E485FDAC921}"/>
              </a:ext>
            </a:extLst>
          </p:cNvPr>
          <p:cNvSpPr txBox="1"/>
          <p:nvPr/>
        </p:nvSpPr>
        <p:spPr>
          <a:xfrm>
            <a:off x="1073359" y="2725587"/>
            <a:ext cx="143327" cy="123111"/>
          </a:xfrm>
          <a:prstGeom prst="rect">
            <a:avLst/>
          </a:prstGeom>
          <a:solidFill>
            <a:srgbClr val="F2F2F2"/>
          </a:solidFill>
        </p:spPr>
        <p:txBody>
          <a:bodyPr wrap="square" lIns="0" tIns="0" rIns="0" bIns="0" rtlCol="0">
            <a:spAutoFit/>
          </a:bodyPr>
          <a:lstStyle/>
          <a:p>
            <a:pPr algn="ctr"/>
            <a:r>
              <a:rPr lang="fr-FR" sz="800" b="1" dirty="0"/>
              <a:t>28</a:t>
            </a:r>
          </a:p>
        </p:txBody>
      </p:sp>
    </p:spTree>
    <p:extLst>
      <p:ext uri="{BB962C8B-B14F-4D97-AF65-F5344CB8AC3E}">
        <p14:creationId xmlns:p14="http://schemas.microsoft.com/office/powerpoint/2010/main" val="3914864632"/>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re 1">
            <a:extLst>
              <a:ext uri="{FF2B5EF4-FFF2-40B4-BE49-F238E27FC236}">
                <a16:creationId xmlns:a16="http://schemas.microsoft.com/office/drawing/2014/main" id="{4FA15813-D993-17B3-B96A-4A5CFEEC5F28}"/>
              </a:ext>
            </a:extLst>
          </p:cNvPr>
          <p:cNvSpPr txBox="1">
            <a:spLocks/>
          </p:cNvSpPr>
          <p:nvPr/>
        </p:nvSpPr>
        <p:spPr>
          <a:xfrm>
            <a:off x="827584" y="87474"/>
            <a:ext cx="8064092" cy="540006"/>
          </a:xfrm>
          <a:prstGeom prst="rect">
            <a:avLst/>
          </a:prstGeom>
          <a:noFill/>
          <a:ln>
            <a:noFill/>
          </a:ln>
        </p:spPr>
        <p:txBody>
          <a:bodyPr spcFirstLastPara="1" wrap="square" lIns="0" tIns="0" rIns="0" bIns="0" anchor="b" anchorCtr="0">
            <a:normAutofit fontScale="92500"/>
          </a:bodyPr>
          <a:lstStyle>
            <a:defPPr marR="0" lvl="0" algn="l" rtl="0">
              <a:lnSpc>
                <a:spcPct val="100000"/>
              </a:lnSpc>
              <a:spcBef>
                <a:spcPts val="0"/>
              </a:spcBef>
              <a:spcAft>
                <a:spcPts val="0"/>
              </a:spcAft>
            </a:defPPr>
            <a:lvl1pPr marR="0" lvl="0" algn="l" rtl="0">
              <a:lnSpc>
                <a:spcPct val="110000"/>
              </a:lnSpc>
              <a:spcBef>
                <a:spcPts val="0"/>
              </a:spcBef>
              <a:spcAft>
                <a:spcPts val="0"/>
              </a:spcAft>
              <a:buClr>
                <a:srgbClr val="006AB2"/>
              </a:buClr>
              <a:buSzPts val="2000"/>
              <a:buFont typeface="Arial"/>
              <a:buNone/>
              <a:defRPr sz="2000" b="1" i="0" u="none" strike="noStrike" cap="none">
                <a:solidFill>
                  <a:srgbClr val="006AB2"/>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10000"/>
              </a:lnSpc>
              <a:spcBef>
                <a:spcPts val="0"/>
              </a:spcBef>
              <a:spcAft>
                <a:spcPts val="0"/>
              </a:spcAft>
              <a:buClr>
                <a:srgbClr val="006AB2"/>
              </a:buClr>
              <a:buSzPts val="2000"/>
              <a:buFont typeface="Arial"/>
              <a:buNone/>
              <a:tabLst/>
              <a:defRPr/>
            </a:pPr>
            <a:r>
              <a:rPr kumimoji="0" lang="fr-FR" sz="2000" b="1" i="0" u="none" strike="noStrike" kern="0" cap="none" spc="0" normalizeH="0" baseline="0" noProof="0" dirty="0">
                <a:ln>
                  <a:noFill/>
                </a:ln>
                <a:solidFill>
                  <a:srgbClr val="006AB2"/>
                </a:solidFill>
                <a:effectLst/>
                <a:uLnTx/>
                <a:uFillTx/>
                <a:latin typeface="Arial"/>
                <a:cs typeface="Arial"/>
                <a:sym typeface="Arial"/>
              </a:rPr>
              <a:t>Onglet 1.BIA - Tableau Logiciels applicatifs : exemple processus paie</a:t>
            </a:r>
            <a:endParaRPr kumimoji="0" lang="fr-FR" sz="2000" b="0" i="0" u="none" strike="noStrike" kern="0" cap="none" spc="0" normalizeH="0" baseline="0" noProof="0" dirty="0">
              <a:ln>
                <a:noFill/>
              </a:ln>
              <a:solidFill>
                <a:srgbClr val="006AB2"/>
              </a:solidFill>
              <a:effectLst/>
              <a:uLnTx/>
              <a:uFillTx/>
              <a:latin typeface="Arial"/>
              <a:cs typeface="Arial"/>
              <a:sym typeface="Arial"/>
            </a:endParaRPr>
          </a:p>
        </p:txBody>
      </p:sp>
      <p:sp>
        <p:nvSpPr>
          <p:cNvPr id="6" name="ZoneTexte 5">
            <a:extLst>
              <a:ext uri="{FF2B5EF4-FFF2-40B4-BE49-F238E27FC236}">
                <a16:creationId xmlns:a16="http://schemas.microsoft.com/office/drawing/2014/main" id="{61B9D983-BAA2-F76C-A38F-D8953284420A}"/>
              </a:ext>
            </a:extLst>
          </p:cNvPr>
          <p:cNvSpPr txBox="1"/>
          <p:nvPr/>
        </p:nvSpPr>
        <p:spPr>
          <a:xfrm>
            <a:off x="0" y="1638992"/>
            <a:ext cx="2433412"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Exemple </a:t>
            </a:r>
            <a:r>
              <a:rPr kumimoji="0" lang="fr-FR" sz="800" b="1" i="0" u="none" strike="noStrike" kern="1200" cap="none" spc="0" normalizeH="0" baseline="0" noProof="0" dirty="0">
                <a:ln>
                  <a:noFill/>
                </a:ln>
                <a:solidFill>
                  <a:srgbClr val="FFFFFF"/>
                </a:solidFill>
                <a:effectLst/>
                <a:highlight>
                  <a:srgbClr val="F089BA"/>
                </a:highlight>
                <a:uLnTx/>
                <a:uFillTx/>
                <a:latin typeface="Arial" panose="020B0604020202020204" pitchFamily="34" charset="0"/>
                <a:ea typeface="+mn-ea"/>
                <a:cs typeface="Arial" panose="020B0604020202020204" pitchFamily="34" charset="0"/>
                <a:sym typeface="Arial"/>
              </a:rPr>
              <a:t>processus paie</a:t>
            </a:r>
          </a:p>
        </p:txBody>
      </p:sp>
      <p:graphicFrame>
        <p:nvGraphicFramePr>
          <p:cNvPr id="12" name="Tableau 11">
            <a:extLst>
              <a:ext uri="{FF2B5EF4-FFF2-40B4-BE49-F238E27FC236}">
                <a16:creationId xmlns:a16="http://schemas.microsoft.com/office/drawing/2014/main" id="{9CF6119D-E2A0-3708-12F7-DA21BC874A29}"/>
              </a:ext>
            </a:extLst>
          </p:cNvPr>
          <p:cNvGraphicFramePr>
            <a:graphicFrameLocks noGrp="1"/>
          </p:cNvGraphicFramePr>
          <p:nvPr>
            <p:extLst>
              <p:ext uri="{D42A27DB-BD31-4B8C-83A1-F6EECF244321}">
                <p14:modId xmlns:p14="http://schemas.microsoft.com/office/powerpoint/2010/main" val="359767203"/>
              </p:ext>
            </p:extLst>
          </p:nvPr>
        </p:nvGraphicFramePr>
        <p:xfrm>
          <a:off x="169048" y="1854254"/>
          <a:ext cx="8066086" cy="2483286"/>
        </p:xfrm>
        <a:graphic>
          <a:graphicData uri="http://schemas.openxmlformats.org/drawingml/2006/table">
            <a:tbl>
              <a:tblPr>
                <a:tableStyleId>{5C22544A-7EE6-4342-B048-85BDC9FD1C3A}</a:tableStyleId>
              </a:tblPr>
              <a:tblGrid>
                <a:gridCol w="908462">
                  <a:extLst>
                    <a:ext uri="{9D8B030D-6E8A-4147-A177-3AD203B41FA5}">
                      <a16:colId xmlns:a16="http://schemas.microsoft.com/office/drawing/2014/main" val="4231018995"/>
                    </a:ext>
                  </a:extLst>
                </a:gridCol>
                <a:gridCol w="690131">
                  <a:extLst>
                    <a:ext uri="{9D8B030D-6E8A-4147-A177-3AD203B41FA5}">
                      <a16:colId xmlns:a16="http://schemas.microsoft.com/office/drawing/2014/main" val="155891555"/>
                    </a:ext>
                  </a:extLst>
                </a:gridCol>
                <a:gridCol w="832221">
                  <a:extLst>
                    <a:ext uri="{9D8B030D-6E8A-4147-A177-3AD203B41FA5}">
                      <a16:colId xmlns:a16="http://schemas.microsoft.com/office/drawing/2014/main" val="1558855622"/>
                    </a:ext>
                  </a:extLst>
                </a:gridCol>
                <a:gridCol w="1112108">
                  <a:extLst>
                    <a:ext uri="{9D8B030D-6E8A-4147-A177-3AD203B41FA5}">
                      <a16:colId xmlns:a16="http://schemas.microsoft.com/office/drawing/2014/main" val="3131804046"/>
                    </a:ext>
                  </a:extLst>
                </a:gridCol>
                <a:gridCol w="667265">
                  <a:extLst>
                    <a:ext uri="{9D8B030D-6E8A-4147-A177-3AD203B41FA5}">
                      <a16:colId xmlns:a16="http://schemas.microsoft.com/office/drawing/2014/main" val="3928984082"/>
                    </a:ext>
                  </a:extLst>
                </a:gridCol>
                <a:gridCol w="667265">
                  <a:extLst>
                    <a:ext uri="{9D8B030D-6E8A-4147-A177-3AD203B41FA5}">
                      <a16:colId xmlns:a16="http://schemas.microsoft.com/office/drawing/2014/main" val="533021241"/>
                    </a:ext>
                  </a:extLst>
                </a:gridCol>
                <a:gridCol w="607953">
                  <a:extLst>
                    <a:ext uri="{9D8B030D-6E8A-4147-A177-3AD203B41FA5}">
                      <a16:colId xmlns:a16="http://schemas.microsoft.com/office/drawing/2014/main" val="2037191368"/>
                    </a:ext>
                  </a:extLst>
                </a:gridCol>
                <a:gridCol w="617837">
                  <a:extLst>
                    <a:ext uri="{9D8B030D-6E8A-4147-A177-3AD203B41FA5}">
                      <a16:colId xmlns:a16="http://schemas.microsoft.com/office/drawing/2014/main" val="1826413461"/>
                    </a:ext>
                  </a:extLst>
                </a:gridCol>
                <a:gridCol w="578297">
                  <a:extLst>
                    <a:ext uri="{9D8B030D-6E8A-4147-A177-3AD203B41FA5}">
                      <a16:colId xmlns:a16="http://schemas.microsoft.com/office/drawing/2014/main" val="2833353043"/>
                    </a:ext>
                  </a:extLst>
                </a:gridCol>
                <a:gridCol w="563468">
                  <a:extLst>
                    <a:ext uri="{9D8B030D-6E8A-4147-A177-3AD203B41FA5}">
                      <a16:colId xmlns:a16="http://schemas.microsoft.com/office/drawing/2014/main" val="458221475"/>
                    </a:ext>
                  </a:extLst>
                </a:gridCol>
                <a:gridCol w="459671">
                  <a:extLst>
                    <a:ext uri="{9D8B030D-6E8A-4147-A177-3AD203B41FA5}">
                      <a16:colId xmlns:a16="http://schemas.microsoft.com/office/drawing/2014/main" val="3352819252"/>
                    </a:ext>
                  </a:extLst>
                </a:gridCol>
                <a:gridCol w="361408">
                  <a:extLst>
                    <a:ext uri="{9D8B030D-6E8A-4147-A177-3AD203B41FA5}">
                      <a16:colId xmlns:a16="http://schemas.microsoft.com/office/drawing/2014/main" val="1999505844"/>
                    </a:ext>
                  </a:extLst>
                </a:gridCol>
              </a:tblGrid>
              <a:tr h="385833">
                <a:tc rowSpan="2">
                  <a:txBody>
                    <a:bodyPr/>
                    <a:lstStyle/>
                    <a:p>
                      <a:pPr algn="ctr" fontAlgn="ctr"/>
                      <a:r>
                        <a:rPr lang="fr-FR" sz="600" b="1" u="none" strike="noStrike" dirty="0">
                          <a:solidFill>
                            <a:schemeClr val="bg1"/>
                          </a:solidFill>
                          <a:effectLst/>
                        </a:rPr>
                        <a:t>Nom de l'application</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a:txBody>
                    <a:bodyPr/>
                    <a:lstStyle/>
                    <a:p>
                      <a:pPr algn="ctr" fontAlgn="ctr"/>
                      <a:r>
                        <a:rPr lang="fr-FR" sz="600" b="1" u="none" strike="noStrike" dirty="0">
                          <a:solidFill>
                            <a:schemeClr val="bg1"/>
                          </a:solidFill>
                          <a:effectLst/>
                        </a:rPr>
                        <a:t>Saisie des variables de paie</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a:txBody>
                    <a:bodyPr/>
                    <a:lstStyle/>
                    <a:p>
                      <a:pPr algn="ctr" fontAlgn="ctr"/>
                      <a:r>
                        <a:rPr lang="fr-FR" sz="600" b="1" u="none" strike="noStrike" dirty="0">
                          <a:solidFill>
                            <a:schemeClr val="bg1"/>
                          </a:solidFill>
                          <a:effectLst/>
                        </a:rPr>
                        <a:t>Remonter les variables de paie et absence</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a:txBody>
                    <a:bodyPr/>
                    <a:lstStyle/>
                    <a:p>
                      <a:pPr algn="ctr" fontAlgn="ctr"/>
                      <a:r>
                        <a:rPr lang="fr-FR" sz="600" b="1" u="none" strike="noStrike" dirty="0">
                          <a:solidFill>
                            <a:schemeClr val="bg1"/>
                          </a:solidFill>
                          <a:effectLst/>
                        </a:rPr>
                        <a:t>Réaliser le suivi du dossier de l'agent (contrat, temps de travail, grades…)</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a:txBody>
                    <a:bodyPr/>
                    <a:lstStyle/>
                    <a:p>
                      <a:pPr algn="ctr" fontAlgn="ctr"/>
                      <a:r>
                        <a:rPr lang="fr-FR" sz="600" b="1" u="none" strike="noStrike" dirty="0">
                          <a:solidFill>
                            <a:schemeClr val="bg1"/>
                          </a:solidFill>
                          <a:effectLst/>
                        </a:rPr>
                        <a:t>Mise à jour réglementaire de la paie</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a:txBody>
                    <a:bodyPr/>
                    <a:lstStyle/>
                    <a:p>
                      <a:pPr algn="ctr" fontAlgn="ctr"/>
                      <a:r>
                        <a:rPr lang="fr-FR" sz="600" b="1" u="none" strike="noStrike" dirty="0">
                          <a:solidFill>
                            <a:schemeClr val="bg1"/>
                          </a:solidFill>
                          <a:effectLst/>
                        </a:rPr>
                        <a:t>Calcul préparatoire de la paie</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a:txBody>
                    <a:bodyPr/>
                    <a:lstStyle/>
                    <a:p>
                      <a:pPr algn="ctr" fontAlgn="ctr"/>
                      <a:r>
                        <a:rPr lang="fr-FR" sz="600" b="1" u="none" strike="noStrike" dirty="0">
                          <a:solidFill>
                            <a:schemeClr val="bg1"/>
                          </a:solidFill>
                          <a:effectLst/>
                        </a:rPr>
                        <a:t>Vérification de la paie</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a:txBody>
                    <a:bodyPr/>
                    <a:lstStyle/>
                    <a:p>
                      <a:pPr algn="ctr" fontAlgn="ctr"/>
                      <a:r>
                        <a:rPr lang="fr-FR" sz="600" b="1" u="none" strike="noStrike" dirty="0">
                          <a:solidFill>
                            <a:schemeClr val="bg1"/>
                          </a:solidFill>
                          <a:effectLst/>
                        </a:rPr>
                        <a:t>Calcul définitif de la paie</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a:txBody>
                    <a:bodyPr/>
                    <a:lstStyle/>
                    <a:p>
                      <a:pPr algn="ctr" fontAlgn="ctr"/>
                      <a:r>
                        <a:rPr lang="fr-FR" sz="600" b="1" u="none" strike="noStrike" dirty="0">
                          <a:solidFill>
                            <a:schemeClr val="bg1"/>
                          </a:solidFill>
                          <a:effectLst/>
                        </a:rPr>
                        <a:t>Mandatement de la paie</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a:txBody>
                    <a:bodyPr/>
                    <a:lstStyle/>
                    <a:p>
                      <a:pPr algn="ctr" fontAlgn="ctr"/>
                      <a:r>
                        <a:rPr lang="fr-FR" sz="600" b="1" u="none" strike="noStrike" dirty="0">
                          <a:solidFill>
                            <a:schemeClr val="bg1"/>
                          </a:solidFill>
                          <a:effectLst/>
                        </a:rPr>
                        <a:t>Transfert de la paie à la trésorerie</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a:txBody>
                    <a:bodyPr/>
                    <a:lstStyle/>
                    <a:p>
                      <a:pPr algn="ctr" fontAlgn="ctr"/>
                      <a:r>
                        <a:rPr lang="fr-FR" sz="600" b="1" u="none" strike="noStrike" dirty="0">
                          <a:solidFill>
                            <a:schemeClr val="bg1"/>
                          </a:solidFill>
                          <a:effectLst/>
                        </a:rPr>
                        <a:t>Dépôt de la DSN</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rowSpan="2">
                  <a:txBody>
                    <a:bodyPr/>
                    <a:lstStyle/>
                    <a:p>
                      <a:pPr algn="ctr" fontAlgn="ctr"/>
                      <a:r>
                        <a:rPr lang="fr-FR" sz="600" b="1" u="none" strike="noStrike" dirty="0">
                          <a:solidFill>
                            <a:schemeClr val="bg1"/>
                          </a:solidFill>
                          <a:effectLst/>
                        </a:rPr>
                        <a:t>Non critique</a:t>
                      </a:r>
                    </a:p>
                    <a:p>
                      <a:pPr algn="ctr" fontAlgn="ctr"/>
                      <a:r>
                        <a:rPr lang="fr-FR" sz="600" b="1" u="none" strike="noStrike" dirty="0">
                          <a:solidFill>
                            <a:schemeClr val="bg1"/>
                          </a:solidFill>
                          <a:effectLst/>
                        </a:rPr>
                        <a:t> </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extLst>
                  <a:ext uri="{0D108BD9-81ED-4DB2-BD59-A6C34878D82A}">
                    <a16:rowId xmlns:a16="http://schemas.microsoft.com/office/drawing/2014/main" val="1883135530"/>
                  </a:ext>
                </a:extLst>
              </a:tr>
              <a:tr h="174717">
                <a:tc vMerge="1">
                  <a:txBody>
                    <a:bodyPr/>
                    <a:lstStyle/>
                    <a:p>
                      <a:endParaRPr lang="fr-FR"/>
                    </a:p>
                  </a:txBody>
                  <a:tcPr/>
                </a:tc>
                <a:tc>
                  <a:txBody>
                    <a:bodyPr/>
                    <a:lstStyle/>
                    <a:p>
                      <a:pPr algn="ctr" fontAlgn="ctr"/>
                      <a:r>
                        <a:rPr lang="fr-FR" sz="600" b="1" u="none" strike="noStrike" dirty="0">
                          <a:solidFill>
                            <a:schemeClr val="bg1"/>
                          </a:solidFill>
                          <a:effectLst/>
                        </a:rPr>
                        <a:t>DMIA: 3S</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a:txBody>
                    <a:bodyPr/>
                    <a:lstStyle/>
                    <a:p>
                      <a:pPr algn="ctr" fontAlgn="ctr"/>
                      <a:r>
                        <a:rPr lang="fr-FR" sz="600" b="1" u="none" strike="noStrike">
                          <a:solidFill>
                            <a:schemeClr val="bg1"/>
                          </a:solidFill>
                          <a:effectLst/>
                        </a:rPr>
                        <a:t>DMIA: 3S</a:t>
                      </a:r>
                      <a:endParaRPr lang="fr-FR" sz="600" b="1" i="0" u="none" strike="noStrike">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a:txBody>
                    <a:bodyPr/>
                    <a:lstStyle/>
                    <a:p>
                      <a:pPr algn="ctr" fontAlgn="ctr"/>
                      <a:r>
                        <a:rPr lang="fr-FR" sz="600" b="1" u="none" strike="noStrike" dirty="0">
                          <a:solidFill>
                            <a:schemeClr val="bg1"/>
                          </a:solidFill>
                          <a:effectLst/>
                        </a:rPr>
                        <a:t>DMIA: 3J</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a:txBody>
                    <a:bodyPr/>
                    <a:lstStyle/>
                    <a:p>
                      <a:pPr algn="ctr" fontAlgn="ctr"/>
                      <a:r>
                        <a:rPr lang="fr-FR" sz="600" b="1" u="none" strike="noStrike" dirty="0">
                          <a:solidFill>
                            <a:schemeClr val="bg1"/>
                          </a:solidFill>
                          <a:effectLst/>
                        </a:rPr>
                        <a:t>DMIA: 3S</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a:txBody>
                    <a:bodyPr/>
                    <a:lstStyle/>
                    <a:p>
                      <a:pPr algn="ctr" fontAlgn="ctr"/>
                      <a:r>
                        <a:rPr lang="fr-FR" sz="600" b="1" u="none" strike="noStrike" dirty="0">
                          <a:solidFill>
                            <a:schemeClr val="bg1"/>
                          </a:solidFill>
                          <a:effectLst/>
                        </a:rPr>
                        <a:t>DMIA: 3J</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a:txBody>
                    <a:bodyPr/>
                    <a:lstStyle/>
                    <a:p>
                      <a:pPr algn="ctr" fontAlgn="ctr"/>
                      <a:r>
                        <a:rPr lang="fr-FR" sz="600" b="1" u="none" strike="noStrike" dirty="0">
                          <a:solidFill>
                            <a:schemeClr val="bg1"/>
                          </a:solidFill>
                          <a:effectLst/>
                        </a:rPr>
                        <a:t>DMIA: 3J</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a:txBody>
                    <a:bodyPr/>
                    <a:lstStyle/>
                    <a:p>
                      <a:pPr algn="ctr" fontAlgn="ctr"/>
                      <a:r>
                        <a:rPr lang="fr-FR" sz="600" b="1" u="none" strike="noStrike" dirty="0">
                          <a:solidFill>
                            <a:schemeClr val="bg1"/>
                          </a:solidFill>
                          <a:effectLst/>
                        </a:rPr>
                        <a:t>DMIA: 3J</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a:txBody>
                    <a:bodyPr/>
                    <a:lstStyle/>
                    <a:p>
                      <a:pPr algn="ctr" fontAlgn="ctr"/>
                      <a:r>
                        <a:rPr lang="fr-FR" sz="600" b="1" u="none" strike="noStrike" dirty="0">
                          <a:solidFill>
                            <a:schemeClr val="bg1"/>
                          </a:solidFill>
                          <a:effectLst/>
                        </a:rPr>
                        <a:t>DMIA: 3J</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a:txBody>
                    <a:bodyPr/>
                    <a:lstStyle/>
                    <a:p>
                      <a:pPr algn="ctr" fontAlgn="ctr"/>
                      <a:r>
                        <a:rPr lang="fr-FR" sz="600" b="1" u="none" strike="noStrike" dirty="0">
                          <a:solidFill>
                            <a:schemeClr val="bg1"/>
                          </a:solidFill>
                          <a:effectLst/>
                        </a:rPr>
                        <a:t>DMIA: 3J</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a:txBody>
                    <a:bodyPr/>
                    <a:lstStyle/>
                    <a:p>
                      <a:pPr algn="ctr" fontAlgn="ctr"/>
                      <a:r>
                        <a:rPr lang="fr-FR" sz="600" b="1" u="none" strike="noStrike" dirty="0">
                          <a:solidFill>
                            <a:schemeClr val="bg1"/>
                          </a:solidFill>
                          <a:effectLst/>
                        </a:rPr>
                        <a:t>DMIA: 3S</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vMerge="1">
                  <a:txBody>
                    <a:bodyPr/>
                    <a:lstStyle/>
                    <a:p>
                      <a:pPr algn="ctr" fontAlgn="ctr"/>
                      <a:r>
                        <a:rPr lang="fr-FR" sz="600" b="1" u="none" strike="noStrike" dirty="0">
                          <a:solidFill>
                            <a:schemeClr val="bg1"/>
                          </a:solidFill>
                          <a:effectLst/>
                        </a:rPr>
                        <a:t> </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extLst>
                  <a:ext uri="{0D108BD9-81ED-4DB2-BD59-A6C34878D82A}">
                    <a16:rowId xmlns:a16="http://schemas.microsoft.com/office/drawing/2014/main" val="3785278314"/>
                  </a:ext>
                </a:extLst>
              </a:tr>
              <a:tr h="181997">
                <a:tc>
                  <a:txBody>
                    <a:bodyPr/>
                    <a:lstStyle/>
                    <a:p>
                      <a:pPr algn="l" fontAlgn="ctr"/>
                      <a:r>
                        <a:rPr lang="fr-FR" sz="500" b="1" u="none" strike="noStrike" dirty="0">
                          <a:effectLst/>
                        </a:rPr>
                        <a:t>OCTIME</a:t>
                      </a:r>
                      <a:endParaRPr lang="fr-FR" sz="500" b="1"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ctr" fontAlgn="ctr"/>
                      <a:r>
                        <a:rPr lang="fr-FR" sz="500" u="none" strike="noStrike" dirty="0">
                          <a:effectLst/>
                        </a:rPr>
                        <a:t>x</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ctr" fontAlgn="ctr"/>
                      <a:r>
                        <a:rPr lang="fr-FR" sz="500" u="none" strike="noStrike">
                          <a:effectLst/>
                        </a:rPr>
                        <a:t>x</a:t>
                      </a:r>
                      <a:endParaRPr lang="fr-FR" sz="500" b="0" i="0" u="none" strike="noStrike">
                        <a:solidFill>
                          <a:srgbClr val="000000"/>
                        </a:solidFill>
                        <a:effectLst/>
                        <a:latin typeface="Arial" panose="020B0604020202020204" pitchFamily="34" charset="0"/>
                      </a:endParaRPr>
                    </a:p>
                  </a:txBody>
                  <a:tcPr marL="36000" marR="36000" marT="36000" marB="36000" anchor="ctr"/>
                </a:tc>
                <a:tc>
                  <a:txBody>
                    <a:bodyPr/>
                    <a:lstStyle/>
                    <a:p>
                      <a:pPr algn="ctr"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ctr"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ctr" fontAlgn="b"/>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ctr" fontAlgn="b"/>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ctr" fontAlgn="b"/>
                      <a:r>
                        <a:rPr lang="fr-FR" sz="500" u="none" strike="noStrike">
                          <a:effectLst/>
                        </a:rPr>
                        <a:t> </a:t>
                      </a:r>
                      <a:endParaRPr lang="fr-FR" sz="500" b="0" i="0" u="none" strike="noStrike">
                        <a:solidFill>
                          <a:srgbClr val="000000"/>
                        </a:solidFill>
                        <a:effectLst/>
                        <a:latin typeface="Arial" panose="020B0604020202020204" pitchFamily="34" charset="0"/>
                      </a:endParaRPr>
                    </a:p>
                  </a:txBody>
                  <a:tcPr marL="36000" marR="36000" marT="36000" marB="36000" anchor="ctr"/>
                </a:tc>
                <a:tc>
                  <a:txBody>
                    <a:bodyPr/>
                    <a:lstStyle/>
                    <a:p>
                      <a:pPr algn="ctr" fontAlgn="b"/>
                      <a:r>
                        <a:rPr lang="fr-FR" sz="500" u="none" strike="noStrike">
                          <a:effectLst/>
                        </a:rPr>
                        <a:t> </a:t>
                      </a:r>
                      <a:endParaRPr lang="fr-FR" sz="500" b="0" i="0" u="none" strike="noStrike">
                        <a:solidFill>
                          <a:srgbClr val="000000"/>
                        </a:solidFill>
                        <a:effectLst/>
                        <a:latin typeface="Arial" panose="020B0604020202020204" pitchFamily="34" charset="0"/>
                      </a:endParaRPr>
                    </a:p>
                  </a:txBody>
                  <a:tcPr marL="36000" marR="36000" marT="36000" marB="36000" anchor="ctr"/>
                </a:tc>
                <a:tc>
                  <a:txBody>
                    <a:bodyPr/>
                    <a:lstStyle/>
                    <a:p>
                      <a:pPr algn="ctr" fontAlgn="b"/>
                      <a:r>
                        <a:rPr lang="fr-FR" sz="500" u="none" strike="noStrike">
                          <a:effectLst/>
                        </a:rPr>
                        <a:t> </a:t>
                      </a:r>
                      <a:endParaRPr lang="fr-FR" sz="500" b="0" i="0" u="none" strike="noStrike">
                        <a:solidFill>
                          <a:srgbClr val="000000"/>
                        </a:solidFill>
                        <a:effectLst/>
                        <a:latin typeface="Calibri" panose="020F0502020204030204" pitchFamily="34" charset="0"/>
                      </a:endParaRPr>
                    </a:p>
                  </a:txBody>
                  <a:tcPr marL="36000" marR="36000" marT="36000" marB="36000" anchor="ctr"/>
                </a:tc>
                <a:tc>
                  <a:txBody>
                    <a:bodyPr/>
                    <a:lstStyle/>
                    <a:p>
                      <a:pPr algn="l" fontAlgn="b"/>
                      <a:r>
                        <a:rPr lang="fr-FR" sz="400" u="none" strike="noStrike" dirty="0">
                          <a:effectLst/>
                        </a:rPr>
                        <a:t> </a:t>
                      </a:r>
                      <a:endParaRPr lang="fr-FR" sz="400" b="0" i="0" u="none" strike="noStrike" dirty="0">
                        <a:solidFill>
                          <a:srgbClr val="000000"/>
                        </a:solidFill>
                        <a:effectLst/>
                        <a:latin typeface="Calibri" panose="020F0502020204030204" pitchFamily="34" charset="0"/>
                      </a:endParaRPr>
                    </a:p>
                  </a:txBody>
                  <a:tcPr marL="36000" marR="36000" marT="36000" marB="36000" anchor="ctr"/>
                </a:tc>
                <a:tc>
                  <a:txBody>
                    <a:bodyPr/>
                    <a:lstStyle/>
                    <a:p>
                      <a:pPr algn="l" fontAlgn="b"/>
                      <a:r>
                        <a:rPr lang="fr-FR" sz="400" u="none" strike="noStrike">
                          <a:effectLst/>
                        </a:rPr>
                        <a:t> </a:t>
                      </a:r>
                      <a:endParaRPr lang="fr-FR" sz="400" b="0" i="0" u="none" strike="noStrike">
                        <a:solidFill>
                          <a:srgbClr val="000000"/>
                        </a:solidFill>
                        <a:effectLst/>
                        <a:latin typeface="Calibri" panose="020F0502020204030204" pitchFamily="34" charset="0"/>
                      </a:endParaRPr>
                    </a:p>
                  </a:txBody>
                  <a:tcPr marL="36000" marR="36000" marT="36000" marB="36000" anchor="ctr"/>
                </a:tc>
                <a:extLst>
                  <a:ext uri="{0D108BD9-81ED-4DB2-BD59-A6C34878D82A}">
                    <a16:rowId xmlns:a16="http://schemas.microsoft.com/office/drawing/2014/main" val="1876780278"/>
                  </a:ext>
                </a:extLst>
              </a:tr>
              <a:tr h="181997">
                <a:tc>
                  <a:txBody>
                    <a:bodyPr/>
                    <a:lstStyle/>
                    <a:p>
                      <a:pPr algn="l" fontAlgn="ctr"/>
                      <a:r>
                        <a:rPr lang="fr-FR" sz="500" b="1" u="none" strike="noStrike" dirty="0">
                          <a:effectLst/>
                        </a:rPr>
                        <a:t>HEXTANT RH DOSSIER</a:t>
                      </a:r>
                      <a:endParaRPr lang="fr-FR" sz="500" b="1"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ctr" fontAlgn="ctr"/>
                      <a:r>
                        <a:rPr lang="fr-FR" sz="500" u="none" strike="noStrike" dirty="0">
                          <a:effectLst/>
                        </a:rPr>
                        <a:t> </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ctr" fontAlgn="ctr"/>
                      <a:r>
                        <a:rPr lang="fr-FR" sz="500" u="none" strike="noStrike">
                          <a:effectLst/>
                        </a:rPr>
                        <a:t>x</a:t>
                      </a:r>
                      <a:endParaRPr lang="fr-FR" sz="500" b="0" i="0" u="none" strike="noStrike">
                        <a:solidFill>
                          <a:srgbClr val="000000"/>
                        </a:solidFill>
                        <a:effectLst/>
                        <a:latin typeface="Arial" panose="020B0604020202020204" pitchFamily="34" charset="0"/>
                      </a:endParaRPr>
                    </a:p>
                  </a:txBody>
                  <a:tcPr marL="36000" marR="36000" marT="36000" marB="36000" anchor="ctr"/>
                </a:tc>
                <a:tc>
                  <a:txBody>
                    <a:bodyPr/>
                    <a:lstStyle/>
                    <a:p>
                      <a:pPr algn="ctr" fontAlgn="ctr"/>
                      <a:r>
                        <a:rPr lang="fr-FR" sz="500" u="none" strike="noStrike">
                          <a:effectLst/>
                        </a:rPr>
                        <a:t>x</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ctr"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ctr" fontAlgn="b"/>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ctr" fontAlgn="b"/>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ctr" fontAlgn="b"/>
                      <a:r>
                        <a:rPr lang="fr-FR" sz="500" u="none" strike="noStrike">
                          <a:effectLst/>
                        </a:rPr>
                        <a:t> </a:t>
                      </a:r>
                      <a:endParaRPr lang="fr-FR" sz="500" b="0" i="0" u="none" strike="noStrike">
                        <a:solidFill>
                          <a:srgbClr val="000000"/>
                        </a:solidFill>
                        <a:effectLst/>
                        <a:latin typeface="Arial" panose="020B0604020202020204" pitchFamily="34" charset="0"/>
                      </a:endParaRPr>
                    </a:p>
                  </a:txBody>
                  <a:tcPr marL="36000" marR="36000" marT="36000" marB="36000" anchor="ctr"/>
                </a:tc>
                <a:tc>
                  <a:txBody>
                    <a:bodyPr/>
                    <a:lstStyle/>
                    <a:p>
                      <a:pPr algn="ctr" fontAlgn="b"/>
                      <a:r>
                        <a:rPr lang="fr-FR" sz="500" u="none" strike="noStrike">
                          <a:effectLst/>
                        </a:rPr>
                        <a:t> </a:t>
                      </a:r>
                      <a:endParaRPr lang="fr-FR" sz="500" b="0" i="0" u="none" strike="noStrike">
                        <a:solidFill>
                          <a:srgbClr val="000000"/>
                        </a:solidFill>
                        <a:effectLst/>
                        <a:latin typeface="Arial" panose="020B0604020202020204" pitchFamily="34" charset="0"/>
                      </a:endParaRPr>
                    </a:p>
                  </a:txBody>
                  <a:tcPr marL="36000" marR="36000" marT="36000" marB="36000" anchor="ctr"/>
                </a:tc>
                <a:tc>
                  <a:txBody>
                    <a:bodyPr/>
                    <a:lstStyle/>
                    <a:p>
                      <a:pPr algn="ctr" fontAlgn="b"/>
                      <a:r>
                        <a:rPr lang="fr-FR" sz="500" u="none" strike="noStrike">
                          <a:effectLst/>
                        </a:rPr>
                        <a:t> </a:t>
                      </a:r>
                      <a:endParaRPr lang="fr-FR" sz="500" b="0" i="0" u="none" strike="noStrike">
                        <a:solidFill>
                          <a:srgbClr val="000000"/>
                        </a:solidFill>
                        <a:effectLst/>
                        <a:latin typeface="Calibri" panose="020F0502020204030204" pitchFamily="34" charset="0"/>
                      </a:endParaRPr>
                    </a:p>
                  </a:txBody>
                  <a:tcPr marL="36000" marR="36000" marT="36000" marB="36000" anchor="ctr"/>
                </a:tc>
                <a:tc>
                  <a:txBody>
                    <a:bodyPr/>
                    <a:lstStyle/>
                    <a:p>
                      <a:pPr algn="l" fontAlgn="b"/>
                      <a:r>
                        <a:rPr lang="fr-FR" sz="400" u="none" strike="noStrike">
                          <a:effectLst/>
                        </a:rPr>
                        <a:t> </a:t>
                      </a:r>
                      <a:endParaRPr lang="fr-FR" sz="400" b="0" i="0" u="none" strike="noStrike">
                        <a:solidFill>
                          <a:srgbClr val="000000"/>
                        </a:solidFill>
                        <a:effectLst/>
                        <a:latin typeface="Calibri" panose="020F0502020204030204" pitchFamily="34" charset="0"/>
                      </a:endParaRPr>
                    </a:p>
                  </a:txBody>
                  <a:tcPr marL="36000" marR="36000" marT="36000" marB="36000" anchor="ctr"/>
                </a:tc>
                <a:tc>
                  <a:txBody>
                    <a:bodyPr/>
                    <a:lstStyle/>
                    <a:p>
                      <a:pPr algn="l" fontAlgn="b"/>
                      <a:r>
                        <a:rPr lang="fr-FR" sz="400" u="none" strike="noStrike">
                          <a:effectLst/>
                        </a:rPr>
                        <a:t> </a:t>
                      </a:r>
                      <a:endParaRPr lang="fr-FR" sz="400" b="0" i="0" u="none" strike="noStrike">
                        <a:solidFill>
                          <a:srgbClr val="000000"/>
                        </a:solidFill>
                        <a:effectLst/>
                        <a:latin typeface="Calibri" panose="020F0502020204030204" pitchFamily="34" charset="0"/>
                      </a:endParaRPr>
                    </a:p>
                  </a:txBody>
                  <a:tcPr marL="36000" marR="36000" marT="36000" marB="36000" anchor="ctr"/>
                </a:tc>
                <a:extLst>
                  <a:ext uri="{0D108BD9-81ED-4DB2-BD59-A6C34878D82A}">
                    <a16:rowId xmlns:a16="http://schemas.microsoft.com/office/drawing/2014/main" val="3114543572"/>
                  </a:ext>
                </a:extLst>
              </a:tr>
              <a:tr h="181997">
                <a:tc>
                  <a:txBody>
                    <a:bodyPr/>
                    <a:lstStyle/>
                    <a:p>
                      <a:pPr algn="l" fontAlgn="ctr"/>
                      <a:r>
                        <a:rPr lang="fr-FR" sz="500" b="1" u="none" strike="noStrike" dirty="0">
                          <a:effectLst/>
                        </a:rPr>
                        <a:t>HEXTANT EXPLOITATION</a:t>
                      </a:r>
                      <a:endParaRPr lang="fr-FR" sz="500" b="1"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ctr"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ctr" fontAlgn="ctr"/>
                      <a:r>
                        <a:rPr lang="fr-FR" sz="500" u="none" strike="noStrike" dirty="0">
                          <a:effectLst/>
                        </a:rPr>
                        <a:t> </a:t>
                      </a:r>
                      <a:endParaRPr lang="fr-FR" sz="500" b="0" i="0" u="none" strike="noStrike" dirty="0">
                        <a:solidFill>
                          <a:srgbClr val="000000"/>
                        </a:solidFill>
                        <a:effectLst/>
                        <a:latin typeface="Arial" panose="020B0604020202020204" pitchFamily="34" charset="0"/>
                      </a:endParaRPr>
                    </a:p>
                  </a:txBody>
                  <a:tcPr marL="36000" marR="36000" marT="36000" marB="36000" anchor="ctr"/>
                </a:tc>
                <a:tc>
                  <a:txBody>
                    <a:bodyPr/>
                    <a:lstStyle/>
                    <a:p>
                      <a:pPr algn="ctr"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ctr" fontAlgn="ctr"/>
                      <a:r>
                        <a:rPr lang="fr-FR" sz="500" u="none" strike="noStrike">
                          <a:effectLst/>
                        </a:rPr>
                        <a:t>x</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ctr" fontAlgn="b"/>
                      <a:r>
                        <a:rPr lang="fr-FR" sz="500" u="none" strike="noStrike">
                          <a:effectLst/>
                        </a:rPr>
                        <a:t>x</a:t>
                      </a:r>
                      <a:endParaRPr lang="fr-FR" sz="500" b="0" i="0" u="none" strike="noStrike">
                        <a:solidFill>
                          <a:srgbClr val="000000"/>
                        </a:solidFill>
                        <a:effectLst/>
                        <a:latin typeface="Arial" panose="020B0604020202020204" pitchFamily="34" charset="0"/>
                      </a:endParaRPr>
                    </a:p>
                  </a:txBody>
                  <a:tcPr marL="36000" marR="36000" marT="36000" marB="36000" anchor="ctr"/>
                </a:tc>
                <a:tc>
                  <a:txBody>
                    <a:bodyPr/>
                    <a:lstStyle/>
                    <a:p>
                      <a:pPr algn="ctr" fontAlgn="b"/>
                      <a:r>
                        <a:rPr lang="fr-FR" sz="500" u="none" strike="noStrike">
                          <a:effectLst/>
                        </a:rPr>
                        <a:t>x</a:t>
                      </a:r>
                      <a:endParaRPr lang="fr-FR" sz="500" b="0" i="0" u="none" strike="noStrike">
                        <a:solidFill>
                          <a:srgbClr val="000000"/>
                        </a:solidFill>
                        <a:effectLst/>
                        <a:latin typeface="Arial" panose="020B0604020202020204" pitchFamily="34" charset="0"/>
                      </a:endParaRPr>
                    </a:p>
                  </a:txBody>
                  <a:tcPr marL="36000" marR="36000" marT="36000" marB="36000" anchor="ctr"/>
                </a:tc>
                <a:tc>
                  <a:txBody>
                    <a:bodyPr/>
                    <a:lstStyle/>
                    <a:p>
                      <a:pPr algn="ctr" fontAlgn="b"/>
                      <a:r>
                        <a:rPr lang="fr-FR" sz="500" u="none" strike="noStrike">
                          <a:effectLst/>
                        </a:rPr>
                        <a:t>x</a:t>
                      </a:r>
                      <a:endParaRPr lang="fr-FR" sz="500" b="0" i="0" u="none" strike="noStrike">
                        <a:solidFill>
                          <a:srgbClr val="000000"/>
                        </a:solidFill>
                        <a:effectLst/>
                        <a:latin typeface="Arial" panose="020B0604020202020204" pitchFamily="34" charset="0"/>
                      </a:endParaRPr>
                    </a:p>
                  </a:txBody>
                  <a:tcPr marL="36000" marR="36000" marT="36000" marB="36000" anchor="ctr"/>
                </a:tc>
                <a:tc>
                  <a:txBody>
                    <a:bodyPr/>
                    <a:lstStyle/>
                    <a:p>
                      <a:pPr algn="ctr" fontAlgn="b"/>
                      <a:r>
                        <a:rPr lang="fr-FR" sz="500" u="none" strike="noStrike">
                          <a:effectLst/>
                        </a:rPr>
                        <a:t> </a:t>
                      </a:r>
                      <a:endParaRPr lang="fr-FR" sz="500" b="0" i="0" u="none" strike="noStrike">
                        <a:solidFill>
                          <a:srgbClr val="000000"/>
                        </a:solidFill>
                        <a:effectLst/>
                        <a:latin typeface="Arial" panose="020B0604020202020204" pitchFamily="34" charset="0"/>
                      </a:endParaRPr>
                    </a:p>
                  </a:txBody>
                  <a:tcPr marL="36000" marR="36000" marT="36000" marB="36000" anchor="ctr"/>
                </a:tc>
                <a:tc>
                  <a:txBody>
                    <a:bodyPr/>
                    <a:lstStyle/>
                    <a:p>
                      <a:pPr algn="ctr" fontAlgn="b"/>
                      <a:r>
                        <a:rPr lang="fr-FR" sz="500" u="none" strike="noStrike">
                          <a:effectLst/>
                        </a:rPr>
                        <a:t> </a:t>
                      </a:r>
                      <a:endParaRPr lang="fr-FR" sz="500" b="0" i="0" u="none" strike="noStrike">
                        <a:solidFill>
                          <a:srgbClr val="000000"/>
                        </a:solidFill>
                        <a:effectLst/>
                        <a:latin typeface="Calibri" panose="020F0502020204030204" pitchFamily="34" charset="0"/>
                      </a:endParaRPr>
                    </a:p>
                  </a:txBody>
                  <a:tcPr marL="36000" marR="36000" marT="36000" marB="36000" anchor="ctr"/>
                </a:tc>
                <a:tc>
                  <a:txBody>
                    <a:bodyPr/>
                    <a:lstStyle/>
                    <a:p>
                      <a:pPr algn="l" fontAlgn="b"/>
                      <a:r>
                        <a:rPr lang="fr-FR" sz="500" u="none" strike="noStrike">
                          <a:effectLst/>
                        </a:rPr>
                        <a:t>x</a:t>
                      </a:r>
                      <a:endParaRPr lang="fr-FR" sz="500" b="0" i="0" u="none" strike="noStrike">
                        <a:solidFill>
                          <a:srgbClr val="000000"/>
                        </a:solidFill>
                        <a:effectLst/>
                        <a:latin typeface="Calibri" panose="020F0502020204030204" pitchFamily="34" charset="0"/>
                      </a:endParaRPr>
                    </a:p>
                  </a:txBody>
                  <a:tcPr marL="36000" marR="36000" marT="36000" marB="36000" anchor="ctr"/>
                </a:tc>
                <a:tc>
                  <a:txBody>
                    <a:bodyPr/>
                    <a:lstStyle/>
                    <a:p>
                      <a:pPr algn="l" fontAlgn="b"/>
                      <a:r>
                        <a:rPr lang="fr-FR" sz="400" u="none" strike="noStrike">
                          <a:effectLst/>
                        </a:rPr>
                        <a:t> </a:t>
                      </a:r>
                      <a:endParaRPr lang="fr-FR" sz="400" b="0" i="0" u="none" strike="noStrike">
                        <a:solidFill>
                          <a:srgbClr val="000000"/>
                        </a:solidFill>
                        <a:effectLst/>
                        <a:latin typeface="Calibri" panose="020F0502020204030204" pitchFamily="34" charset="0"/>
                      </a:endParaRPr>
                    </a:p>
                  </a:txBody>
                  <a:tcPr marL="36000" marR="36000" marT="36000" marB="36000" anchor="ctr"/>
                </a:tc>
                <a:extLst>
                  <a:ext uri="{0D108BD9-81ED-4DB2-BD59-A6C34878D82A}">
                    <a16:rowId xmlns:a16="http://schemas.microsoft.com/office/drawing/2014/main" val="3399592722"/>
                  </a:ext>
                </a:extLst>
              </a:tr>
              <a:tr h="181997">
                <a:tc>
                  <a:txBody>
                    <a:bodyPr/>
                    <a:lstStyle/>
                    <a:p>
                      <a:pPr algn="l" fontAlgn="ctr"/>
                      <a:r>
                        <a:rPr lang="fr-FR" sz="500" b="1" u="none" strike="noStrike">
                          <a:effectLst/>
                        </a:rPr>
                        <a:t>HEXTANT GESTION ECO</a:t>
                      </a:r>
                      <a:endParaRPr lang="fr-FR" sz="500" b="1" i="0" u="none" strike="noStrike">
                        <a:solidFill>
                          <a:srgbClr val="000000"/>
                        </a:solidFill>
                        <a:effectLst/>
                        <a:latin typeface="Open Sans" panose="020B0606030504020204" pitchFamily="34" charset="0"/>
                      </a:endParaRPr>
                    </a:p>
                  </a:txBody>
                  <a:tcPr marL="36000" marR="36000" marT="36000" marB="36000" anchor="ctr"/>
                </a:tc>
                <a:tc>
                  <a:txBody>
                    <a:bodyPr/>
                    <a:lstStyle/>
                    <a:p>
                      <a:pPr algn="ctr"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ctr" fontAlgn="ctr"/>
                      <a:r>
                        <a:rPr lang="fr-FR" sz="500" u="none" strike="noStrike" dirty="0">
                          <a:effectLst/>
                        </a:rPr>
                        <a:t> </a:t>
                      </a:r>
                      <a:endParaRPr lang="fr-FR" sz="500" b="0" i="0" u="none" strike="noStrike" dirty="0">
                        <a:solidFill>
                          <a:srgbClr val="000000"/>
                        </a:solidFill>
                        <a:effectLst/>
                        <a:latin typeface="Arial" panose="020B0604020202020204" pitchFamily="34" charset="0"/>
                      </a:endParaRPr>
                    </a:p>
                  </a:txBody>
                  <a:tcPr marL="36000" marR="36000" marT="36000" marB="36000" anchor="ctr"/>
                </a:tc>
                <a:tc>
                  <a:txBody>
                    <a:bodyPr/>
                    <a:lstStyle/>
                    <a:p>
                      <a:pPr algn="ctr"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ctr"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ctr" fontAlgn="b"/>
                      <a:r>
                        <a:rPr lang="fr-FR" sz="500" u="none" strike="noStrike">
                          <a:effectLst/>
                        </a:rPr>
                        <a:t> </a:t>
                      </a:r>
                      <a:endParaRPr lang="fr-FR" sz="500" b="0" i="0" u="none" strike="noStrike">
                        <a:solidFill>
                          <a:srgbClr val="000000"/>
                        </a:solidFill>
                        <a:effectLst/>
                        <a:latin typeface="Arial" panose="020B0604020202020204" pitchFamily="34" charset="0"/>
                      </a:endParaRPr>
                    </a:p>
                  </a:txBody>
                  <a:tcPr marL="36000" marR="36000" marT="36000" marB="36000" anchor="ctr"/>
                </a:tc>
                <a:tc>
                  <a:txBody>
                    <a:bodyPr/>
                    <a:lstStyle/>
                    <a:p>
                      <a:pPr algn="ctr" fontAlgn="b"/>
                      <a:r>
                        <a:rPr lang="fr-FR" sz="500" u="none" strike="noStrike">
                          <a:effectLst/>
                        </a:rPr>
                        <a:t> </a:t>
                      </a:r>
                      <a:endParaRPr lang="fr-FR" sz="500" b="0" i="0" u="none" strike="noStrike">
                        <a:solidFill>
                          <a:srgbClr val="000000"/>
                        </a:solidFill>
                        <a:effectLst/>
                        <a:latin typeface="Arial" panose="020B0604020202020204" pitchFamily="34" charset="0"/>
                      </a:endParaRPr>
                    </a:p>
                  </a:txBody>
                  <a:tcPr marL="36000" marR="36000" marT="36000" marB="36000" anchor="ctr"/>
                </a:tc>
                <a:tc>
                  <a:txBody>
                    <a:bodyPr/>
                    <a:lstStyle/>
                    <a:p>
                      <a:pPr algn="ctr" fontAlgn="b"/>
                      <a:r>
                        <a:rPr lang="fr-FR" sz="500" u="none" strike="noStrike">
                          <a:effectLst/>
                        </a:rPr>
                        <a:t> </a:t>
                      </a:r>
                      <a:endParaRPr lang="fr-FR" sz="500" b="0" i="0" u="none" strike="noStrike">
                        <a:solidFill>
                          <a:srgbClr val="000000"/>
                        </a:solidFill>
                        <a:effectLst/>
                        <a:latin typeface="Arial" panose="020B0604020202020204" pitchFamily="34" charset="0"/>
                      </a:endParaRPr>
                    </a:p>
                  </a:txBody>
                  <a:tcPr marL="36000" marR="36000" marT="36000" marB="36000" anchor="ctr"/>
                </a:tc>
                <a:tc>
                  <a:txBody>
                    <a:bodyPr/>
                    <a:lstStyle/>
                    <a:p>
                      <a:pPr algn="ctr" fontAlgn="b"/>
                      <a:r>
                        <a:rPr lang="fr-FR" sz="500" u="none" strike="noStrike">
                          <a:effectLst/>
                        </a:rPr>
                        <a:t>x</a:t>
                      </a:r>
                      <a:endParaRPr lang="fr-FR" sz="500" b="0" i="0" u="none" strike="noStrike">
                        <a:solidFill>
                          <a:srgbClr val="000000"/>
                        </a:solidFill>
                        <a:effectLst/>
                        <a:latin typeface="Arial" panose="020B0604020202020204" pitchFamily="34" charset="0"/>
                      </a:endParaRPr>
                    </a:p>
                  </a:txBody>
                  <a:tcPr marL="36000" marR="36000" marT="36000" marB="36000" anchor="ctr"/>
                </a:tc>
                <a:tc>
                  <a:txBody>
                    <a:bodyPr/>
                    <a:lstStyle/>
                    <a:p>
                      <a:pPr algn="ctr" fontAlgn="b"/>
                      <a:r>
                        <a:rPr lang="fr-FR" sz="500" u="none" strike="noStrike">
                          <a:effectLst/>
                        </a:rPr>
                        <a:t>x</a:t>
                      </a:r>
                      <a:endParaRPr lang="fr-FR" sz="500" b="0" i="0" u="none" strike="noStrike">
                        <a:solidFill>
                          <a:srgbClr val="000000"/>
                        </a:solidFill>
                        <a:effectLst/>
                        <a:latin typeface="Calibri" panose="020F0502020204030204" pitchFamily="34" charset="0"/>
                      </a:endParaRPr>
                    </a:p>
                  </a:txBody>
                  <a:tcPr marL="36000" marR="36000" marT="36000" marB="36000" anchor="ctr"/>
                </a:tc>
                <a:tc>
                  <a:txBody>
                    <a:bodyPr/>
                    <a:lstStyle/>
                    <a:p>
                      <a:pPr algn="l" fontAlgn="b"/>
                      <a:r>
                        <a:rPr lang="fr-FR" sz="400" u="none" strike="noStrike">
                          <a:effectLst/>
                        </a:rPr>
                        <a:t> </a:t>
                      </a:r>
                      <a:endParaRPr lang="fr-FR" sz="400" b="0" i="0" u="none" strike="noStrike">
                        <a:solidFill>
                          <a:srgbClr val="000000"/>
                        </a:solidFill>
                        <a:effectLst/>
                        <a:latin typeface="Calibri" panose="020F0502020204030204" pitchFamily="34" charset="0"/>
                      </a:endParaRPr>
                    </a:p>
                  </a:txBody>
                  <a:tcPr marL="36000" marR="36000" marT="36000" marB="36000" anchor="ctr"/>
                </a:tc>
                <a:tc>
                  <a:txBody>
                    <a:bodyPr/>
                    <a:lstStyle/>
                    <a:p>
                      <a:pPr algn="l" fontAlgn="b"/>
                      <a:r>
                        <a:rPr lang="fr-FR" sz="400" u="none" strike="noStrike">
                          <a:effectLst/>
                        </a:rPr>
                        <a:t> </a:t>
                      </a:r>
                      <a:endParaRPr lang="fr-FR" sz="400" b="0" i="0" u="none" strike="noStrike">
                        <a:solidFill>
                          <a:srgbClr val="000000"/>
                        </a:solidFill>
                        <a:effectLst/>
                        <a:latin typeface="Calibri" panose="020F0502020204030204" pitchFamily="34" charset="0"/>
                      </a:endParaRPr>
                    </a:p>
                  </a:txBody>
                  <a:tcPr marL="36000" marR="36000" marT="36000" marB="36000" anchor="ctr"/>
                </a:tc>
                <a:extLst>
                  <a:ext uri="{0D108BD9-81ED-4DB2-BD59-A6C34878D82A}">
                    <a16:rowId xmlns:a16="http://schemas.microsoft.com/office/drawing/2014/main" val="3995815300"/>
                  </a:ext>
                </a:extLst>
              </a:tr>
              <a:tr h="181997">
                <a:tc>
                  <a:txBody>
                    <a:bodyPr/>
                    <a:lstStyle/>
                    <a:p>
                      <a:pPr algn="l" fontAlgn="ctr"/>
                      <a:r>
                        <a:rPr lang="fr-FR" sz="500" b="1" u="none" strike="noStrike">
                          <a:effectLst/>
                        </a:rPr>
                        <a:t>NET ENTREPRISE (site d'état)</a:t>
                      </a:r>
                      <a:endParaRPr lang="fr-FR" sz="500" b="1" i="0" u="none" strike="noStrike">
                        <a:solidFill>
                          <a:srgbClr val="000000"/>
                        </a:solidFill>
                        <a:effectLst/>
                        <a:latin typeface="Open Sans" panose="020B0606030504020204" pitchFamily="34" charset="0"/>
                      </a:endParaRPr>
                    </a:p>
                  </a:txBody>
                  <a:tcPr marL="36000" marR="36000" marT="36000" marB="36000" anchor="ctr"/>
                </a:tc>
                <a:tc>
                  <a:txBody>
                    <a:bodyPr/>
                    <a:lstStyle/>
                    <a:p>
                      <a:pPr algn="ctr"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ctr" fontAlgn="ctr"/>
                      <a:r>
                        <a:rPr lang="fr-FR" sz="500" u="none" strike="noStrike" dirty="0">
                          <a:effectLst/>
                        </a:rPr>
                        <a:t> </a:t>
                      </a:r>
                      <a:endParaRPr lang="fr-FR" sz="500" b="0" i="0" u="none" strike="noStrike" dirty="0">
                        <a:solidFill>
                          <a:srgbClr val="000000"/>
                        </a:solidFill>
                        <a:effectLst/>
                        <a:latin typeface="Arial" panose="020B0604020202020204" pitchFamily="34" charset="0"/>
                      </a:endParaRPr>
                    </a:p>
                  </a:txBody>
                  <a:tcPr marL="36000" marR="36000" marT="36000" marB="36000" anchor="ctr"/>
                </a:tc>
                <a:tc>
                  <a:txBody>
                    <a:bodyPr/>
                    <a:lstStyle/>
                    <a:p>
                      <a:pPr algn="ctr"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ctr" fontAlgn="ctr"/>
                      <a:r>
                        <a:rPr lang="fr-FR" sz="500" u="none" strike="noStrike" dirty="0">
                          <a:effectLst/>
                        </a:rPr>
                        <a:t> </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ctr" fontAlgn="b"/>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ctr" fontAlgn="b"/>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ctr" fontAlgn="b"/>
                      <a:r>
                        <a:rPr lang="fr-FR" sz="500" u="none" strike="noStrike">
                          <a:effectLst/>
                        </a:rPr>
                        <a:t> </a:t>
                      </a:r>
                      <a:endParaRPr lang="fr-FR" sz="500" b="0" i="0" u="none" strike="noStrike">
                        <a:solidFill>
                          <a:srgbClr val="000000"/>
                        </a:solidFill>
                        <a:effectLst/>
                        <a:latin typeface="Arial" panose="020B0604020202020204" pitchFamily="34" charset="0"/>
                      </a:endParaRPr>
                    </a:p>
                  </a:txBody>
                  <a:tcPr marL="36000" marR="36000" marT="36000" marB="36000" anchor="ctr"/>
                </a:tc>
                <a:tc>
                  <a:txBody>
                    <a:bodyPr/>
                    <a:lstStyle/>
                    <a:p>
                      <a:pPr algn="ctr" fontAlgn="b"/>
                      <a:r>
                        <a:rPr lang="fr-FR" sz="500" u="none" strike="noStrike">
                          <a:effectLst/>
                        </a:rPr>
                        <a:t> </a:t>
                      </a:r>
                      <a:endParaRPr lang="fr-FR" sz="500" b="0" i="0" u="none" strike="noStrike">
                        <a:solidFill>
                          <a:srgbClr val="000000"/>
                        </a:solidFill>
                        <a:effectLst/>
                        <a:latin typeface="Arial" panose="020B0604020202020204" pitchFamily="34" charset="0"/>
                      </a:endParaRPr>
                    </a:p>
                  </a:txBody>
                  <a:tcPr marL="36000" marR="36000" marT="36000" marB="36000" anchor="ctr"/>
                </a:tc>
                <a:tc>
                  <a:txBody>
                    <a:bodyPr/>
                    <a:lstStyle/>
                    <a:p>
                      <a:pPr algn="ctr" fontAlgn="b"/>
                      <a:r>
                        <a:rPr lang="fr-FR" sz="500" u="none" strike="noStrike">
                          <a:effectLst/>
                        </a:rPr>
                        <a:t> </a:t>
                      </a:r>
                      <a:endParaRPr lang="fr-FR" sz="500" b="0" i="0" u="none" strike="noStrike">
                        <a:solidFill>
                          <a:srgbClr val="000000"/>
                        </a:solidFill>
                        <a:effectLst/>
                        <a:latin typeface="Calibri" panose="020F0502020204030204" pitchFamily="34" charset="0"/>
                      </a:endParaRPr>
                    </a:p>
                  </a:txBody>
                  <a:tcPr marL="36000" marR="36000" marT="36000" marB="36000" anchor="ctr"/>
                </a:tc>
                <a:tc>
                  <a:txBody>
                    <a:bodyPr/>
                    <a:lstStyle/>
                    <a:p>
                      <a:pPr algn="l" fontAlgn="b"/>
                      <a:r>
                        <a:rPr lang="fr-FR" sz="500" u="none" strike="noStrike">
                          <a:effectLst/>
                        </a:rPr>
                        <a:t>x</a:t>
                      </a:r>
                      <a:endParaRPr lang="fr-FR" sz="500" b="0" i="0" u="none" strike="noStrike">
                        <a:solidFill>
                          <a:srgbClr val="000000"/>
                        </a:solidFill>
                        <a:effectLst/>
                        <a:latin typeface="Calibri" panose="020F0502020204030204" pitchFamily="34" charset="0"/>
                      </a:endParaRPr>
                    </a:p>
                  </a:txBody>
                  <a:tcPr marL="36000" marR="36000" marT="36000" marB="36000" anchor="ctr"/>
                </a:tc>
                <a:tc>
                  <a:txBody>
                    <a:bodyPr/>
                    <a:lstStyle/>
                    <a:p>
                      <a:pPr algn="l" fontAlgn="b"/>
                      <a:r>
                        <a:rPr lang="fr-FR" sz="400" u="none" strike="noStrike">
                          <a:effectLst/>
                        </a:rPr>
                        <a:t> </a:t>
                      </a:r>
                      <a:endParaRPr lang="fr-FR" sz="400" b="0" i="0" u="none" strike="noStrike">
                        <a:solidFill>
                          <a:srgbClr val="000000"/>
                        </a:solidFill>
                        <a:effectLst/>
                        <a:latin typeface="Calibri" panose="020F0502020204030204" pitchFamily="34" charset="0"/>
                      </a:endParaRPr>
                    </a:p>
                  </a:txBody>
                  <a:tcPr marL="36000" marR="36000" marT="36000" marB="36000" anchor="ctr"/>
                </a:tc>
                <a:extLst>
                  <a:ext uri="{0D108BD9-81ED-4DB2-BD59-A6C34878D82A}">
                    <a16:rowId xmlns:a16="http://schemas.microsoft.com/office/drawing/2014/main" val="3764405269"/>
                  </a:ext>
                </a:extLst>
              </a:tr>
              <a:tr h="181997">
                <a:tc>
                  <a:txBody>
                    <a:bodyPr/>
                    <a:lstStyle/>
                    <a:p>
                      <a:pPr algn="l" fontAlgn="ctr"/>
                      <a:r>
                        <a:rPr lang="fr-FR" sz="500" b="1" u="none" strike="noStrike">
                          <a:effectLst/>
                        </a:rPr>
                        <a:t>Logiciel du tiers de télétransmission (OKANTIS)</a:t>
                      </a:r>
                      <a:endParaRPr lang="fr-FR" sz="500" b="1" i="0" u="none" strike="noStrike">
                        <a:solidFill>
                          <a:srgbClr val="000000"/>
                        </a:solidFill>
                        <a:effectLst/>
                        <a:latin typeface="Open Sans" panose="020B0606030504020204" pitchFamily="34" charset="0"/>
                      </a:endParaRPr>
                    </a:p>
                  </a:txBody>
                  <a:tcPr marL="36000" marR="36000" marT="36000" marB="36000" anchor="ctr"/>
                </a:tc>
                <a:tc>
                  <a:txBody>
                    <a:bodyPr/>
                    <a:lstStyle/>
                    <a:p>
                      <a:pPr algn="ctr" fontAlgn="ctr"/>
                      <a:r>
                        <a:rPr lang="fr-FR" sz="500" u="none" strike="noStrike" dirty="0">
                          <a:effectLst/>
                        </a:rPr>
                        <a:t> </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ctr" fontAlgn="ctr"/>
                      <a:r>
                        <a:rPr lang="fr-FR" sz="500" u="none" strike="noStrike">
                          <a:effectLst/>
                        </a:rPr>
                        <a:t> </a:t>
                      </a:r>
                      <a:endParaRPr lang="fr-FR" sz="500" b="0" i="0" u="none" strike="noStrike">
                        <a:solidFill>
                          <a:srgbClr val="000000"/>
                        </a:solidFill>
                        <a:effectLst/>
                        <a:latin typeface="Arial" panose="020B0604020202020204" pitchFamily="34" charset="0"/>
                      </a:endParaRPr>
                    </a:p>
                  </a:txBody>
                  <a:tcPr marL="36000" marR="36000" marT="36000" marB="36000" anchor="ctr"/>
                </a:tc>
                <a:tc>
                  <a:txBody>
                    <a:bodyPr/>
                    <a:lstStyle/>
                    <a:p>
                      <a:pPr algn="ctr" fontAlgn="ctr"/>
                      <a:r>
                        <a:rPr lang="fr-FR" sz="500" u="none" strike="noStrike" dirty="0">
                          <a:effectLst/>
                        </a:rPr>
                        <a:t> </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ctr"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ctr" fontAlgn="b"/>
                      <a:r>
                        <a:rPr lang="fr-FR" sz="500" u="none" strike="noStrike">
                          <a:effectLst/>
                        </a:rPr>
                        <a:t> </a:t>
                      </a:r>
                      <a:endParaRPr lang="fr-FR" sz="500" b="0" i="0" u="none" strike="noStrike">
                        <a:solidFill>
                          <a:srgbClr val="000000"/>
                        </a:solidFill>
                        <a:effectLst/>
                        <a:latin typeface="Arial" panose="020B0604020202020204" pitchFamily="34" charset="0"/>
                      </a:endParaRPr>
                    </a:p>
                  </a:txBody>
                  <a:tcPr marL="36000" marR="36000" marT="36000" marB="36000" anchor="ctr"/>
                </a:tc>
                <a:tc>
                  <a:txBody>
                    <a:bodyPr/>
                    <a:lstStyle/>
                    <a:p>
                      <a:pPr algn="ctr" fontAlgn="b"/>
                      <a:r>
                        <a:rPr lang="fr-FR" sz="500" u="none" strike="noStrike" dirty="0">
                          <a:effectLst/>
                        </a:rPr>
                        <a:t> </a:t>
                      </a:r>
                      <a:endParaRPr lang="fr-FR" sz="500" b="0" i="0" u="none" strike="noStrike" dirty="0">
                        <a:solidFill>
                          <a:srgbClr val="000000"/>
                        </a:solidFill>
                        <a:effectLst/>
                        <a:latin typeface="Arial" panose="020B0604020202020204" pitchFamily="34" charset="0"/>
                      </a:endParaRPr>
                    </a:p>
                  </a:txBody>
                  <a:tcPr marL="36000" marR="36000" marT="36000" marB="36000" anchor="ctr"/>
                </a:tc>
                <a:tc>
                  <a:txBody>
                    <a:bodyPr/>
                    <a:lstStyle/>
                    <a:p>
                      <a:pPr algn="ctr" fontAlgn="b"/>
                      <a:r>
                        <a:rPr lang="fr-FR" sz="500" u="none" strike="noStrike">
                          <a:effectLst/>
                        </a:rPr>
                        <a:t> </a:t>
                      </a:r>
                      <a:endParaRPr lang="fr-FR" sz="500" b="0" i="0" u="none" strike="noStrike">
                        <a:solidFill>
                          <a:srgbClr val="000000"/>
                        </a:solidFill>
                        <a:effectLst/>
                        <a:latin typeface="Arial" panose="020B0604020202020204" pitchFamily="34" charset="0"/>
                      </a:endParaRPr>
                    </a:p>
                  </a:txBody>
                  <a:tcPr marL="36000" marR="36000" marT="36000" marB="36000" anchor="ctr"/>
                </a:tc>
                <a:tc>
                  <a:txBody>
                    <a:bodyPr/>
                    <a:lstStyle/>
                    <a:p>
                      <a:pPr algn="ctr" fontAlgn="b"/>
                      <a:r>
                        <a:rPr lang="fr-FR" sz="500" u="none" strike="noStrike">
                          <a:effectLst/>
                        </a:rPr>
                        <a:t> </a:t>
                      </a:r>
                      <a:endParaRPr lang="fr-FR" sz="500" b="0" i="0" u="none" strike="noStrike">
                        <a:solidFill>
                          <a:srgbClr val="000000"/>
                        </a:solidFill>
                        <a:effectLst/>
                        <a:latin typeface="Arial" panose="020B0604020202020204" pitchFamily="34" charset="0"/>
                      </a:endParaRPr>
                    </a:p>
                  </a:txBody>
                  <a:tcPr marL="36000" marR="36000" marT="36000" marB="36000" anchor="ctr"/>
                </a:tc>
                <a:tc>
                  <a:txBody>
                    <a:bodyPr/>
                    <a:lstStyle/>
                    <a:p>
                      <a:pPr algn="ctr" fontAlgn="b"/>
                      <a:r>
                        <a:rPr lang="fr-FR" sz="500" u="none" strike="noStrike">
                          <a:effectLst/>
                        </a:rPr>
                        <a:t>x</a:t>
                      </a:r>
                      <a:endParaRPr lang="fr-FR" sz="500" b="0" i="0" u="none" strike="noStrike">
                        <a:solidFill>
                          <a:srgbClr val="000000"/>
                        </a:solidFill>
                        <a:effectLst/>
                        <a:latin typeface="Calibri" panose="020F0502020204030204" pitchFamily="34" charset="0"/>
                      </a:endParaRPr>
                    </a:p>
                  </a:txBody>
                  <a:tcPr marL="36000" marR="36000" marT="36000" marB="36000" anchor="ctr"/>
                </a:tc>
                <a:tc>
                  <a:txBody>
                    <a:bodyPr/>
                    <a:lstStyle/>
                    <a:p>
                      <a:pPr algn="l" fontAlgn="b"/>
                      <a:r>
                        <a:rPr lang="fr-FR" sz="400" u="none" strike="noStrike">
                          <a:effectLst/>
                        </a:rPr>
                        <a:t> </a:t>
                      </a:r>
                      <a:endParaRPr lang="fr-FR" sz="400" b="0" i="0" u="none" strike="noStrike">
                        <a:solidFill>
                          <a:srgbClr val="000000"/>
                        </a:solidFill>
                        <a:effectLst/>
                        <a:latin typeface="Calibri" panose="020F0502020204030204" pitchFamily="34" charset="0"/>
                      </a:endParaRPr>
                    </a:p>
                  </a:txBody>
                  <a:tcPr marL="36000" marR="36000" marT="36000" marB="36000" anchor="ctr"/>
                </a:tc>
                <a:tc>
                  <a:txBody>
                    <a:bodyPr/>
                    <a:lstStyle/>
                    <a:p>
                      <a:pPr algn="l" fontAlgn="b"/>
                      <a:r>
                        <a:rPr lang="fr-FR" sz="400" u="none" strike="noStrike">
                          <a:effectLst/>
                        </a:rPr>
                        <a:t> </a:t>
                      </a:r>
                      <a:endParaRPr lang="fr-FR" sz="400" b="0" i="0" u="none" strike="noStrike">
                        <a:solidFill>
                          <a:srgbClr val="000000"/>
                        </a:solidFill>
                        <a:effectLst/>
                        <a:latin typeface="Calibri" panose="020F0502020204030204" pitchFamily="34" charset="0"/>
                      </a:endParaRPr>
                    </a:p>
                  </a:txBody>
                  <a:tcPr marL="36000" marR="36000" marT="36000" marB="36000" anchor="ctr"/>
                </a:tc>
                <a:extLst>
                  <a:ext uri="{0D108BD9-81ED-4DB2-BD59-A6C34878D82A}">
                    <a16:rowId xmlns:a16="http://schemas.microsoft.com/office/drawing/2014/main" val="3250914756"/>
                  </a:ext>
                </a:extLst>
              </a:tr>
              <a:tr h="181997">
                <a:tc>
                  <a:txBody>
                    <a:bodyPr/>
                    <a:lstStyle/>
                    <a:p>
                      <a:pPr algn="l" fontAlgn="ctr"/>
                      <a:r>
                        <a:rPr lang="fr-FR" sz="500" b="1" u="none" strike="noStrike" dirty="0">
                          <a:effectLst/>
                        </a:rPr>
                        <a:t>HELIOS (trésorerie)</a:t>
                      </a:r>
                      <a:endParaRPr lang="fr-FR" sz="500" b="1"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ctr" fontAlgn="b"/>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ctr" fontAlgn="b"/>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ctr" fontAlgn="b"/>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ctr" fontAlgn="b"/>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ctr" fontAlgn="b"/>
                      <a:r>
                        <a:rPr lang="fr-FR" sz="500" u="none" strike="noStrike">
                          <a:effectLst/>
                        </a:rPr>
                        <a:t> </a:t>
                      </a:r>
                      <a:endParaRPr lang="fr-FR" sz="500" b="0" i="0" u="none" strike="noStrike">
                        <a:solidFill>
                          <a:srgbClr val="000000"/>
                        </a:solidFill>
                        <a:effectLst/>
                        <a:latin typeface="Arial" panose="020B0604020202020204" pitchFamily="34" charset="0"/>
                      </a:endParaRPr>
                    </a:p>
                  </a:txBody>
                  <a:tcPr marL="36000" marR="36000" marT="36000" marB="36000" anchor="ctr"/>
                </a:tc>
                <a:tc>
                  <a:txBody>
                    <a:bodyPr/>
                    <a:lstStyle/>
                    <a:p>
                      <a:pPr algn="ctr" fontAlgn="b"/>
                      <a:r>
                        <a:rPr lang="fr-FR" sz="500" u="none" strike="noStrike">
                          <a:effectLst/>
                        </a:rPr>
                        <a:t> </a:t>
                      </a:r>
                      <a:endParaRPr lang="fr-FR" sz="500" b="0" i="0" u="none" strike="noStrike">
                        <a:solidFill>
                          <a:srgbClr val="000000"/>
                        </a:solidFill>
                        <a:effectLst/>
                        <a:latin typeface="Arial" panose="020B0604020202020204" pitchFamily="34" charset="0"/>
                      </a:endParaRPr>
                    </a:p>
                  </a:txBody>
                  <a:tcPr marL="36000" marR="36000" marT="36000" marB="36000" anchor="ctr"/>
                </a:tc>
                <a:tc>
                  <a:txBody>
                    <a:bodyPr/>
                    <a:lstStyle/>
                    <a:p>
                      <a:pPr algn="ctr" fontAlgn="b"/>
                      <a:r>
                        <a:rPr lang="fr-FR" sz="500" u="none" strike="noStrike">
                          <a:effectLst/>
                        </a:rPr>
                        <a:t> </a:t>
                      </a:r>
                      <a:endParaRPr lang="fr-FR" sz="500" b="0" i="0" u="none" strike="noStrike">
                        <a:solidFill>
                          <a:srgbClr val="000000"/>
                        </a:solidFill>
                        <a:effectLst/>
                        <a:latin typeface="Arial" panose="020B0604020202020204" pitchFamily="34" charset="0"/>
                      </a:endParaRPr>
                    </a:p>
                  </a:txBody>
                  <a:tcPr marL="36000" marR="36000" marT="36000" marB="36000" anchor="ctr"/>
                </a:tc>
                <a:tc>
                  <a:txBody>
                    <a:bodyPr/>
                    <a:lstStyle/>
                    <a:p>
                      <a:pPr algn="ctr" fontAlgn="b"/>
                      <a:r>
                        <a:rPr lang="fr-FR" sz="500" u="none" strike="noStrike" dirty="0">
                          <a:effectLst/>
                        </a:rPr>
                        <a:t> </a:t>
                      </a:r>
                      <a:endParaRPr lang="fr-FR" sz="500" b="0" i="0" u="none" strike="noStrike" dirty="0">
                        <a:solidFill>
                          <a:srgbClr val="000000"/>
                        </a:solidFill>
                        <a:effectLst/>
                        <a:latin typeface="Arial" panose="020B0604020202020204" pitchFamily="34" charset="0"/>
                      </a:endParaRPr>
                    </a:p>
                  </a:txBody>
                  <a:tcPr marL="36000" marR="36000" marT="36000" marB="36000" anchor="ctr"/>
                </a:tc>
                <a:tc>
                  <a:txBody>
                    <a:bodyPr/>
                    <a:lstStyle/>
                    <a:p>
                      <a:pPr algn="ctr" fontAlgn="b"/>
                      <a:r>
                        <a:rPr lang="fr-FR" sz="500" u="none" strike="noStrike">
                          <a:effectLst/>
                        </a:rPr>
                        <a:t>x</a:t>
                      </a:r>
                      <a:endParaRPr lang="fr-FR" sz="500" b="0" i="0" u="none" strike="noStrike">
                        <a:solidFill>
                          <a:srgbClr val="000000"/>
                        </a:solidFill>
                        <a:effectLst/>
                        <a:latin typeface="Calibri" panose="020F0502020204030204" pitchFamily="34" charset="0"/>
                      </a:endParaRPr>
                    </a:p>
                  </a:txBody>
                  <a:tcPr marL="36000" marR="36000" marT="36000" marB="36000" anchor="ctr"/>
                </a:tc>
                <a:tc>
                  <a:txBody>
                    <a:bodyPr/>
                    <a:lstStyle/>
                    <a:p>
                      <a:pPr algn="l" fontAlgn="b"/>
                      <a:r>
                        <a:rPr lang="fr-FR" sz="400" u="none" strike="noStrike">
                          <a:effectLst/>
                        </a:rPr>
                        <a:t> </a:t>
                      </a:r>
                      <a:endParaRPr lang="fr-FR" sz="400" b="0" i="0" u="none" strike="noStrike">
                        <a:solidFill>
                          <a:srgbClr val="000000"/>
                        </a:solidFill>
                        <a:effectLst/>
                        <a:latin typeface="Calibri" panose="020F0502020204030204" pitchFamily="34" charset="0"/>
                      </a:endParaRPr>
                    </a:p>
                  </a:txBody>
                  <a:tcPr marL="36000" marR="36000" marT="36000" marB="36000" anchor="ctr"/>
                </a:tc>
                <a:tc>
                  <a:txBody>
                    <a:bodyPr/>
                    <a:lstStyle/>
                    <a:p>
                      <a:pPr algn="l" fontAlgn="b"/>
                      <a:r>
                        <a:rPr lang="fr-FR" sz="400" u="none" strike="noStrike">
                          <a:effectLst/>
                        </a:rPr>
                        <a:t> </a:t>
                      </a:r>
                      <a:endParaRPr lang="fr-FR" sz="400" b="0" i="0" u="none" strike="noStrike">
                        <a:solidFill>
                          <a:srgbClr val="000000"/>
                        </a:solidFill>
                        <a:effectLst/>
                        <a:latin typeface="Calibri" panose="020F0502020204030204" pitchFamily="34" charset="0"/>
                      </a:endParaRPr>
                    </a:p>
                  </a:txBody>
                  <a:tcPr marL="36000" marR="36000" marT="36000" marB="36000" anchor="ctr"/>
                </a:tc>
                <a:extLst>
                  <a:ext uri="{0D108BD9-81ED-4DB2-BD59-A6C34878D82A}">
                    <a16:rowId xmlns:a16="http://schemas.microsoft.com/office/drawing/2014/main" val="3352466414"/>
                  </a:ext>
                </a:extLst>
              </a:tr>
              <a:tr h="181997">
                <a:tc>
                  <a:txBody>
                    <a:bodyPr/>
                    <a:lstStyle/>
                    <a:p>
                      <a:pPr algn="l" fontAlgn="ctr"/>
                      <a:r>
                        <a:rPr lang="fr-FR" sz="500" b="1" u="none" strike="noStrike">
                          <a:effectLst/>
                        </a:rPr>
                        <a:t>PACK OFFICE</a:t>
                      </a:r>
                      <a:endParaRPr lang="fr-FR" sz="500" b="1" i="0" u="none" strike="noStrike">
                        <a:solidFill>
                          <a:srgbClr val="000000"/>
                        </a:solidFill>
                        <a:effectLst/>
                        <a:latin typeface="Open Sans" panose="020B0606030504020204" pitchFamily="34" charset="0"/>
                      </a:endParaRPr>
                    </a:p>
                  </a:txBody>
                  <a:tcPr marL="36000" marR="36000" marT="36000" marB="36000" anchor="ctr"/>
                </a:tc>
                <a:tc>
                  <a:txBody>
                    <a:bodyPr/>
                    <a:lstStyle/>
                    <a:p>
                      <a:pPr algn="ctr" fontAlgn="b"/>
                      <a:r>
                        <a:rPr lang="fr-FR" sz="500" u="none" strike="noStrike">
                          <a:effectLst/>
                        </a:rPr>
                        <a:t>x</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ctr" fontAlgn="b"/>
                      <a:r>
                        <a:rPr lang="fr-FR" sz="500" u="none" strike="noStrike">
                          <a:effectLst/>
                        </a:rPr>
                        <a:t>x</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ctr" fontAlgn="b"/>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ctr" fontAlgn="b"/>
                      <a:r>
                        <a:rPr lang="fr-FR" sz="500" u="none" strike="noStrike">
                          <a:effectLst/>
                        </a:rPr>
                        <a:t>x</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ctr" fontAlgn="b"/>
                      <a:r>
                        <a:rPr lang="fr-FR" sz="500" u="none" strike="noStrike">
                          <a:effectLst/>
                        </a:rPr>
                        <a:t> </a:t>
                      </a:r>
                      <a:endParaRPr lang="fr-FR" sz="500" b="0" i="0" u="none" strike="noStrike">
                        <a:solidFill>
                          <a:srgbClr val="000000"/>
                        </a:solidFill>
                        <a:effectLst/>
                        <a:latin typeface="Arial" panose="020B0604020202020204" pitchFamily="34" charset="0"/>
                      </a:endParaRPr>
                    </a:p>
                  </a:txBody>
                  <a:tcPr marL="36000" marR="36000" marT="36000" marB="36000" anchor="ctr"/>
                </a:tc>
                <a:tc>
                  <a:txBody>
                    <a:bodyPr/>
                    <a:lstStyle/>
                    <a:p>
                      <a:pPr algn="ctr" fontAlgn="b"/>
                      <a:r>
                        <a:rPr lang="fr-FR" sz="500" u="none" strike="noStrike">
                          <a:effectLst/>
                        </a:rPr>
                        <a:t>x</a:t>
                      </a:r>
                      <a:endParaRPr lang="fr-FR" sz="500" b="0" i="0" u="none" strike="noStrike">
                        <a:solidFill>
                          <a:srgbClr val="000000"/>
                        </a:solidFill>
                        <a:effectLst/>
                        <a:latin typeface="Arial" panose="020B0604020202020204" pitchFamily="34" charset="0"/>
                      </a:endParaRPr>
                    </a:p>
                  </a:txBody>
                  <a:tcPr marL="36000" marR="36000" marT="36000" marB="36000" anchor="ctr"/>
                </a:tc>
                <a:tc>
                  <a:txBody>
                    <a:bodyPr/>
                    <a:lstStyle/>
                    <a:p>
                      <a:pPr algn="ctr" fontAlgn="b"/>
                      <a:r>
                        <a:rPr lang="fr-FR" sz="500" u="none" strike="noStrike">
                          <a:effectLst/>
                        </a:rPr>
                        <a:t> </a:t>
                      </a:r>
                      <a:endParaRPr lang="fr-FR" sz="500" b="0" i="0" u="none" strike="noStrike">
                        <a:solidFill>
                          <a:srgbClr val="000000"/>
                        </a:solidFill>
                        <a:effectLst/>
                        <a:latin typeface="Arial" panose="020B0604020202020204" pitchFamily="34" charset="0"/>
                      </a:endParaRPr>
                    </a:p>
                  </a:txBody>
                  <a:tcPr marL="36000" marR="36000" marT="36000" marB="36000" anchor="ctr"/>
                </a:tc>
                <a:tc>
                  <a:txBody>
                    <a:bodyPr/>
                    <a:lstStyle/>
                    <a:p>
                      <a:pPr algn="ctr" fontAlgn="b"/>
                      <a:r>
                        <a:rPr lang="fr-FR" sz="500" u="none" strike="noStrike">
                          <a:effectLst/>
                        </a:rPr>
                        <a:t> </a:t>
                      </a:r>
                      <a:endParaRPr lang="fr-FR" sz="500" b="0" i="0" u="none" strike="noStrike">
                        <a:solidFill>
                          <a:srgbClr val="000000"/>
                        </a:solidFill>
                        <a:effectLst/>
                        <a:latin typeface="Arial" panose="020B0604020202020204" pitchFamily="34" charset="0"/>
                      </a:endParaRPr>
                    </a:p>
                  </a:txBody>
                  <a:tcPr marL="36000" marR="36000" marT="36000" marB="36000" anchor="ctr"/>
                </a:tc>
                <a:tc>
                  <a:txBody>
                    <a:bodyPr/>
                    <a:lstStyle/>
                    <a:p>
                      <a:pPr algn="ctr" fontAlgn="b"/>
                      <a:r>
                        <a:rPr lang="fr-FR" sz="500" u="none" strike="noStrike" dirty="0">
                          <a:effectLst/>
                        </a:rPr>
                        <a:t> </a:t>
                      </a:r>
                      <a:endParaRPr lang="fr-FR" sz="500" b="0" i="0" u="none" strike="noStrike" dirty="0">
                        <a:solidFill>
                          <a:srgbClr val="000000"/>
                        </a:solidFill>
                        <a:effectLst/>
                        <a:latin typeface="Calibri" panose="020F0502020204030204" pitchFamily="34" charset="0"/>
                      </a:endParaRPr>
                    </a:p>
                  </a:txBody>
                  <a:tcPr marL="36000" marR="36000" marT="36000" marB="36000" anchor="ctr"/>
                </a:tc>
                <a:tc>
                  <a:txBody>
                    <a:bodyPr/>
                    <a:lstStyle/>
                    <a:p>
                      <a:pPr algn="l" fontAlgn="b"/>
                      <a:r>
                        <a:rPr lang="fr-FR" sz="400" u="none" strike="noStrike">
                          <a:effectLst/>
                        </a:rPr>
                        <a:t> </a:t>
                      </a:r>
                      <a:endParaRPr lang="fr-FR" sz="400" b="0" i="0" u="none" strike="noStrike">
                        <a:solidFill>
                          <a:srgbClr val="000000"/>
                        </a:solidFill>
                        <a:effectLst/>
                        <a:latin typeface="Calibri" panose="020F0502020204030204" pitchFamily="34" charset="0"/>
                      </a:endParaRPr>
                    </a:p>
                  </a:txBody>
                  <a:tcPr marL="36000" marR="36000" marT="36000" marB="36000" anchor="ctr"/>
                </a:tc>
                <a:tc>
                  <a:txBody>
                    <a:bodyPr/>
                    <a:lstStyle/>
                    <a:p>
                      <a:pPr algn="l" fontAlgn="b"/>
                      <a:r>
                        <a:rPr lang="fr-FR" sz="400" u="none" strike="noStrike">
                          <a:effectLst/>
                        </a:rPr>
                        <a:t> </a:t>
                      </a:r>
                      <a:endParaRPr lang="fr-FR" sz="400" b="0" i="0" u="none" strike="noStrike">
                        <a:solidFill>
                          <a:srgbClr val="000000"/>
                        </a:solidFill>
                        <a:effectLst/>
                        <a:latin typeface="Calibri" panose="020F0502020204030204" pitchFamily="34" charset="0"/>
                      </a:endParaRPr>
                    </a:p>
                  </a:txBody>
                  <a:tcPr marL="36000" marR="36000" marT="36000" marB="36000" anchor="ctr"/>
                </a:tc>
                <a:extLst>
                  <a:ext uri="{0D108BD9-81ED-4DB2-BD59-A6C34878D82A}">
                    <a16:rowId xmlns:a16="http://schemas.microsoft.com/office/drawing/2014/main" val="3587664364"/>
                  </a:ext>
                </a:extLst>
              </a:tr>
              <a:tr h="305754">
                <a:tc>
                  <a:txBody>
                    <a:bodyPr/>
                    <a:lstStyle/>
                    <a:p>
                      <a:pPr algn="l" fontAlgn="ctr"/>
                      <a:r>
                        <a:rPr lang="fr-FR" sz="500" b="1" u="none" strike="noStrike" dirty="0">
                          <a:effectLst/>
                        </a:rPr>
                        <a:t>SITE d'HEXTANT DEDALUS (pour les tickets et MAJ réglementaires)</a:t>
                      </a:r>
                      <a:endParaRPr lang="fr-FR" sz="500" b="1"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ctr" fontAlgn="b"/>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ctr" fontAlgn="b"/>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ctr" fontAlgn="b"/>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ctr" fontAlgn="b"/>
                      <a:r>
                        <a:rPr lang="fr-FR" sz="500" u="none" strike="noStrike">
                          <a:effectLst/>
                        </a:rPr>
                        <a:t>x</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ctr" fontAlgn="b"/>
                      <a:r>
                        <a:rPr lang="fr-FR" sz="500" u="none" strike="noStrike">
                          <a:effectLst/>
                        </a:rPr>
                        <a:t> </a:t>
                      </a:r>
                      <a:endParaRPr lang="fr-FR" sz="500" b="0" i="0" u="none" strike="noStrike">
                        <a:solidFill>
                          <a:srgbClr val="000000"/>
                        </a:solidFill>
                        <a:effectLst/>
                        <a:latin typeface="Arial" panose="020B0604020202020204" pitchFamily="34" charset="0"/>
                      </a:endParaRPr>
                    </a:p>
                  </a:txBody>
                  <a:tcPr marL="36000" marR="36000" marT="36000" marB="36000" anchor="ctr"/>
                </a:tc>
                <a:tc>
                  <a:txBody>
                    <a:bodyPr/>
                    <a:lstStyle/>
                    <a:p>
                      <a:pPr algn="ctr" fontAlgn="b"/>
                      <a:r>
                        <a:rPr lang="fr-FR" sz="500" u="none" strike="noStrike">
                          <a:effectLst/>
                        </a:rPr>
                        <a:t> </a:t>
                      </a:r>
                      <a:endParaRPr lang="fr-FR" sz="500" b="0" i="0" u="none" strike="noStrike">
                        <a:solidFill>
                          <a:srgbClr val="000000"/>
                        </a:solidFill>
                        <a:effectLst/>
                        <a:latin typeface="Arial" panose="020B0604020202020204" pitchFamily="34" charset="0"/>
                      </a:endParaRPr>
                    </a:p>
                  </a:txBody>
                  <a:tcPr marL="36000" marR="36000" marT="36000" marB="36000" anchor="ctr"/>
                </a:tc>
                <a:tc>
                  <a:txBody>
                    <a:bodyPr/>
                    <a:lstStyle/>
                    <a:p>
                      <a:pPr algn="ctr" fontAlgn="b"/>
                      <a:r>
                        <a:rPr lang="fr-FR" sz="500" u="none" strike="noStrike">
                          <a:effectLst/>
                        </a:rPr>
                        <a:t> </a:t>
                      </a:r>
                      <a:endParaRPr lang="fr-FR" sz="500" b="0" i="0" u="none" strike="noStrike">
                        <a:solidFill>
                          <a:srgbClr val="000000"/>
                        </a:solidFill>
                        <a:effectLst/>
                        <a:latin typeface="Arial" panose="020B0604020202020204" pitchFamily="34" charset="0"/>
                      </a:endParaRPr>
                    </a:p>
                  </a:txBody>
                  <a:tcPr marL="36000" marR="36000" marT="36000" marB="36000" anchor="ctr"/>
                </a:tc>
                <a:tc>
                  <a:txBody>
                    <a:bodyPr/>
                    <a:lstStyle/>
                    <a:p>
                      <a:pPr algn="ctr" fontAlgn="b"/>
                      <a:r>
                        <a:rPr lang="fr-FR" sz="500" u="none" strike="noStrike">
                          <a:effectLst/>
                        </a:rPr>
                        <a:t> </a:t>
                      </a:r>
                      <a:endParaRPr lang="fr-FR" sz="500" b="0" i="0" u="none" strike="noStrike">
                        <a:solidFill>
                          <a:srgbClr val="000000"/>
                        </a:solidFill>
                        <a:effectLst/>
                        <a:latin typeface="Arial" panose="020B0604020202020204" pitchFamily="34" charset="0"/>
                      </a:endParaRPr>
                    </a:p>
                  </a:txBody>
                  <a:tcPr marL="36000" marR="36000" marT="36000" marB="36000" anchor="ctr"/>
                </a:tc>
                <a:tc>
                  <a:txBody>
                    <a:bodyPr/>
                    <a:lstStyle/>
                    <a:p>
                      <a:pPr algn="ctr" fontAlgn="b"/>
                      <a:r>
                        <a:rPr lang="fr-FR" sz="500" u="none" strike="noStrike" dirty="0">
                          <a:effectLst/>
                        </a:rPr>
                        <a:t> </a:t>
                      </a:r>
                      <a:endParaRPr lang="fr-FR" sz="500" b="0" i="0" u="none" strike="noStrike" dirty="0">
                        <a:solidFill>
                          <a:srgbClr val="000000"/>
                        </a:solidFill>
                        <a:effectLst/>
                        <a:latin typeface="Calibri" panose="020F0502020204030204" pitchFamily="34" charset="0"/>
                      </a:endParaRPr>
                    </a:p>
                  </a:txBody>
                  <a:tcPr marL="36000" marR="36000" marT="36000" marB="36000" anchor="ctr"/>
                </a:tc>
                <a:tc>
                  <a:txBody>
                    <a:bodyPr/>
                    <a:lstStyle/>
                    <a:p>
                      <a:pPr algn="l" fontAlgn="b"/>
                      <a:r>
                        <a:rPr lang="fr-FR" sz="400" u="none" strike="noStrike" dirty="0">
                          <a:effectLst/>
                        </a:rPr>
                        <a:t> </a:t>
                      </a:r>
                      <a:endParaRPr lang="fr-FR" sz="400" b="0" i="0" u="none" strike="noStrike" dirty="0">
                        <a:solidFill>
                          <a:srgbClr val="000000"/>
                        </a:solidFill>
                        <a:effectLst/>
                        <a:latin typeface="Calibri" panose="020F0502020204030204" pitchFamily="34" charset="0"/>
                      </a:endParaRPr>
                    </a:p>
                  </a:txBody>
                  <a:tcPr marL="36000" marR="36000" marT="36000" marB="36000" anchor="ctr"/>
                </a:tc>
                <a:tc>
                  <a:txBody>
                    <a:bodyPr/>
                    <a:lstStyle/>
                    <a:p>
                      <a:pPr algn="l" fontAlgn="b"/>
                      <a:r>
                        <a:rPr lang="fr-FR" sz="400" u="none" strike="noStrike" dirty="0">
                          <a:effectLst/>
                        </a:rPr>
                        <a:t> </a:t>
                      </a:r>
                      <a:endParaRPr lang="fr-FR" sz="400" b="0" i="0" u="none" strike="noStrike" dirty="0">
                        <a:solidFill>
                          <a:srgbClr val="000000"/>
                        </a:solidFill>
                        <a:effectLst/>
                        <a:latin typeface="Calibri" panose="020F0502020204030204" pitchFamily="34" charset="0"/>
                      </a:endParaRPr>
                    </a:p>
                  </a:txBody>
                  <a:tcPr marL="36000" marR="36000" marT="36000" marB="36000" anchor="ctr"/>
                </a:tc>
                <a:extLst>
                  <a:ext uri="{0D108BD9-81ED-4DB2-BD59-A6C34878D82A}">
                    <a16:rowId xmlns:a16="http://schemas.microsoft.com/office/drawing/2014/main" val="1168132151"/>
                  </a:ext>
                </a:extLst>
              </a:tr>
            </a:tbl>
          </a:graphicData>
        </a:graphic>
      </p:graphicFrame>
      <p:pic>
        <p:nvPicPr>
          <p:cNvPr id="11" name="Picture 6">
            <a:extLst>
              <a:ext uri="{FF2B5EF4-FFF2-40B4-BE49-F238E27FC236}">
                <a16:creationId xmlns:a16="http://schemas.microsoft.com/office/drawing/2014/main" id="{104CDFDE-01AE-32E2-41F3-2A33A541F8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01003" y="2245582"/>
            <a:ext cx="815222" cy="2599721"/>
          </a:xfrm>
          <a:prstGeom prst="rect">
            <a:avLst/>
          </a:prstGeom>
          <a:noFill/>
          <a:extLst>
            <a:ext uri="{909E8E84-426E-40DD-AFC4-6F175D3DCCD1}">
              <a14:hiddenFill xmlns:a14="http://schemas.microsoft.com/office/drawing/2010/main">
                <a:solidFill>
                  <a:srgbClr val="FFFFFF"/>
                </a:solidFill>
              </a14:hiddenFill>
            </a:ext>
          </a:extLst>
        </p:spPr>
      </p:pic>
      <p:sp>
        <p:nvSpPr>
          <p:cNvPr id="13" name="Espace réservé du numéro de diapositive 2">
            <a:extLst>
              <a:ext uri="{FF2B5EF4-FFF2-40B4-BE49-F238E27FC236}">
                <a16:creationId xmlns:a16="http://schemas.microsoft.com/office/drawing/2014/main" id="{04A08393-5C67-F4C0-2706-C5E80D20CB15}"/>
              </a:ext>
            </a:extLst>
          </p:cNvPr>
          <p:cNvSpPr>
            <a:spLocks noGrp="1"/>
          </p:cNvSpPr>
          <p:nvPr>
            <p:ph type="sldNum" sz="quarter" idx="18"/>
          </p:nvPr>
        </p:nvSpPr>
        <p:spPr>
          <a:xfrm>
            <a:off x="107504" y="4749992"/>
            <a:ext cx="287338" cy="273844"/>
          </a:xfrm>
        </p:spPr>
        <p:txBody>
          <a:bodyPr/>
          <a:lstStyle/>
          <a:p>
            <a:pPr marL="0" marR="0" lvl="0" indent="0" algn="ctr" defTabSz="914400" rtl="0" eaLnBrk="1" fontAlgn="auto" latinLnBrk="0" hangingPunct="1">
              <a:lnSpc>
                <a:spcPct val="100000"/>
              </a:lnSpc>
              <a:spcBef>
                <a:spcPts val="0"/>
              </a:spcBef>
              <a:spcAft>
                <a:spcPts val="0"/>
              </a:spcAft>
              <a:buClr>
                <a:srgbClr val="000000"/>
              </a:buClr>
              <a:buSzPts val="800"/>
              <a:buFont typeface="Arial"/>
              <a:buNone/>
              <a:tabLst/>
              <a:defRPr/>
            </a:pPr>
            <a:fld id="{4A897389-FDC9-4B4F-9058-9FB9E4529928}" type="slidenum">
              <a:rPr kumimoji="0" lang="fr-FR" sz="800" b="0" i="1" u="none" strike="noStrike" kern="0" cap="none" spc="0" normalizeH="0" baseline="0" noProof="0" smtClean="0">
                <a:ln>
                  <a:noFill/>
                </a:ln>
                <a:solidFill>
                  <a:srgbClr val="575757"/>
                </a:solidFill>
                <a:effectLst/>
                <a:uLnTx/>
                <a:uFillTx/>
                <a:latin typeface="Arial"/>
                <a:cs typeface="Arial"/>
                <a:sym typeface="Arial"/>
              </a:rPr>
              <a:pPr marL="0" marR="0" lvl="0" indent="0" algn="ctr" defTabSz="914400" rtl="0" eaLnBrk="1" fontAlgn="auto" latinLnBrk="0" hangingPunct="1">
                <a:lnSpc>
                  <a:spcPct val="100000"/>
                </a:lnSpc>
                <a:spcBef>
                  <a:spcPts val="0"/>
                </a:spcBef>
                <a:spcAft>
                  <a:spcPts val="0"/>
                </a:spcAft>
                <a:buClr>
                  <a:srgbClr val="000000"/>
                </a:buClr>
                <a:buSzPts val="800"/>
                <a:buFont typeface="Arial"/>
                <a:buNone/>
                <a:tabLst/>
                <a:defRPr/>
              </a:pPr>
              <a:t>40</a:t>
            </a:fld>
            <a:endParaRPr kumimoji="0" lang="fr-FR" sz="800" b="0" i="1" u="none" strike="noStrike" kern="0" cap="none" spc="0" normalizeH="0" baseline="0" noProof="0" dirty="0">
              <a:ln>
                <a:noFill/>
              </a:ln>
              <a:solidFill>
                <a:srgbClr val="575757"/>
              </a:solidFill>
              <a:effectLst/>
              <a:uLnTx/>
              <a:uFillTx/>
              <a:latin typeface="Arial"/>
              <a:cs typeface="Arial"/>
              <a:sym typeface="Arial"/>
            </a:endParaRPr>
          </a:p>
        </p:txBody>
      </p:sp>
      <p:sp>
        <p:nvSpPr>
          <p:cNvPr id="8" name="ZoneTexte 7">
            <a:extLst>
              <a:ext uri="{FF2B5EF4-FFF2-40B4-BE49-F238E27FC236}">
                <a16:creationId xmlns:a16="http://schemas.microsoft.com/office/drawing/2014/main" id="{91E5D510-9C40-075B-5FD7-3AB74FDEF616}"/>
              </a:ext>
            </a:extLst>
          </p:cNvPr>
          <p:cNvSpPr txBox="1"/>
          <p:nvPr/>
        </p:nvSpPr>
        <p:spPr>
          <a:xfrm>
            <a:off x="8049" y="857669"/>
            <a:ext cx="9144000" cy="430887"/>
          </a:xfrm>
          <a:prstGeom prst="rect">
            <a:avLst/>
          </a:prstGeom>
          <a:solidFill>
            <a:schemeClr val="accent2">
              <a:lumMod val="20000"/>
              <a:lumOff val="80000"/>
            </a:schemeClr>
          </a:solidFill>
          <a:effectLst>
            <a:outerShdw blurRad="50800" dist="38100" dir="5400000" algn="t" rotWithShape="0">
              <a:prstClr val="black">
                <a:alpha val="40000"/>
              </a:prstClr>
            </a:outerShdw>
          </a:effectLst>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975"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Tableau Logiciels applicatifs</a:t>
            </a:r>
          </a:p>
          <a:p>
            <a:pPr marL="0" marR="0" lvl="0" indent="0" algn="just" defTabSz="914400" rtl="0" eaLnBrk="1" fontAlgn="auto" latinLnBrk="0" hangingPunct="1">
              <a:lnSpc>
                <a:spcPct val="100000"/>
              </a:lnSpc>
              <a:spcBef>
                <a:spcPts val="300"/>
              </a:spcBef>
              <a:spcAft>
                <a:spcPts val="0"/>
              </a:spcAft>
              <a:buClr>
                <a:srgbClr val="000000"/>
              </a:buClr>
              <a:buSzTx/>
              <a:buFont typeface="Arial"/>
              <a:buNone/>
              <a:tabLst/>
              <a:defRPr/>
            </a:pPr>
            <a:r>
              <a:rPr kumimoji="0" lang="fr-FR" sz="975"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Objectif : </a:t>
            </a:r>
            <a:r>
              <a:rPr kumimoji="0" lang="fr-FR" sz="975" b="0" i="0" u="none" strike="noStrike" kern="1200" cap="none" spc="0" normalizeH="0" baseline="0" noProof="0" dirty="0">
                <a:ln>
                  <a:noFill/>
                </a:ln>
                <a:solidFill>
                  <a:srgbClr val="706F6F"/>
                </a:solidFill>
                <a:effectLst/>
                <a:uLnTx/>
                <a:uFillTx/>
                <a:latin typeface="Arial" panose="020B0604020202020204" pitchFamily="34" charset="0"/>
                <a:ea typeface="+mn-ea"/>
                <a:cs typeface="Arial" panose="020B0604020202020204" pitchFamily="34" charset="0"/>
                <a:sym typeface="Arial"/>
              </a:rPr>
              <a:t>Lister les applications informatiques utilisées dans le service et les associer aux activités.</a:t>
            </a:r>
          </a:p>
        </p:txBody>
      </p:sp>
    </p:spTree>
    <p:extLst>
      <p:ext uri="{BB962C8B-B14F-4D97-AF65-F5344CB8AC3E}">
        <p14:creationId xmlns:p14="http://schemas.microsoft.com/office/powerpoint/2010/main" val="217867477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3">
            <a:extLst>
              <a:ext uri="{FF2B5EF4-FFF2-40B4-BE49-F238E27FC236}">
                <a16:creationId xmlns:a16="http://schemas.microsoft.com/office/drawing/2014/main" id="{A20635AF-83D3-1656-E2B3-6E147DE9B939}"/>
              </a:ext>
            </a:extLst>
          </p:cNvPr>
          <p:cNvSpPr txBox="1">
            <a:spLocks/>
          </p:cNvSpPr>
          <p:nvPr/>
        </p:nvSpPr>
        <p:spPr>
          <a:xfrm>
            <a:off x="0" y="864238"/>
            <a:ext cx="9144000" cy="215262"/>
          </a:xfrm>
          <a:prstGeom prst="rect">
            <a:avLst/>
          </a:prstGeom>
          <a:solidFill>
            <a:schemeClr val="accent2">
              <a:lumMod val="20000"/>
              <a:lumOff val="80000"/>
            </a:schemeClr>
          </a:solidFill>
          <a:effectLst>
            <a:outerShdw blurRad="50800" dist="38100" dir="5400000" algn="t" rotWithShape="0">
              <a:prstClr val="black">
                <a:alpha val="40000"/>
              </a:prstClr>
            </a:outerShdw>
          </a:effectLst>
        </p:spPr>
        <p:txBody>
          <a:bodyPr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706F6F"/>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706F6F"/>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706F6F"/>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706F6F"/>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706F6F"/>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
                <a:srgbClr val="000000"/>
              </a:buClr>
              <a:buSzTx/>
              <a:buFont typeface="Arial" panose="020B0604020202020204" pitchFamily="34" charset="0"/>
              <a:buNone/>
              <a:tabLst/>
              <a:defRPr/>
            </a:pPr>
            <a:r>
              <a:rPr kumimoji="0" lang="fr-FR" sz="975"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Tableau Logiciels applicatifs</a:t>
            </a:r>
          </a:p>
          <a:p>
            <a:pPr marL="0" marR="0" lvl="0" indent="0" algn="just" defTabSz="914400" rtl="0" eaLnBrk="1" fontAlgn="auto" latinLnBrk="0" hangingPunct="1">
              <a:lnSpc>
                <a:spcPct val="90000"/>
              </a:lnSpc>
              <a:spcBef>
                <a:spcPts val="1000"/>
              </a:spcBef>
              <a:spcAft>
                <a:spcPts val="0"/>
              </a:spcAft>
              <a:buClr>
                <a:srgbClr val="000000"/>
              </a:buClr>
              <a:buSzTx/>
              <a:buFont typeface="Arial" panose="020B0604020202020204" pitchFamily="34" charset="0"/>
              <a:buNone/>
              <a:tabLst/>
              <a:defRPr/>
            </a:pPr>
            <a:endParaRPr kumimoji="0" lang="fr-FR" sz="975" b="1" i="0" u="none" strike="noStrike" kern="1200" cap="none" spc="0" normalizeH="0" baseline="0" noProof="0" dirty="0">
              <a:ln>
                <a:noFill/>
              </a:ln>
              <a:solidFill>
                <a:srgbClr val="706F6F"/>
              </a:solidFill>
              <a:effectLst/>
              <a:uLnTx/>
              <a:uFillTx/>
              <a:latin typeface="Arial" panose="020B0604020202020204" pitchFamily="34" charset="0"/>
              <a:ea typeface="+mn-ea"/>
              <a:cs typeface="Arial" panose="020B0604020202020204" pitchFamily="34" charset="0"/>
              <a:sym typeface="Arial"/>
            </a:endParaRPr>
          </a:p>
        </p:txBody>
      </p:sp>
      <p:sp>
        <p:nvSpPr>
          <p:cNvPr id="10" name="Titre 1">
            <a:extLst>
              <a:ext uri="{FF2B5EF4-FFF2-40B4-BE49-F238E27FC236}">
                <a16:creationId xmlns:a16="http://schemas.microsoft.com/office/drawing/2014/main" id="{4FA15813-D993-17B3-B96A-4A5CFEEC5F28}"/>
              </a:ext>
            </a:extLst>
          </p:cNvPr>
          <p:cNvSpPr txBox="1">
            <a:spLocks/>
          </p:cNvSpPr>
          <p:nvPr/>
        </p:nvSpPr>
        <p:spPr>
          <a:xfrm>
            <a:off x="827584" y="87474"/>
            <a:ext cx="8064092" cy="540006"/>
          </a:xfrm>
          <a:prstGeom prst="rect">
            <a:avLst/>
          </a:prstGeom>
          <a:noFill/>
          <a:ln>
            <a:noFill/>
          </a:ln>
        </p:spPr>
        <p:txBody>
          <a:bodyPr spcFirstLastPara="1" wrap="square" lIns="0" tIns="0" rIns="0" bIns="0" anchor="b" anchorCtr="0">
            <a:normAutofit/>
          </a:bodyPr>
          <a:lstStyle>
            <a:defPPr marR="0" lvl="0" algn="l" rtl="0">
              <a:lnSpc>
                <a:spcPct val="100000"/>
              </a:lnSpc>
              <a:spcBef>
                <a:spcPts val="0"/>
              </a:spcBef>
              <a:spcAft>
                <a:spcPts val="0"/>
              </a:spcAft>
            </a:defPPr>
            <a:lvl1pPr marR="0" lvl="0" algn="l" rtl="0">
              <a:lnSpc>
                <a:spcPct val="110000"/>
              </a:lnSpc>
              <a:spcBef>
                <a:spcPts val="0"/>
              </a:spcBef>
              <a:spcAft>
                <a:spcPts val="0"/>
              </a:spcAft>
              <a:buClr>
                <a:srgbClr val="006AB2"/>
              </a:buClr>
              <a:buSzPts val="2000"/>
              <a:buFont typeface="Arial"/>
              <a:buNone/>
              <a:defRPr sz="2000" b="1" i="0" u="none" strike="noStrike" cap="none">
                <a:solidFill>
                  <a:srgbClr val="006AB2"/>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10000"/>
              </a:lnSpc>
              <a:spcBef>
                <a:spcPts val="0"/>
              </a:spcBef>
              <a:spcAft>
                <a:spcPts val="0"/>
              </a:spcAft>
              <a:buClr>
                <a:srgbClr val="006AB2"/>
              </a:buClr>
              <a:buSzPts val="2000"/>
              <a:buFont typeface="Arial"/>
              <a:buNone/>
              <a:tabLst/>
              <a:defRPr/>
            </a:pPr>
            <a:r>
              <a:rPr kumimoji="0" lang="fr-FR" sz="2000" b="1" i="0" u="none" strike="noStrike" kern="0" cap="none" spc="0" normalizeH="0" baseline="0" noProof="0" dirty="0">
                <a:ln>
                  <a:noFill/>
                </a:ln>
                <a:solidFill>
                  <a:srgbClr val="006AB2"/>
                </a:solidFill>
                <a:effectLst/>
                <a:uLnTx/>
                <a:uFillTx/>
                <a:latin typeface="Arial"/>
                <a:cs typeface="Arial"/>
                <a:sym typeface="Arial"/>
              </a:rPr>
              <a:t>Onglet 1.BIA - Tableau Logiciels applicatifs : exemple laboratoire</a:t>
            </a:r>
            <a:endParaRPr kumimoji="0" lang="fr-FR" sz="2000" b="0" i="0" u="none" strike="noStrike" kern="0" cap="none" spc="0" normalizeH="0" baseline="0" noProof="0" dirty="0">
              <a:ln>
                <a:noFill/>
              </a:ln>
              <a:solidFill>
                <a:srgbClr val="006AB2"/>
              </a:solidFill>
              <a:effectLst/>
              <a:uLnTx/>
              <a:uFillTx/>
              <a:latin typeface="Arial"/>
              <a:cs typeface="Arial"/>
              <a:sym typeface="Arial"/>
            </a:endParaRPr>
          </a:p>
        </p:txBody>
      </p:sp>
      <p:sp>
        <p:nvSpPr>
          <p:cNvPr id="9" name="ZoneTexte 8">
            <a:extLst>
              <a:ext uri="{FF2B5EF4-FFF2-40B4-BE49-F238E27FC236}">
                <a16:creationId xmlns:a16="http://schemas.microsoft.com/office/drawing/2014/main" id="{7FD5CB10-7828-2750-7191-360F467927AB}"/>
              </a:ext>
            </a:extLst>
          </p:cNvPr>
          <p:cNvSpPr txBox="1"/>
          <p:nvPr/>
        </p:nvSpPr>
        <p:spPr>
          <a:xfrm>
            <a:off x="0" y="1115927"/>
            <a:ext cx="2433412"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Exemple </a:t>
            </a:r>
            <a:r>
              <a:rPr kumimoji="0" lang="fr-FR" sz="800" b="1" i="0" u="none" strike="noStrike" kern="1200" cap="none" spc="0" normalizeH="0" baseline="0" noProof="0" dirty="0">
                <a:ln>
                  <a:noFill/>
                </a:ln>
                <a:solidFill>
                  <a:srgbClr val="FFFFFF"/>
                </a:solidFill>
                <a:effectLst/>
                <a:highlight>
                  <a:srgbClr val="006AB2"/>
                </a:highlight>
                <a:uLnTx/>
                <a:uFillTx/>
                <a:latin typeface="Arial" panose="020B0604020202020204" pitchFamily="34" charset="0"/>
                <a:ea typeface="+mn-ea"/>
                <a:cs typeface="Arial" panose="020B0604020202020204" pitchFamily="34" charset="0"/>
                <a:sym typeface="Arial"/>
              </a:rPr>
              <a:t>laboratoire</a:t>
            </a:r>
            <a:r>
              <a:rPr kumimoji="0" lang="fr-FR"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 </a:t>
            </a:r>
          </a:p>
        </p:txBody>
      </p:sp>
      <p:graphicFrame>
        <p:nvGraphicFramePr>
          <p:cNvPr id="5" name="Tableau 4">
            <a:extLst>
              <a:ext uri="{FF2B5EF4-FFF2-40B4-BE49-F238E27FC236}">
                <a16:creationId xmlns:a16="http://schemas.microsoft.com/office/drawing/2014/main" id="{99FEAFFC-86B4-9120-AFB4-B8C1F525564D}"/>
              </a:ext>
            </a:extLst>
          </p:cNvPr>
          <p:cNvGraphicFramePr>
            <a:graphicFrameLocks noGrp="1"/>
          </p:cNvGraphicFramePr>
          <p:nvPr>
            <p:extLst>
              <p:ext uri="{D42A27DB-BD31-4B8C-83A1-F6EECF244321}">
                <p14:modId xmlns:p14="http://schemas.microsoft.com/office/powerpoint/2010/main" val="1619542800"/>
              </p:ext>
            </p:extLst>
          </p:nvPr>
        </p:nvGraphicFramePr>
        <p:xfrm>
          <a:off x="316332" y="1324214"/>
          <a:ext cx="7691019" cy="3291469"/>
        </p:xfrm>
        <a:graphic>
          <a:graphicData uri="http://schemas.openxmlformats.org/drawingml/2006/table">
            <a:tbl>
              <a:tblPr>
                <a:tableStyleId>{5C22544A-7EE6-4342-B048-85BDC9FD1C3A}</a:tableStyleId>
              </a:tblPr>
              <a:tblGrid>
                <a:gridCol w="677720">
                  <a:extLst>
                    <a:ext uri="{9D8B030D-6E8A-4147-A177-3AD203B41FA5}">
                      <a16:colId xmlns:a16="http://schemas.microsoft.com/office/drawing/2014/main" val="4231018995"/>
                    </a:ext>
                  </a:extLst>
                </a:gridCol>
                <a:gridCol w="534764">
                  <a:extLst>
                    <a:ext uri="{9D8B030D-6E8A-4147-A177-3AD203B41FA5}">
                      <a16:colId xmlns:a16="http://schemas.microsoft.com/office/drawing/2014/main" val="155891555"/>
                    </a:ext>
                  </a:extLst>
                </a:gridCol>
                <a:gridCol w="513585">
                  <a:extLst>
                    <a:ext uri="{9D8B030D-6E8A-4147-A177-3AD203B41FA5}">
                      <a16:colId xmlns:a16="http://schemas.microsoft.com/office/drawing/2014/main" val="1558855622"/>
                    </a:ext>
                  </a:extLst>
                </a:gridCol>
                <a:gridCol w="540059">
                  <a:extLst>
                    <a:ext uri="{9D8B030D-6E8A-4147-A177-3AD203B41FA5}">
                      <a16:colId xmlns:a16="http://schemas.microsoft.com/office/drawing/2014/main" val="3131804046"/>
                    </a:ext>
                  </a:extLst>
                </a:gridCol>
                <a:gridCol w="524174">
                  <a:extLst>
                    <a:ext uri="{9D8B030D-6E8A-4147-A177-3AD203B41FA5}">
                      <a16:colId xmlns:a16="http://schemas.microsoft.com/office/drawing/2014/main" val="3928984082"/>
                    </a:ext>
                  </a:extLst>
                </a:gridCol>
                <a:gridCol w="455344">
                  <a:extLst>
                    <a:ext uri="{9D8B030D-6E8A-4147-A177-3AD203B41FA5}">
                      <a16:colId xmlns:a16="http://schemas.microsoft.com/office/drawing/2014/main" val="533021241"/>
                    </a:ext>
                  </a:extLst>
                </a:gridCol>
                <a:gridCol w="566531">
                  <a:extLst>
                    <a:ext uri="{9D8B030D-6E8A-4147-A177-3AD203B41FA5}">
                      <a16:colId xmlns:a16="http://schemas.microsoft.com/office/drawing/2014/main" val="2037191368"/>
                    </a:ext>
                  </a:extLst>
                </a:gridCol>
                <a:gridCol w="1072021">
                  <a:extLst>
                    <a:ext uri="{9D8B030D-6E8A-4147-A177-3AD203B41FA5}">
                      <a16:colId xmlns:a16="http://schemas.microsoft.com/office/drawing/2014/main" val="1826413461"/>
                    </a:ext>
                  </a:extLst>
                </a:gridCol>
                <a:gridCol w="502996">
                  <a:extLst>
                    <a:ext uri="{9D8B030D-6E8A-4147-A177-3AD203B41FA5}">
                      <a16:colId xmlns:a16="http://schemas.microsoft.com/office/drawing/2014/main" val="458221475"/>
                    </a:ext>
                  </a:extLst>
                </a:gridCol>
                <a:gridCol w="942454">
                  <a:extLst>
                    <a:ext uri="{9D8B030D-6E8A-4147-A177-3AD203B41FA5}">
                      <a16:colId xmlns:a16="http://schemas.microsoft.com/office/drawing/2014/main" val="3352819252"/>
                    </a:ext>
                  </a:extLst>
                </a:gridCol>
                <a:gridCol w="915982">
                  <a:extLst>
                    <a:ext uri="{9D8B030D-6E8A-4147-A177-3AD203B41FA5}">
                      <a16:colId xmlns:a16="http://schemas.microsoft.com/office/drawing/2014/main" val="899465043"/>
                    </a:ext>
                  </a:extLst>
                </a:gridCol>
                <a:gridCol w="445389">
                  <a:extLst>
                    <a:ext uri="{9D8B030D-6E8A-4147-A177-3AD203B41FA5}">
                      <a16:colId xmlns:a16="http://schemas.microsoft.com/office/drawing/2014/main" val="1999505844"/>
                    </a:ext>
                  </a:extLst>
                </a:gridCol>
              </a:tblGrid>
              <a:tr h="385833">
                <a:tc rowSpan="2">
                  <a:txBody>
                    <a:bodyPr/>
                    <a:lstStyle/>
                    <a:p>
                      <a:pPr algn="ctr" fontAlgn="ctr"/>
                      <a:r>
                        <a:rPr lang="fr-FR" sz="600" b="1" u="none" strike="noStrike" dirty="0">
                          <a:solidFill>
                            <a:schemeClr val="bg1"/>
                          </a:solidFill>
                          <a:effectLst/>
                        </a:rPr>
                        <a:t>Nom de l'application</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a:txBody>
                    <a:bodyPr/>
                    <a:lstStyle/>
                    <a:p>
                      <a:pPr algn="ctr" fontAlgn="ctr"/>
                      <a:r>
                        <a:rPr lang="fr-FR" sz="600" b="1" u="none" strike="noStrike" dirty="0">
                          <a:solidFill>
                            <a:schemeClr val="bg1"/>
                          </a:solidFill>
                          <a:effectLst/>
                        </a:rPr>
                        <a:t>Prise en charge patients</a:t>
                      </a:r>
                    </a:p>
                  </a:txBody>
                  <a:tcPr marL="36000" marR="36000" marT="36000" marB="36000" anchor="ctr">
                    <a:solidFill>
                      <a:schemeClr val="bg1">
                        <a:lumMod val="75000"/>
                      </a:schemeClr>
                    </a:solidFill>
                  </a:tcPr>
                </a:tc>
                <a:tc>
                  <a:txBody>
                    <a:bodyPr/>
                    <a:lstStyle/>
                    <a:p>
                      <a:pPr algn="ctr" fontAlgn="ctr"/>
                      <a:r>
                        <a:rPr lang="fr-FR" sz="600" b="1" u="none" strike="noStrike" dirty="0">
                          <a:solidFill>
                            <a:schemeClr val="bg1"/>
                          </a:solidFill>
                          <a:effectLst/>
                        </a:rPr>
                        <a:t>Etiquetage des tubes</a:t>
                      </a:r>
                    </a:p>
                  </a:txBody>
                  <a:tcPr marL="36000" marR="36000" marT="36000" marB="36000" anchor="ctr">
                    <a:solidFill>
                      <a:schemeClr val="bg1">
                        <a:lumMod val="75000"/>
                      </a:schemeClr>
                    </a:solidFill>
                  </a:tcPr>
                </a:tc>
                <a:tc>
                  <a:txBody>
                    <a:bodyPr/>
                    <a:lstStyle/>
                    <a:p>
                      <a:pPr algn="ctr" fontAlgn="ctr"/>
                      <a:r>
                        <a:rPr lang="fr-FR" sz="600" b="1" u="none" strike="noStrike" dirty="0">
                          <a:solidFill>
                            <a:schemeClr val="bg1"/>
                          </a:solidFill>
                          <a:effectLst/>
                        </a:rPr>
                        <a:t>Facturation</a:t>
                      </a:r>
                    </a:p>
                  </a:txBody>
                  <a:tcPr marL="36000" marR="36000" marT="36000" marB="36000" anchor="ctr">
                    <a:solidFill>
                      <a:schemeClr val="bg1">
                        <a:lumMod val="75000"/>
                      </a:schemeClr>
                    </a:solidFill>
                  </a:tcPr>
                </a:tc>
                <a:tc>
                  <a:txBody>
                    <a:bodyPr/>
                    <a:lstStyle/>
                    <a:p>
                      <a:pPr algn="ctr" fontAlgn="ctr"/>
                      <a:r>
                        <a:rPr lang="fr-FR" sz="600" b="1" u="none" strike="noStrike" dirty="0">
                          <a:solidFill>
                            <a:schemeClr val="bg1"/>
                          </a:solidFill>
                          <a:effectLst/>
                        </a:rPr>
                        <a:t>Contrôles des automates</a:t>
                      </a:r>
                    </a:p>
                  </a:txBody>
                  <a:tcPr marL="36000" marR="36000" marT="36000" marB="36000" anchor="ctr">
                    <a:solidFill>
                      <a:schemeClr val="bg1">
                        <a:lumMod val="75000"/>
                      </a:schemeClr>
                    </a:solidFill>
                  </a:tcPr>
                </a:tc>
                <a:tc>
                  <a:txBody>
                    <a:bodyPr/>
                    <a:lstStyle/>
                    <a:p>
                      <a:pPr algn="ctr" fontAlgn="ctr"/>
                      <a:r>
                        <a:rPr lang="fr-FR" sz="600" b="1" u="none" strike="noStrike" dirty="0">
                          <a:solidFill>
                            <a:schemeClr val="bg1"/>
                          </a:solidFill>
                          <a:effectLst/>
                        </a:rPr>
                        <a:t>Analyses</a:t>
                      </a:r>
                    </a:p>
                  </a:txBody>
                  <a:tcPr marL="36000" marR="36000" marT="36000" marB="36000" anchor="ctr">
                    <a:solidFill>
                      <a:schemeClr val="bg1">
                        <a:lumMod val="75000"/>
                      </a:schemeClr>
                    </a:solidFill>
                  </a:tcPr>
                </a:tc>
                <a:tc>
                  <a:txBody>
                    <a:bodyPr/>
                    <a:lstStyle/>
                    <a:p>
                      <a:pPr algn="ctr" fontAlgn="ctr"/>
                      <a:r>
                        <a:rPr lang="fr-FR" sz="600" b="1" u="none" strike="noStrike" dirty="0">
                          <a:solidFill>
                            <a:schemeClr val="bg1"/>
                          </a:solidFill>
                          <a:effectLst/>
                        </a:rPr>
                        <a:t>Editions des résultats</a:t>
                      </a:r>
                    </a:p>
                  </a:txBody>
                  <a:tcPr marL="36000" marR="36000" marT="36000" marB="36000" anchor="ctr">
                    <a:solidFill>
                      <a:schemeClr val="bg1">
                        <a:lumMod val="75000"/>
                      </a:schemeClr>
                    </a:solidFill>
                  </a:tcPr>
                </a:tc>
                <a:tc>
                  <a:txBody>
                    <a:bodyPr/>
                    <a:lstStyle/>
                    <a:p>
                      <a:pPr algn="ctr" fontAlgn="ctr"/>
                      <a:r>
                        <a:rPr lang="fr-FR" sz="600" b="1" u="none" strike="noStrike" dirty="0">
                          <a:solidFill>
                            <a:schemeClr val="bg1"/>
                          </a:solidFill>
                          <a:effectLst/>
                        </a:rPr>
                        <a:t>Communications des résultats aux différents services (Réa, Maternité, USIC/USINV, Pré-bloc)</a:t>
                      </a:r>
                    </a:p>
                  </a:txBody>
                  <a:tcPr marL="36000" marR="36000" marT="36000" marB="36000" anchor="ctr">
                    <a:solidFill>
                      <a:schemeClr val="bg1">
                        <a:lumMod val="75000"/>
                      </a:schemeClr>
                    </a:solidFill>
                  </a:tcPr>
                </a:tc>
                <a:tc>
                  <a:txBody>
                    <a:bodyPr/>
                    <a:lstStyle/>
                    <a:p>
                      <a:pPr algn="ctr" fontAlgn="ctr"/>
                      <a:r>
                        <a:rPr lang="fr-FR" sz="600" b="1" u="none" strike="noStrike" dirty="0">
                          <a:solidFill>
                            <a:schemeClr val="bg1"/>
                          </a:solidFill>
                          <a:effectLst/>
                        </a:rPr>
                        <a:t>Gestion des stocks</a:t>
                      </a:r>
                    </a:p>
                  </a:txBody>
                  <a:tcPr marL="36000" marR="36000" marT="36000" marB="36000" anchor="ctr">
                    <a:solidFill>
                      <a:schemeClr val="bg1">
                        <a:lumMod val="75000"/>
                      </a:schemeClr>
                    </a:solidFill>
                  </a:tcPr>
                </a:tc>
                <a:tc>
                  <a:txBody>
                    <a:bodyPr/>
                    <a:lstStyle/>
                    <a:p>
                      <a:pPr algn="ctr" fontAlgn="ctr"/>
                      <a:r>
                        <a:rPr lang="fr-FR" sz="600" b="1" u="none" strike="noStrike" dirty="0">
                          <a:solidFill>
                            <a:schemeClr val="bg1"/>
                          </a:solidFill>
                          <a:effectLst/>
                        </a:rPr>
                        <a:t>Communication des résultats aux différents prestataires </a:t>
                      </a:r>
                    </a:p>
                  </a:txBody>
                  <a:tcPr marL="36000" marR="36000" marT="36000" marB="36000" anchor="ctr">
                    <a:solidFill>
                      <a:schemeClr val="bg1">
                        <a:lumMod val="75000"/>
                      </a:schemeClr>
                    </a:solidFill>
                  </a:tcPr>
                </a:tc>
                <a:tc>
                  <a:txBody>
                    <a:bodyPr/>
                    <a:lstStyle/>
                    <a:p>
                      <a:pPr algn="ctr" fontAlgn="ctr"/>
                      <a:r>
                        <a:rPr lang="fr-FR" sz="600" b="1" u="none" strike="noStrike" dirty="0">
                          <a:solidFill>
                            <a:schemeClr val="bg1"/>
                          </a:solidFill>
                          <a:effectLst/>
                        </a:rPr>
                        <a:t>Communication des résultats aux différents partenaires</a:t>
                      </a:r>
                    </a:p>
                  </a:txBody>
                  <a:tcPr marL="36000" marR="36000" marT="36000" marB="36000" anchor="ctr">
                    <a:solidFill>
                      <a:schemeClr val="bg1">
                        <a:lumMod val="75000"/>
                      </a:schemeClr>
                    </a:solidFill>
                  </a:tcPr>
                </a:tc>
                <a:tc rowSpan="2">
                  <a:txBody>
                    <a:bodyPr/>
                    <a:lstStyle/>
                    <a:p>
                      <a:pPr algn="ctr" fontAlgn="ctr"/>
                      <a:r>
                        <a:rPr lang="fr-FR" sz="600" b="1" u="none" strike="noStrike" dirty="0">
                          <a:solidFill>
                            <a:schemeClr val="bg1"/>
                          </a:solidFill>
                          <a:effectLst/>
                        </a:rPr>
                        <a:t>Non critique</a:t>
                      </a:r>
                    </a:p>
                    <a:p>
                      <a:pPr algn="ctr" fontAlgn="ctr"/>
                      <a:r>
                        <a:rPr lang="fr-FR" sz="600" b="1" u="none" strike="noStrike" dirty="0">
                          <a:solidFill>
                            <a:schemeClr val="bg1"/>
                          </a:solidFill>
                          <a:effectLst/>
                        </a:rPr>
                        <a:t> </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extLst>
                  <a:ext uri="{0D108BD9-81ED-4DB2-BD59-A6C34878D82A}">
                    <a16:rowId xmlns:a16="http://schemas.microsoft.com/office/drawing/2014/main" val="1883135530"/>
                  </a:ext>
                </a:extLst>
              </a:tr>
              <a:tr h="174717">
                <a:tc vMerge="1">
                  <a:txBody>
                    <a:bodyPr/>
                    <a:lstStyle/>
                    <a:p>
                      <a:endParaRPr lang="fr-FR"/>
                    </a:p>
                  </a:txBody>
                  <a:tcPr/>
                </a:tc>
                <a:tc>
                  <a:txBody>
                    <a:bodyPr/>
                    <a:lstStyle/>
                    <a:p>
                      <a:pPr algn="ctr" fontAlgn="ctr"/>
                      <a:r>
                        <a:rPr lang="fr-FR" sz="500" b="1" u="none" strike="noStrike" dirty="0">
                          <a:solidFill>
                            <a:schemeClr val="bg1"/>
                          </a:solidFill>
                          <a:effectLst/>
                        </a:rPr>
                        <a:t>DMIA: 1h – 3h</a:t>
                      </a:r>
                      <a:endParaRPr lang="fr-FR" sz="5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a:txBody>
                    <a:bodyPr/>
                    <a:lstStyle/>
                    <a:p>
                      <a:pPr algn="ctr" fontAlgn="ctr"/>
                      <a:r>
                        <a:rPr lang="fr-FR" sz="500" b="1" u="none" strike="noStrike" dirty="0">
                          <a:solidFill>
                            <a:schemeClr val="bg1"/>
                          </a:solidFill>
                          <a:effectLst/>
                        </a:rPr>
                        <a:t>DMIA: -</a:t>
                      </a:r>
                      <a:endParaRPr lang="fr-FR" sz="5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a:txBody>
                    <a:bodyPr/>
                    <a:lstStyle/>
                    <a:p>
                      <a:pPr algn="ctr" fontAlgn="ctr"/>
                      <a:r>
                        <a:rPr lang="fr-FR" sz="500" b="1" u="none" strike="noStrike" dirty="0">
                          <a:solidFill>
                            <a:schemeClr val="bg1"/>
                          </a:solidFill>
                          <a:effectLst/>
                        </a:rPr>
                        <a:t>DMIA: 3S</a:t>
                      </a:r>
                      <a:endParaRPr lang="fr-FR" sz="5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a:txBody>
                    <a:bodyPr/>
                    <a:lstStyle/>
                    <a:p>
                      <a:pPr algn="ctr" fontAlgn="ctr"/>
                      <a:r>
                        <a:rPr lang="fr-FR" sz="500" b="1" u="none" strike="noStrike" dirty="0">
                          <a:solidFill>
                            <a:schemeClr val="bg1"/>
                          </a:solidFill>
                          <a:effectLst/>
                        </a:rPr>
                        <a:t>DMIA: 1h</a:t>
                      </a:r>
                      <a:endParaRPr lang="fr-FR" sz="5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a:txBody>
                    <a:bodyPr/>
                    <a:lstStyle/>
                    <a:p>
                      <a:pPr algn="ctr" fontAlgn="ctr"/>
                      <a:r>
                        <a:rPr lang="fr-FR" sz="500" b="1" u="none" strike="noStrike" dirty="0">
                          <a:solidFill>
                            <a:schemeClr val="bg1"/>
                          </a:solidFill>
                          <a:effectLst/>
                        </a:rPr>
                        <a:t>DMIA: 1h</a:t>
                      </a:r>
                      <a:endParaRPr lang="fr-FR" sz="5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a:txBody>
                    <a:bodyPr/>
                    <a:lstStyle/>
                    <a:p>
                      <a:pPr algn="ctr" fontAlgn="ctr"/>
                      <a:r>
                        <a:rPr lang="fr-FR" sz="500" b="1" u="none" strike="noStrike" dirty="0">
                          <a:solidFill>
                            <a:schemeClr val="bg1"/>
                          </a:solidFill>
                          <a:effectLst/>
                        </a:rPr>
                        <a:t>DMIA: -</a:t>
                      </a:r>
                      <a:endParaRPr lang="fr-FR" sz="5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a:txBody>
                    <a:bodyPr/>
                    <a:lstStyle/>
                    <a:p>
                      <a:pPr algn="ctr" fontAlgn="ctr"/>
                      <a:r>
                        <a:rPr lang="fr-FR" sz="500" b="1" u="none" strike="noStrike" dirty="0">
                          <a:solidFill>
                            <a:schemeClr val="bg1"/>
                          </a:solidFill>
                          <a:effectLst/>
                        </a:rPr>
                        <a:t>DMIA: 1h</a:t>
                      </a:r>
                      <a:endParaRPr lang="fr-FR" sz="5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a:txBody>
                    <a:bodyPr/>
                    <a:lstStyle/>
                    <a:p>
                      <a:pPr algn="ctr" fontAlgn="ctr"/>
                      <a:r>
                        <a:rPr lang="fr-FR" sz="500" b="1" u="none" strike="noStrike" dirty="0">
                          <a:solidFill>
                            <a:schemeClr val="bg1"/>
                          </a:solidFill>
                          <a:effectLst/>
                        </a:rPr>
                        <a:t>DMIA: -</a:t>
                      </a:r>
                      <a:endParaRPr lang="fr-FR" sz="5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a:txBody>
                    <a:bodyPr/>
                    <a:lstStyle/>
                    <a:p>
                      <a:pPr algn="ctr" fontAlgn="ctr"/>
                      <a:endParaRPr lang="fr-FR" sz="5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a:txBody>
                    <a:bodyPr/>
                    <a:lstStyle/>
                    <a:p>
                      <a:pPr algn="ctr" fontAlgn="ctr"/>
                      <a:r>
                        <a:rPr lang="fr-FR" sz="500" b="1" i="0" u="none" strike="noStrike" dirty="0">
                          <a:solidFill>
                            <a:schemeClr val="bg1"/>
                          </a:solidFill>
                          <a:effectLst/>
                          <a:latin typeface="Open Sans" panose="020B0606030504020204" pitchFamily="34" charset="0"/>
                        </a:rPr>
                        <a:t>DMIA: 3h</a:t>
                      </a:r>
                    </a:p>
                  </a:txBody>
                  <a:tcPr marL="36000" marR="36000" marT="36000" marB="36000" anchor="ctr">
                    <a:solidFill>
                      <a:schemeClr val="bg1">
                        <a:lumMod val="75000"/>
                      </a:schemeClr>
                    </a:solidFill>
                  </a:tcPr>
                </a:tc>
                <a:tc vMerge="1">
                  <a:txBody>
                    <a:bodyPr/>
                    <a:lstStyle/>
                    <a:p>
                      <a:pPr algn="ctr" fontAlgn="ctr"/>
                      <a:r>
                        <a:rPr lang="fr-FR" sz="600" b="1" u="none" strike="noStrike" dirty="0">
                          <a:solidFill>
                            <a:schemeClr val="bg1"/>
                          </a:solidFill>
                          <a:effectLst/>
                        </a:rPr>
                        <a:t> </a:t>
                      </a:r>
                      <a:endParaRPr lang="fr-FR" sz="6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extLst>
                  <a:ext uri="{0D108BD9-81ED-4DB2-BD59-A6C34878D82A}">
                    <a16:rowId xmlns:a16="http://schemas.microsoft.com/office/drawing/2014/main" val="3785278314"/>
                  </a:ext>
                </a:extLst>
              </a:tr>
              <a:tr h="181997">
                <a:tc>
                  <a:txBody>
                    <a:bodyPr/>
                    <a:lstStyle/>
                    <a:p>
                      <a:pPr algn="l" fontAlgn="ctr"/>
                      <a:r>
                        <a:rPr lang="fr-FR" sz="500" b="1" i="0" u="none" strike="noStrike" dirty="0" err="1">
                          <a:solidFill>
                            <a:srgbClr val="000000"/>
                          </a:solidFill>
                          <a:effectLst/>
                          <a:latin typeface="Arial" panose="020B0604020202020204" pitchFamily="34" charset="0"/>
                          <a:cs typeface="Arial" panose="020B0604020202020204" pitchFamily="34" charset="0"/>
                        </a:rPr>
                        <a:t>DxLab</a:t>
                      </a:r>
                      <a:endParaRPr lang="fr-FR" sz="500" b="1" i="0" u="none" strike="noStrike" dirty="0">
                        <a:solidFill>
                          <a:srgbClr val="000000"/>
                        </a:solidFill>
                        <a:effectLst/>
                        <a:latin typeface="Arial" panose="020B0604020202020204" pitchFamily="34" charset="0"/>
                        <a:cs typeface="Arial" panose="020B0604020202020204" pitchFamily="34" charset="0"/>
                      </a:endParaRPr>
                    </a:p>
                  </a:txBody>
                  <a:tcPr marL="36000" marR="36000" marT="36000" marB="36000" anchor="ctr"/>
                </a:tc>
                <a:tc>
                  <a:txBody>
                    <a:bodyPr/>
                    <a:lstStyle/>
                    <a:p>
                      <a:pPr algn="ctr" fontAlgn="ctr"/>
                      <a:r>
                        <a:rPr lang="fr-FR" sz="500" u="none" strike="noStrike" dirty="0">
                          <a:effectLst/>
                        </a:rPr>
                        <a:t>X</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ctr" fontAlgn="ctr"/>
                      <a:r>
                        <a:rPr lang="fr-FR" sz="500" b="0" i="0" u="none" strike="noStrike" dirty="0">
                          <a:solidFill>
                            <a:srgbClr val="000000"/>
                          </a:solidFill>
                          <a:effectLst/>
                          <a:latin typeface="Arial" panose="020B0604020202020204" pitchFamily="34" charset="0"/>
                        </a:rPr>
                        <a:t>X</a:t>
                      </a:r>
                    </a:p>
                  </a:txBody>
                  <a:tcPr marL="36000" marR="36000" marT="36000" marB="36000" anchor="ct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lang="fr-FR" sz="500" u="none" strike="noStrike" dirty="0">
                          <a:effectLst/>
                        </a:rPr>
                        <a:t> X</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ctr" fontAlgn="ctr"/>
                      <a:r>
                        <a:rPr lang="fr-FR" sz="500" u="none" strike="noStrike" dirty="0">
                          <a:effectLst/>
                        </a:rPr>
                        <a:t> </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ctr" fontAlgn="b"/>
                      <a:r>
                        <a:rPr lang="fr-FR" sz="500" u="none" strike="noStrike" dirty="0">
                          <a:effectLst/>
                        </a:rPr>
                        <a:t>X </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ctr" fontAlgn="b"/>
                      <a:r>
                        <a:rPr lang="fr-FR" sz="500" u="none" strike="noStrike" dirty="0">
                          <a:effectLst/>
                        </a:rPr>
                        <a:t> X</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ctr" fontAlgn="b"/>
                      <a:r>
                        <a:rPr lang="fr-FR" sz="500" u="none" strike="noStrike" dirty="0">
                          <a:effectLst/>
                        </a:rPr>
                        <a:t>X </a:t>
                      </a:r>
                      <a:endParaRPr lang="fr-FR" sz="500" b="0" i="0" u="none" strike="noStrike" dirty="0">
                        <a:solidFill>
                          <a:srgbClr val="000000"/>
                        </a:solidFill>
                        <a:effectLst/>
                        <a:latin typeface="Arial" panose="020B0604020202020204" pitchFamily="34" charset="0"/>
                      </a:endParaRPr>
                    </a:p>
                  </a:txBody>
                  <a:tcPr marL="36000" marR="36000" marT="36000" marB="36000" anchor="ctr"/>
                </a:tc>
                <a:tc>
                  <a:txBody>
                    <a:bodyPr/>
                    <a:lstStyle/>
                    <a:p>
                      <a:pPr algn="ctr" fontAlgn="b"/>
                      <a:r>
                        <a:rPr lang="fr-FR" sz="500" u="none" strike="noStrike" dirty="0">
                          <a:effectLst/>
                        </a:rPr>
                        <a:t> </a:t>
                      </a:r>
                      <a:endParaRPr lang="fr-FR" sz="500" b="0" i="0" u="none" strike="noStrike" dirty="0">
                        <a:solidFill>
                          <a:srgbClr val="000000"/>
                        </a:solidFill>
                        <a:effectLst/>
                        <a:latin typeface="Calibri" panose="020F0502020204030204" pitchFamily="34" charset="0"/>
                      </a:endParaRPr>
                    </a:p>
                  </a:txBody>
                  <a:tcPr marL="36000" marR="36000" marT="36000" marB="36000" anchor="ctr"/>
                </a:tc>
                <a:tc>
                  <a:txBody>
                    <a:bodyPr/>
                    <a:lstStyle/>
                    <a:p>
                      <a:pPr algn="l" fontAlgn="b"/>
                      <a:r>
                        <a:rPr lang="fr-FR" sz="500" u="none" strike="noStrike" dirty="0">
                          <a:effectLst/>
                        </a:rPr>
                        <a:t> </a:t>
                      </a:r>
                      <a:endParaRPr lang="fr-FR" sz="500" b="0" i="0" u="none" strike="noStrike" dirty="0">
                        <a:solidFill>
                          <a:srgbClr val="000000"/>
                        </a:solidFill>
                        <a:effectLst/>
                        <a:latin typeface="Calibri" panose="020F0502020204030204" pitchFamily="34" charset="0"/>
                      </a:endParaRPr>
                    </a:p>
                  </a:txBody>
                  <a:tcPr marL="36000" marR="36000" marT="36000" marB="36000" anchor="ctr"/>
                </a:tc>
                <a:tc>
                  <a:txBody>
                    <a:bodyPr/>
                    <a:lstStyle/>
                    <a:p>
                      <a:pPr algn="l" fontAlgn="b"/>
                      <a:r>
                        <a:rPr lang="fr-FR" sz="500" b="0" i="0" u="none" strike="noStrike" dirty="0">
                          <a:solidFill>
                            <a:srgbClr val="000000"/>
                          </a:solidFill>
                          <a:effectLst/>
                          <a:latin typeface="Calibri" panose="020F0502020204030204" pitchFamily="34" charset="0"/>
                        </a:rPr>
                        <a:t>X</a:t>
                      </a:r>
                    </a:p>
                  </a:txBody>
                  <a:tcPr marL="36000" marR="36000" marT="36000" marB="36000" anchor="ctr"/>
                </a:tc>
                <a:tc>
                  <a:txBody>
                    <a:bodyPr/>
                    <a:lstStyle/>
                    <a:p>
                      <a:pPr algn="l" fontAlgn="b"/>
                      <a:r>
                        <a:rPr lang="fr-FR" sz="500" u="none" strike="noStrike">
                          <a:effectLst/>
                        </a:rPr>
                        <a:t> </a:t>
                      </a:r>
                      <a:endParaRPr lang="fr-FR" sz="500" b="0" i="0" u="none" strike="noStrike">
                        <a:solidFill>
                          <a:srgbClr val="000000"/>
                        </a:solidFill>
                        <a:effectLst/>
                        <a:latin typeface="Calibri" panose="020F0502020204030204" pitchFamily="34" charset="0"/>
                      </a:endParaRPr>
                    </a:p>
                  </a:txBody>
                  <a:tcPr marL="36000" marR="36000" marT="36000" marB="36000" anchor="ctr"/>
                </a:tc>
                <a:extLst>
                  <a:ext uri="{0D108BD9-81ED-4DB2-BD59-A6C34878D82A}">
                    <a16:rowId xmlns:a16="http://schemas.microsoft.com/office/drawing/2014/main" val="1876780278"/>
                  </a:ext>
                </a:extLst>
              </a:tr>
              <a:tr h="181997">
                <a:tc>
                  <a:txBody>
                    <a:bodyPr/>
                    <a:lstStyle/>
                    <a:p>
                      <a:pPr algn="l" fontAlgn="ctr"/>
                      <a:r>
                        <a:rPr lang="fr-FR" sz="500" b="1" i="0" u="none" strike="noStrike" dirty="0" err="1">
                          <a:solidFill>
                            <a:srgbClr val="000000"/>
                          </a:solidFill>
                          <a:effectLst/>
                          <a:latin typeface="Arial" panose="020B0604020202020204" pitchFamily="34" charset="0"/>
                          <a:cs typeface="Arial" panose="020B0604020202020204" pitchFamily="34" charset="0"/>
                        </a:rPr>
                        <a:t>DxCare</a:t>
                      </a:r>
                      <a:endParaRPr lang="fr-FR" sz="500" b="1" i="0" u="none" strike="noStrike" dirty="0">
                        <a:solidFill>
                          <a:srgbClr val="000000"/>
                        </a:solidFill>
                        <a:effectLst/>
                        <a:latin typeface="Arial" panose="020B0604020202020204" pitchFamily="34" charset="0"/>
                        <a:cs typeface="Arial" panose="020B0604020202020204" pitchFamily="34" charset="0"/>
                      </a:endParaRPr>
                    </a:p>
                  </a:txBody>
                  <a:tcPr marL="36000" marR="36000" marT="36000" marB="36000" anchor="ct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lang="fr-FR" sz="500" u="none" strike="noStrike" dirty="0">
                          <a:effectLst/>
                        </a:rPr>
                        <a:t> X</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ctr" fontAlgn="ctr"/>
                      <a:r>
                        <a:rPr lang="fr-FR" sz="500" b="0" i="0" u="none" strike="noStrike" dirty="0">
                          <a:solidFill>
                            <a:srgbClr val="000000"/>
                          </a:solidFill>
                          <a:effectLst/>
                          <a:latin typeface="Arial" panose="020B0604020202020204" pitchFamily="34" charset="0"/>
                        </a:rPr>
                        <a:t>X</a:t>
                      </a:r>
                    </a:p>
                  </a:txBody>
                  <a:tcPr marL="36000" marR="36000" marT="36000" marB="36000" anchor="ctr"/>
                </a:tc>
                <a:tc>
                  <a:txBody>
                    <a:bodyPr/>
                    <a:lstStyle/>
                    <a:p>
                      <a:pPr algn="ctr" fontAlgn="ctr"/>
                      <a:r>
                        <a:rPr lang="fr-FR" sz="500" b="0" i="0" u="none" strike="noStrike" dirty="0">
                          <a:solidFill>
                            <a:srgbClr val="000000"/>
                          </a:solidFill>
                          <a:effectLst/>
                          <a:latin typeface="Open Sans" panose="020B0606030504020204" pitchFamily="34" charset="0"/>
                        </a:rPr>
                        <a:t>X</a:t>
                      </a:r>
                    </a:p>
                  </a:txBody>
                  <a:tcPr marL="36000" marR="36000" marT="36000" marB="36000" anchor="ctr"/>
                </a:tc>
                <a:tc>
                  <a:txBody>
                    <a:bodyPr/>
                    <a:lstStyle/>
                    <a:p>
                      <a:pPr algn="ctr" fontAlgn="ct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ctr" fontAlgn="b"/>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ctr" fontAlgn="b"/>
                      <a:r>
                        <a:rPr lang="fr-FR" sz="500" b="0" i="0" u="none" strike="noStrike" dirty="0">
                          <a:solidFill>
                            <a:srgbClr val="000000"/>
                          </a:solidFill>
                          <a:effectLst/>
                          <a:latin typeface="Open Sans" panose="020B0606030504020204" pitchFamily="34" charset="0"/>
                        </a:rPr>
                        <a:t>X</a:t>
                      </a:r>
                    </a:p>
                  </a:txBody>
                  <a:tcPr marL="36000" marR="36000" marT="36000" marB="36000" anchor="ctr"/>
                </a:tc>
                <a:tc>
                  <a:txBody>
                    <a:bodyPr/>
                    <a:lstStyle/>
                    <a:p>
                      <a:pPr algn="ctr" fontAlgn="b"/>
                      <a:r>
                        <a:rPr lang="fr-FR" sz="500" b="0" i="0" u="none" strike="noStrike" dirty="0">
                          <a:solidFill>
                            <a:srgbClr val="000000"/>
                          </a:solidFill>
                          <a:effectLst/>
                          <a:latin typeface="Arial" panose="020B0604020202020204" pitchFamily="34" charset="0"/>
                        </a:rPr>
                        <a:t>X</a:t>
                      </a:r>
                    </a:p>
                  </a:txBody>
                  <a:tcPr marL="36000" marR="36000" marT="36000" marB="36000" anchor="ctr"/>
                </a:tc>
                <a:tc>
                  <a:txBody>
                    <a:bodyPr/>
                    <a:lstStyle/>
                    <a:p>
                      <a:pPr algn="ctr" fontAlgn="b"/>
                      <a:endParaRPr lang="fr-FR" sz="500" b="0" i="0" u="none" strike="noStrike" dirty="0">
                        <a:solidFill>
                          <a:srgbClr val="000000"/>
                        </a:solidFill>
                        <a:effectLst/>
                        <a:latin typeface="Calibri" panose="020F0502020204030204" pitchFamily="34" charset="0"/>
                      </a:endParaRPr>
                    </a:p>
                  </a:txBody>
                  <a:tcPr marL="36000" marR="36000" marT="36000" marB="36000" anchor="ctr"/>
                </a:tc>
                <a:tc>
                  <a:txBody>
                    <a:bodyPr/>
                    <a:lstStyle/>
                    <a:p>
                      <a:pPr algn="l" fontAlgn="b"/>
                      <a:endParaRPr lang="fr-FR" sz="500" b="0" i="0" u="none" strike="noStrike" dirty="0">
                        <a:solidFill>
                          <a:srgbClr val="000000"/>
                        </a:solidFill>
                        <a:effectLst/>
                        <a:latin typeface="Calibri" panose="020F0502020204030204" pitchFamily="34" charset="0"/>
                      </a:endParaRPr>
                    </a:p>
                  </a:txBody>
                  <a:tcPr marL="36000" marR="36000" marT="36000" marB="36000" anchor="ctr"/>
                </a:tc>
                <a:tc>
                  <a:txBody>
                    <a:bodyPr/>
                    <a:lstStyle/>
                    <a:p>
                      <a:pPr algn="l" fontAlgn="b"/>
                      <a:r>
                        <a:rPr lang="fr-FR" sz="500" b="0" i="0" u="none" strike="noStrike" dirty="0">
                          <a:solidFill>
                            <a:srgbClr val="000000"/>
                          </a:solidFill>
                          <a:effectLst/>
                          <a:latin typeface="Calibri" panose="020F0502020204030204" pitchFamily="34" charset="0"/>
                        </a:rPr>
                        <a:t>X</a:t>
                      </a:r>
                    </a:p>
                  </a:txBody>
                  <a:tcPr marL="36000" marR="36000" marT="36000" marB="36000" anchor="ctr"/>
                </a:tc>
                <a:tc>
                  <a:txBody>
                    <a:bodyPr/>
                    <a:lstStyle/>
                    <a:p>
                      <a:pPr algn="l" fontAlgn="b"/>
                      <a:r>
                        <a:rPr lang="fr-FR" sz="500" u="none" strike="noStrike">
                          <a:effectLst/>
                        </a:rPr>
                        <a:t> </a:t>
                      </a:r>
                      <a:endParaRPr lang="fr-FR" sz="500" b="0" i="0" u="none" strike="noStrike">
                        <a:solidFill>
                          <a:srgbClr val="000000"/>
                        </a:solidFill>
                        <a:effectLst/>
                        <a:latin typeface="Calibri" panose="020F0502020204030204" pitchFamily="34" charset="0"/>
                      </a:endParaRPr>
                    </a:p>
                  </a:txBody>
                  <a:tcPr marL="36000" marR="36000" marT="36000" marB="36000" anchor="ctr"/>
                </a:tc>
                <a:extLst>
                  <a:ext uri="{0D108BD9-81ED-4DB2-BD59-A6C34878D82A}">
                    <a16:rowId xmlns:a16="http://schemas.microsoft.com/office/drawing/2014/main" val="3114543572"/>
                  </a:ext>
                </a:extLst>
              </a:tr>
              <a:tr h="181997">
                <a:tc>
                  <a:txBody>
                    <a:bodyPr/>
                    <a:lstStyle/>
                    <a:p>
                      <a:pPr algn="l" fontAlgn="ctr"/>
                      <a:r>
                        <a:rPr lang="fr-FR" sz="500" b="1" i="0" u="none" strike="noStrike" dirty="0" err="1">
                          <a:solidFill>
                            <a:srgbClr val="000000"/>
                          </a:solidFill>
                          <a:effectLst/>
                          <a:latin typeface="Arial" panose="020B0604020202020204" pitchFamily="34" charset="0"/>
                          <a:cs typeface="Arial" panose="020B0604020202020204" pitchFamily="34" charset="0"/>
                        </a:rPr>
                        <a:t>Kalilab</a:t>
                      </a:r>
                      <a:endParaRPr lang="fr-FR" sz="500" b="1" i="0" u="none" strike="noStrike" dirty="0">
                        <a:solidFill>
                          <a:srgbClr val="000000"/>
                        </a:solidFill>
                        <a:effectLst/>
                        <a:latin typeface="Arial" panose="020B0604020202020204" pitchFamily="34" charset="0"/>
                        <a:cs typeface="Arial" panose="020B0604020202020204" pitchFamily="34" charset="0"/>
                      </a:endParaRPr>
                    </a:p>
                  </a:txBody>
                  <a:tcPr marL="36000" marR="36000" marT="36000" marB="36000" anchor="ctr"/>
                </a:tc>
                <a:tc>
                  <a:txBody>
                    <a:bodyPr/>
                    <a:lstStyle/>
                    <a:p>
                      <a:pPr algn="ctr" fontAlgn="ctr"/>
                      <a:r>
                        <a:rPr lang="fr-FR" sz="500" u="none" strike="noStrike" dirty="0">
                          <a:effectLst/>
                        </a:rPr>
                        <a:t> </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ctr" fontAlgn="ctr"/>
                      <a:r>
                        <a:rPr lang="fr-FR" sz="500" u="none" strike="noStrike" dirty="0">
                          <a:effectLst/>
                        </a:rPr>
                        <a:t> </a:t>
                      </a:r>
                      <a:endParaRPr lang="fr-FR" sz="500" b="0" i="0" u="none" strike="noStrike" dirty="0">
                        <a:solidFill>
                          <a:srgbClr val="000000"/>
                        </a:solidFill>
                        <a:effectLst/>
                        <a:latin typeface="Arial" panose="020B0604020202020204" pitchFamily="34" charset="0"/>
                      </a:endParaRPr>
                    </a:p>
                  </a:txBody>
                  <a:tcPr marL="36000" marR="36000" marT="36000" marB="36000" anchor="ctr"/>
                </a:tc>
                <a:tc>
                  <a:txBody>
                    <a:bodyPr/>
                    <a:lstStyle/>
                    <a:p>
                      <a:pPr algn="ctr"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ctr" fontAlgn="ct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ctr" fontAlgn="b"/>
                      <a:r>
                        <a:rPr lang="fr-FR" sz="500" b="0" i="0" u="none" strike="noStrike" dirty="0">
                          <a:solidFill>
                            <a:srgbClr val="000000"/>
                          </a:solidFill>
                          <a:effectLst/>
                          <a:latin typeface="Arial" panose="020B0604020202020204" pitchFamily="34" charset="0"/>
                        </a:rPr>
                        <a:t>X</a:t>
                      </a:r>
                    </a:p>
                  </a:txBody>
                  <a:tcPr marL="36000" marR="36000" marT="36000" marB="36000" anchor="ctr"/>
                </a:tc>
                <a:tc>
                  <a:txBody>
                    <a:bodyPr/>
                    <a:lstStyle/>
                    <a:p>
                      <a:pPr algn="ctr" fontAlgn="b"/>
                      <a:endParaRPr lang="fr-FR" sz="500" b="0" i="0" u="none" strike="noStrike" dirty="0">
                        <a:solidFill>
                          <a:srgbClr val="000000"/>
                        </a:solidFill>
                        <a:effectLst/>
                        <a:latin typeface="Arial" panose="020B0604020202020204" pitchFamily="34" charset="0"/>
                      </a:endParaRPr>
                    </a:p>
                  </a:txBody>
                  <a:tcPr marL="36000" marR="36000" marT="36000" marB="36000" anchor="ctr"/>
                </a:tc>
                <a:tc>
                  <a:txBody>
                    <a:bodyPr/>
                    <a:lstStyle/>
                    <a:p>
                      <a:pPr algn="ctr" fontAlgn="b"/>
                      <a:endParaRPr lang="fr-FR" sz="500" b="0" i="0" u="none" strike="noStrike">
                        <a:solidFill>
                          <a:srgbClr val="000000"/>
                        </a:solidFill>
                        <a:effectLst/>
                        <a:latin typeface="Arial" panose="020B0604020202020204" pitchFamily="34" charset="0"/>
                      </a:endParaRPr>
                    </a:p>
                  </a:txBody>
                  <a:tcPr marL="36000" marR="36000" marT="36000" marB="36000" anchor="ctr"/>
                </a:tc>
                <a:tc>
                  <a:txBody>
                    <a:bodyPr/>
                    <a:lstStyle/>
                    <a:p>
                      <a:pPr algn="ctr" fontAlgn="b"/>
                      <a:r>
                        <a:rPr lang="fr-FR" sz="500" b="0" i="0" u="none" strike="noStrike" dirty="0">
                          <a:solidFill>
                            <a:srgbClr val="000000"/>
                          </a:solidFill>
                          <a:effectLst/>
                          <a:latin typeface="Calibri" panose="020F0502020204030204" pitchFamily="34" charset="0"/>
                        </a:rPr>
                        <a:t>X</a:t>
                      </a:r>
                    </a:p>
                  </a:txBody>
                  <a:tcPr marL="36000" marR="36000" marT="36000" marB="36000" anchor="ctr"/>
                </a:tc>
                <a:tc>
                  <a:txBody>
                    <a:bodyPr/>
                    <a:lstStyle/>
                    <a:p>
                      <a:pPr algn="l" fontAlgn="b"/>
                      <a:endParaRPr lang="fr-FR" sz="500" b="0" i="0" u="none" strike="noStrike" dirty="0">
                        <a:solidFill>
                          <a:srgbClr val="000000"/>
                        </a:solidFill>
                        <a:effectLst/>
                        <a:latin typeface="Calibri" panose="020F0502020204030204" pitchFamily="34" charset="0"/>
                      </a:endParaRPr>
                    </a:p>
                  </a:txBody>
                  <a:tcPr marL="36000" marR="36000" marT="36000" marB="36000" anchor="ctr"/>
                </a:tc>
                <a:tc>
                  <a:txBody>
                    <a:bodyPr/>
                    <a:lstStyle/>
                    <a:p>
                      <a:pPr algn="l" fontAlgn="b"/>
                      <a:endParaRPr lang="fr-FR" sz="500" b="0" i="0" u="none" strike="noStrike" dirty="0">
                        <a:solidFill>
                          <a:srgbClr val="000000"/>
                        </a:solidFill>
                        <a:effectLst/>
                        <a:latin typeface="Calibri" panose="020F0502020204030204" pitchFamily="34" charset="0"/>
                      </a:endParaRPr>
                    </a:p>
                  </a:txBody>
                  <a:tcPr marL="36000" marR="36000" marT="36000" marB="36000" anchor="ctr"/>
                </a:tc>
                <a:tc>
                  <a:txBody>
                    <a:bodyPr/>
                    <a:lstStyle/>
                    <a:p>
                      <a:pPr algn="l" fontAlgn="b"/>
                      <a:r>
                        <a:rPr lang="fr-FR" sz="500" u="none" strike="noStrike">
                          <a:effectLst/>
                        </a:rPr>
                        <a:t> </a:t>
                      </a:r>
                      <a:endParaRPr lang="fr-FR" sz="500" b="0" i="0" u="none" strike="noStrike">
                        <a:solidFill>
                          <a:srgbClr val="000000"/>
                        </a:solidFill>
                        <a:effectLst/>
                        <a:latin typeface="Calibri" panose="020F0502020204030204" pitchFamily="34" charset="0"/>
                      </a:endParaRPr>
                    </a:p>
                  </a:txBody>
                  <a:tcPr marL="36000" marR="36000" marT="36000" marB="36000" anchor="ctr"/>
                </a:tc>
                <a:extLst>
                  <a:ext uri="{0D108BD9-81ED-4DB2-BD59-A6C34878D82A}">
                    <a16:rowId xmlns:a16="http://schemas.microsoft.com/office/drawing/2014/main" val="3399592722"/>
                  </a:ext>
                </a:extLst>
              </a:tr>
              <a:tr h="181997">
                <a:tc>
                  <a:txBody>
                    <a:bodyPr/>
                    <a:lstStyle/>
                    <a:p>
                      <a:pPr algn="l" fontAlgn="ctr"/>
                      <a:r>
                        <a:rPr lang="fr-FR" sz="500" b="1" i="0" u="none" strike="noStrike" dirty="0" err="1">
                          <a:solidFill>
                            <a:srgbClr val="000000"/>
                          </a:solidFill>
                          <a:effectLst/>
                          <a:latin typeface="Arial" panose="020B0604020202020204" pitchFamily="34" charset="0"/>
                          <a:cs typeface="Arial" panose="020B0604020202020204" pitchFamily="34" charset="0"/>
                        </a:rPr>
                        <a:t>Sapanet</a:t>
                      </a:r>
                      <a:endParaRPr lang="fr-FR" sz="500" b="1" i="0" u="none" strike="noStrike" dirty="0">
                        <a:solidFill>
                          <a:srgbClr val="000000"/>
                        </a:solidFill>
                        <a:effectLst/>
                        <a:latin typeface="Arial" panose="020B0604020202020204" pitchFamily="34" charset="0"/>
                        <a:cs typeface="Arial" panose="020B0604020202020204" pitchFamily="34" charset="0"/>
                      </a:endParaRPr>
                    </a:p>
                  </a:txBody>
                  <a:tcPr marL="36000" marR="36000" marT="36000" marB="36000" anchor="ctr"/>
                </a:tc>
                <a:tc>
                  <a:txBody>
                    <a:bodyPr/>
                    <a:lstStyle/>
                    <a:p>
                      <a:pPr algn="ctr" fontAlgn="ctr"/>
                      <a:r>
                        <a:rPr lang="fr-FR" sz="500" u="none" strike="noStrike" dirty="0">
                          <a:effectLst/>
                        </a:rPr>
                        <a:t> </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ctr" fontAlgn="ctr"/>
                      <a:r>
                        <a:rPr lang="fr-FR" sz="500" u="none" strike="noStrike" dirty="0">
                          <a:effectLst/>
                        </a:rPr>
                        <a:t> </a:t>
                      </a:r>
                      <a:endParaRPr lang="fr-FR" sz="500" b="0" i="0" u="none" strike="noStrike" dirty="0">
                        <a:solidFill>
                          <a:srgbClr val="000000"/>
                        </a:solidFill>
                        <a:effectLst/>
                        <a:latin typeface="Arial" panose="020B0604020202020204" pitchFamily="34" charset="0"/>
                      </a:endParaRPr>
                    </a:p>
                  </a:txBody>
                  <a:tcPr marL="36000" marR="36000" marT="36000" marB="36000" anchor="ctr"/>
                </a:tc>
                <a:tc>
                  <a:txBody>
                    <a:bodyPr/>
                    <a:lstStyle/>
                    <a:p>
                      <a:pPr algn="ctr"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ctr" fontAlgn="ct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ctr" fontAlgn="b"/>
                      <a:endParaRPr lang="fr-FR" sz="500" b="0" i="0" u="none" strike="noStrike" dirty="0">
                        <a:solidFill>
                          <a:srgbClr val="000000"/>
                        </a:solidFill>
                        <a:effectLst/>
                        <a:latin typeface="Arial" panose="020B0604020202020204" pitchFamily="34" charset="0"/>
                      </a:endParaRPr>
                    </a:p>
                  </a:txBody>
                  <a:tcPr marL="36000" marR="36000" marT="36000" marB="36000" anchor="ctr"/>
                </a:tc>
                <a:tc>
                  <a:txBody>
                    <a:bodyPr/>
                    <a:lstStyle/>
                    <a:p>
                      <a:pPr algn="ctr" fontAlgn="b"/>
                      <a:endParaRPr lang="fr-FR" sz="500" b="0" i="0" u="none" strike="noStrike" dirty="0">
                        <a:solidFill>
                          <a:srgbClr val="000000"/>
                        </a:solidFill>
                        <a:effectLst/>
                        <a:latin typeface="Arial" panose="020B0604020202020204" pitchFamily="34" charset="0"/>
                      </a:endParaRPr>
                    </a:p>
                  </a:txBody>
                  <a:tcPr marL="36000" marR="36000" marT="36000" marB="36000" anchor="ctr"/>
                </a:tc>
                <a:tc>
                  <a:txBody>
                    <a:bodyPr/>
                    <a:lstStyle/>
                    <a:p>
                      <a:pPr algn="ctr" fontAlgn="b"/>
                      <a:endParaRPr lang="fr-FR" sz="500" b="0" i="0" u="none" strike="noStrike" dirty="0">
                        <a:solidFill>
                          <a:srgbClr val="000000"/>
                        </a:solidFill>
                        <a:effectLst/>
                        <a:latin typeface="Arial" panose="020B0604020202020204" pitchFamily="34" charset="0"/>
                      </a:endParaRPr>
                    </a:p>
                  </a:txBody>
                  <a:tcPr marL="36000" marR="36000" marT="36000" marB="36000" anchor="ctr"/>
                </a:tc>
                <a:tc>
                  <a:txBody>
                    <a:bodyPr/>
                    <a:lstStyle/>
                    <a:p>
                      <a:pPr algn="ctr" fontAlgn="b"/>
                      <a:r>
                        <a:rPr lang="fr-FR" sz="500" b="0" i="0" u="none" strike="noStrike" dirty="0">
                          <a:solidFill>
                            <a:srgbClr val="000000"/>
                          </a:solidFill>
                          <a:effectLst/>
                          <a:latin typeface="Calibri" panose="020F0502020204030204" pitchFamily="34" charset="0"/>
                        </a:rPr>
                        <a:t>X</a:t>
                      </a:r>
                    </a:p>
                  </a:txBody>
                  <a:tcPr marL="36000" marR="36000" marT="36000" marB="36000" anchor="ctr"/>
                </a:tc>
                <a:tc>
                  <a:txBody>
                    <a:bodyPr/>
                    <a:lstStyle/>
                    <a:p>
                      <a:pPr algn="l" fontAlgn="b"/>
                      <a:endParaRPr lang="fr-FR" sz="500" b="0" i="0" u="none" strike="noStrike" dirty="0">
                        <a:solidFill>
                          <a:srgbClr val="000000"/>
                        </a:solidFill>
                        <a:effectLst/>
                        <a:latin typeface="Calibri" panose="020F0502020204030204" pitchFamily="34" charset="0"/>
                      </a:endParaRPr>
                    </a:p>
                  </a:txBody>
                  <a:tcPr marL="36000" marR="36000" marT="36000" marB="36000" anchor="ctr"/>
                </a:tc>
                <a:tc>
                  <a:txBody>
                    <a:bodyPr/>
                    <a:lstStyle/>
                    <a:p>
                      <a:pPr algn="l" fontAlgn="b"/>
                      <a:endParaRPr lang="fr-FR" sz="500" b="0" i="0" u="none" strike="noStrike" dirty="0">
                        <a:solidFill>
                          <a:srgbClr val="000000"/>
                        </a:solidFill>
                        <a:effectLst/>
                        <a:latin typeface="Calibri" panose="020F0502020204030204" pitchFamily="34" charset="0"/>
                      </a:endParaRPr>
                    </a:p>
                  </a:txBody>
                  <a:tcPr marL="36000" marR="36000" marT="36000" marB="36000" anchor="ctr"/>
                </a:tc>
                <a:tc>
                  <a:txBody>
                    <a:bodyPr/>
                    <a:lstStyle/>
                    <a:p>
                      <a:pPr algn="l" fontAlgn="b"/>
                      <a:r>
                        <a:rPr lang="fr-FR" sz="500" u="none" strike="noStrike">
                          <a:effectLst/>
                        </a:rPr>
                        <a:t> </a:t>
                      </a:r>
                      <a:endParaRPr lang="fr-FR" sz="500" b="0" i="0" u="none" strike="noStrike">
                        <a:solidFill>
                          <a:srgbClr val="000000"/>
                        </a:solidFill>
                        <a:effectLst/>
                        <a:latin typeface="Calibri" panose="020F0502020204030204" pitchFamily="34" charset="0"/>
                      </a:endParaRPr>
                    </a:p>
                  </a:txBody>
                  <a:tcPr marL="36000" marR="36000" marT="36000" marB="36000" anchor="ctr"/>
                </a:tc>
                <a:extLst>
                  <a:ext uri="{0D108BD9-81ED-4DB2-BD59-A6C34878D82A}">
                    <a16:rowId xmlns:a16="http://schemas.microsoft.com/office/drawing/2014/main" val="3995815300"/>
                  </a:ext>
                </a:extLst>
              </a:tr>
              <a:tr h="181997">
                <a:tc>
                  <a:txBody>
                    <a:bodyPr/>
                    <a:lstStyle/>
                    <a:p>
                      <a:pPr algn="l" fontAlgn="ctr"/>
                      <a:r>
                        <a:rPr lang="fr-FR" sz="500" b="1" i="0" u="none" strike="noStrike" dirty="0">
                          <a:solidFill>
                            <a:srgbClr val="000000"/>
                          </a:solidFill>
                          <a:effectLst/>
                          <a:latin typeface="Arial" panose="020B0604020202020204" pitchFamily="34" charset="0"/>
                          <a:cs typeface="Arial" panose="020B0604020202020204" pitchFamily="34" charset="0"/>
                        </a:rPr>
                        <a:t>Outlook/teams</a:t>
                      </a:r>
                    </a:p>
                  </a:txBody>
                  <a:tcPr marL="36000" marR="36000" marT="36000" marB="36000" anchor="ct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lang="fr-FR" sz="500" u="none" strike="noStrike" dirty="0">
                          <a:effectLst/>
                        </a:rPr>
                        <a:t>X</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ctr" fontAlgn="ctr"/>
                      <a:r>
                        <a:rPr lang="fr-FR" sz="500" u="none" strike="noStrike">
                          <a:effectLst/>
                        </a:rPr>
                        <a:t> </a:t>
                      </a:r>
                      <a:endParaRPr lang="fr-FR" sz="500" b="0" i="0" u="none" strike="noStrike">
                        <a:solidFill>
                          <a:srgbClr val="000000"/>
                        </a:solidFill>
                        <a:effectLst/>
                        <a:latin typeface="Arial" panose="020B0604020202020204" pitchFamily="34" charset="0"/>
                      </a:endParaRPr>
                    </a:p>
                  </a:txBody>
                  <a:tcPr marL="36000" marR="36000" marT="36000" marB="36000" anchor="ctr"/>
                </a:tc>
                <a:tc>
                  <a:txBody>
                    <a:bodyPr/>
                    <a:lstStyle/>
                    <a:p>
                      <a:pPr algn="ctr"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ctr" fontAlgn="ct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ctr" fontAlgn="b"/>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ctr" fontAlgn="b"/>
                      <a:r>
                        <a:rPr lang="fr-FR" sz="500" b="0" i="0" u="none" strike="noStrike" dirty="0">
                          <a:solidFill>
                            <a:srgbClr val="000000"/>
                          </a:solidFill>
                          <a:effectLst/>
                          <a:latin typeface="Open Sans" panose="020B0606030504020204" pitchFamily="34" charset="0"/>
                        </a:rPr>
                        <a:t>X</a:t>
                      </a:r>
                    </a:p>
                  </a:txBody>
                  <a:tcPr marL="36000" marR="36000" marT="36000" marB="36000" anchor="ctr"/>
                </a:tc>
                <a:tc>
                  <a:txBody>
                    <a:bodyPr/>
                    <a:lstStyle/>
                    <a:p>
                      <a:pPr algn="ctr" fontAlgn="b"/>
                      <a:endParaRPr lang="fr-FR" sz="500" b="0" i="0" u="none" strike="noStrike" dirty="0">
                        <a:solidFill>
                          <a:srgbClr val="000000"/>
                        </a:solidFill>
                        <a:effectLst/>
                        <a:latin typeface="Arial" panose="020B0604020202020204" pitchFamily="34" charset="0"/>
                      </a:endParaRPr>
                    </a:p>
                  </a:txBody>
                  <a:tcPr marL="36000" marR="36000" marT="36000" marB="36000" anchor="ctr"/>
                </a:tc>
                <a:tc>
                  <a:txBody>
                    <a:bodyPr/>
                    <a:lstStyle/>
                    <a:p>
                      <a:pPr algn="ctr" fontAlgn="b"/>
                      <a:endParaRPr lang="fr-FR" sz="500" b="0" i="0" u="none" strike="noStrike">
                        <a:solidFill>
                          <a:srgbClr val="000000"/>
                        </a:solidFill>
                        <a:effectLst/>
                        <a:latin typeface="Calibri" panose="020F0502020204030204" pitchFamily="34" charset="0"/>
                      </a:endParaRPr>
                    </a:p>
                  </a:txBody>
                  <a:tcPr marL="36000" marR="36000" marT="36000" marB="36000" anchor="ctr"/>
                </a:tc>
                <a:tc>
                  <a:txBody>
                    <a:bodyPr/>
                    <a:lstStyle/>
                    <a:p>
                      <a:pPr algn="l" fontAlgn="b"/>
                      <a:endParaRPr lang="fr-FR" sz="500" b="0" i="0" u="none" strike="noStrike" dirty="0">
                        <a:solidFill>
                          <a:srgbClr val="000000"/>
                        </a:solidFill>
                        <a:effectLst/>
                        <a:latin typeface="Calibri" panose="020F0502020204030204" pitchFamily="34" charset="0"/>
                      </a:endParaRPr>
                    </a:p>
                  </a:txBody>
                  <a:tcPr marL="36000" marR="36000" marT="36000" marB="36000" anchor="ctr"/>
                </a:tc>
                <a:tc>
                  <a:txBody>
                    <a:bodyPr/>
                    <a:lstStyle/>
                    <a:p>
                      <a:pPr algn="l" fontAlgn="b"/>
                      <a:endParaRPr lang="fr-FR" sz="500" b="0" i="0" u="none" strike="noStrike">
                        <a:solidFill>
                          <a:srgbClr val="000000"/>
                        </a:solidFill>
                        <a:effectLst/>
                        <a:latin typeface="Calibri" panose="020F0502020204030204" pitchFamily="34" charset="0"/>
                      </a:endParaRPr>
                    </a:p>
                  </a:txBody>
                  <a:tcPr marL="36000" marR="36000" marT="36000" marB="36000" anchor="ctr"/>
                </a:tc>
                <a:tc>
                  <a:txBody>
                    <a:bodyPr/>
                    <a:lstStyle/>
                    <a:p>
                      <a:pPr algn="l" fontAlgn="b"/>
                      <a:r>
                        <a:rPr lang="fr-FR" sz="500" u="none" strike="noStrike">
                          <a:effectLst/>
                        </a:rPr>
                        <a:t> </a:t>
                      </a:r>
                      <a:endParaRPr lang="fr-FR" sz="500" b="0" i="0" u="none" strike="noStrike">
                        <a:solidFill>
                          <a:srgbClr val="000000"/>
                        </a:solidFill>
                        <a:effectLst/>
                        <a:latin typeface="Calibri" panose="020F0502020204030204" pitchFamily="34" charset="0"/>
                      </a:endParaRPr>
                    </a:p>
                  </a:txBody>
                  <a:tcPr marL="36000" marR="36000" marT="36000" marB="36000" anchor="ctr"/>
                </a:tc>
                <a:extLst>
                  <a:ext uri="{0D108BD9-81ED-4DB2-BD59-A6C34878D82A}">
                    <a16:rowId xmlns:a16="http://schemas.microsoft.com/office/drawing/2014/main" val="3764405269"/>
                  </a:ext>
                </a:extLst>
              </a:tr>
              <a:tr h="181997">
                <a:tc>
                  <a:txBody>
                    <a:bodyPr/>
                    <a:lstStyle/>
                    <a:p>
                      <a:pPr algn="l" fontAlgn="ctr"/>
                      <a:r>
                        <a:rPr lang="fr-FR" sz="500" b="1" i="0" u="none" strike="noStrike" dirty="0">
                          <a:solidFill>
                            <a:srgbClr val="000000"/>
                          </a:solidFill>
                          <a:effectLst/>
                          <a:latin typeface="Arial" panose="020B0604020202020204" pitchFamily="34" charset="0"/>
                          <a:cs typeface="Arial" panose="020B0604020202020204" pitchFamily="34" charset="0"/>
                        </a:rPr>
                        <a:t>Outil bureautique </a:t>
                      </a:r>
                    </a:p>
                  </a:txBody>
                  <a:tcPr marL="36000" marR="36000" marT="36000" marB="36000" anchor="ct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lang="fr-FR" sz="500" u="none" strike="noStrike" dirty="0">
                          <a:effectLst/>
                        </a:rPr>
                        <a:t>X</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ctr" fontAlgn="ctr"/>
                      <a:r>
                        <a:rPr lang="fr-FR" sz="500" u="none" strike="noStrike">
                          <a:effectLst/>
                        </a:rPr>
                        <a:t> </a:t>
                      </a:r>
                      <a:endParaRPr lang="fr-FR" sz="500" b="0" i="0" u="none" strike="noStrike">
                        <a:solidFill>
                          <a:srgbClr val="000000"/>
                        </a:solidFill>
                        <a:effectLst/>
                        <a:latin typeface="Arial" panose="020B0604020202020204" pitchFamily="34" charset="0"/>
                      </a:endParaRPr>
                    </a:p>
                  </a:txBody>
                  <a:tcPr marL="36000" marR="36000" marT="36000" marB="36000" anchor="ctr"/>
                </a:tc>
                <a:tc>
                  <a:txBody>
                    <a:bodyPr/>
                    <a:lstStyle/>
                    <a:p>
                      <a:pPr algn="ctr"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ctr" fontAlgn="ctr"/>
                      <a:r>
                        <a:rPr lang="fr-FR" sz="500" b="0" i="0" u="none" strike="noStrike" dirty="0">
                          <a:solidFill>
                            <a:srgbClr val="000000"/>
                          </a:solidFill>
                          <a:effectLst/>
                          <a:latin typeface="Open Sans" panose="020B0606030504020204" pitchFamily="34" charset="0"/>
                        </a:rPr>
                        <a:t>X</a:t>
                      </a:r>
                    </a:p>
                  </a:txBody>
                  <a:tcPr marL="36000" marR="36000" marT="36000" marB="36000" anchor="ctr"/>
                </a:tc>
                <a:tc>
                  <a:txBody>
                    <a:bodyPr/>
                    <a:lstStyle/>
                    <a:p>
                      <a:pPr algn="ctr" fontAlgn="b"/>
                      <a:r>
                        <a:rPr lang="fr-FR" sz="500" b="0" i="0" u="none" strike="noStrike" dirty="0">
                          <a:solidFill>
                            <a:srgbClr val="000000"/>
                          </a:solidFill>
                          <a:effectLst/>
                          <a:latin typeface="Arial" panose="020B0604020202020204" pitchFamily="34" charset="0"/>
                        </a:rPr>
                        <a:t>X</a:t>
                      </a:r>
                    </a:p>
                  </a:txBody>
                  <a:tcPr marL="36000" marR="36000" marT="36000" marB="36000" anchor="ctr"/>
                </a:tc>
                <a:tc>
                  <a:txBody>
                    <a:bodyPr/>
                    <a:lstStyle/>
                    <a:p>
                      <a:pPr algn="ctr" fontAlgn="b"/>
                      <a:endParaRPr lang="fr-FR" sz="500" b="0" i="0" u="none" strike="noStrike" dirty="0">
                        <a:solidFill>
                          <a:srgbClr val="000000"/>
                        </a:solidFill>
                        <a:effectLst/>
                        <a:latin typeface="Arial" panose="020B0604020202020204" pitchFamily="34" charset="0"/>
                      </a:endParaRPr>
                    </a:p>
                  </a:txBody>
                  <a:tcPr marL="36000" marR="36000" marT="36000" marB="36000" anchor="ctr"/>
                </a:tc>
                <a:tc>
                  <a:txBody>
                    <a:bodyPr/>
                    <a:lstStyle/>
                    <a:p>
                      <a:pPr algn="ctr" fontAlgn="b"/>
                      <a:endParaRPr lang="fr-FR" sz="500" b="0" i="0" u="none" strike="noStrike">
                        <a:solidFill>
                          <a:srgbClr val="000000"/>
                        </a:solidFill>
                        <a:effectLst/>
                        <a:latin typeface="Arial" panose="020B0604020202020204" pitchFamily="34" charset="0"/>
                      </a:endParaRPr>
                    </a:p>
                  </a:txBody>
                  <a:tcPr marL="36000" marR="36000" marT="36000" marB="36000" anchor="ctr"/>
                </a:tc>
                <a:tc>
                  <a:txBody>
                    <a:bodyPr/>
                    <a:lstStyle/>
                    <a:p>
                      <a:pPr algn="ctr" fontAlgn="b"/>
                      <a:endParaRPr lang="fr-FR" sz="500" b="0" i="0" u="none" strike="noStrike" dirty="0">
                        <a:solidFill>
                          <a:srgbClr val="000000"/>
                        </a:solidFill>
                        <a:effectLst/>
                        <a:latin typeface="Calibri" panose="020F0502020204030204" pitchFamily="34" charset="0"/>
                      </a:endParaRPr>
                    </a:p>
                  </a:txBody>
                  <a:tcPr marL="36000" marR="36000" marT="36000" marB="36000" anchor="ctr"/>
                </a:tc>
                <a:tc>
                  <a:txBody>
                    <a:bodyPr/>
                    <a:lstStyle/>
                    <a:p>
                      <a:pPr algn="l" fontAlgn="b"/>
                      <a:r>
                        <a:rPr lang="fr-FR" sz="500" u="none" strike="noStrike" dirty="0">
                          <a:effectLst/>
                        </a:rPr>
                        <a:t> </a:t>
                      </a:r>
                      <a:endParaRPr lang="fr-FR" sz="500" b="0" i="0" u="none" strike="noStrike" dirty="0">
                        <a:solidFill>
                          <a:srgbClr val="000000"/>
                        </a:solidFill>
                        <a:effectLst/>
                        <a:latin typeface="Calibri" panose="020F0502020204030204" pitchFamily="34" charset="0"/>
                      </a:endParaRPr>
                    </a:p>
                  </a:txBody>
                  <a:tcPr marL="36000" marR="36000" marT="36000" marB="36000" anchor="ctr"/>
                </a:tc>
                <a:tc>
                  <a:txBody>
                    <a:bodyPr/>
                    <a:lstStyle/>
                    <a:p>
                      <a:pPr algn="l" fontAlgn="b"/>
                      <a:endParaRPr lang="fr-FR" sz="500" b="0" i="0" u="none" strike="noStrike">
                        <a:solidFill>
                          <a:srgbClr val="000000"/>
                        </a:solidFill>
                        <a:effectLst/>
                        <a:latin typeface="Calibri" panose="020F0502020204030204" pitchFamily="34" charset="0"/>
                      </a:endParaRPr>
                    </a:p>
                  </a:txBody>
                  <a:tcPr marL="36000" marR="36000" marT="36000" marB="36000" anchor="ctr"/>
                </a:tc>
                <a:tc>
                  <a:txBody>
                    <a:bodyPr/>
                    <a:lstStyle/>
                    <a:p>
                      <a:pPr algn="l" fontAlgn="b"/>
                      <a:r>
                        <a:rPr lang="fr-FR" sz="500" u="none" strike="noStrike">
                          <a:effectLst/>
                        </a:rPr>
                        <a:t> </a:t>
                      </a:r>
                      <a:endParaRPr lang="fr-FR" sz="500" b="0" i="0" u="none" strike="noStrike">
                        <a:solidFill>
                          <a:srgbClr val="000000"/>
                        </a:solidFill>
                        <a:effectLst/>
                        <a:latin typeface="Calibri" panose="020F0502020204030204" pitchFamily="34" charset="0"/>
                      </a:endParaRPr>
                    </a:p>
                  </a:txBody>
                  <a:tcPr marL="36000" marR="36000" marT="36000" marB="36000" anchor="ctr"/>
                </a:tc>
                <a:extLst>
                  <a:ext uri="{0D108BD9-81ED-4DB2-BD59-A6C34878D82A}">
                    <a16:rowId xmlns:a16="http://schemas.microsoft.com/office/drawing/2014/main" val="3250914756"/>
                  </a:ext>
                </a:extLst>
              </a:tr>
              <a:tr h="181997">
                <a:tc>
                  <a:txBody>
                    <a:bodyPr/>
                    <a:lstStyle/>
                    <a:p>
                      <a:pPr algn="l" fontAlgn="ctr"/>
                      <a:r>
                        <a:rPr lang="fr-FR" sz="500" b="1" i="0" u="none" strike="noStrike" dirty="0" err="1">
                          <a:solidFill>
                            <a:srgbClr val="000000"/>
                          </a:solidFill>
                          <a:effectLst/>
                          <a:latin typeface="Arial" panose="020B0604020202020204" pitchFamily="34" charset="0"/>
                          <a:cs typeface="Arial" panose="020B0604020202020204" pitchFamily="34" charset="0"/>
                        </a:rPr>
                        <a:t>Recap</a:t>
                      </a:r>
                      <a:r>
                        <a:rPr lang="fr-FR" sz="500" b="1" i="0" u="none" strike="noStrike" dirty="0">
                          <a:solidFill>
                            <a:srgbClr val="000000"/>
                          </a:solidFill>
                          <a:effectLst/>
                          <a:latin typeface="Arial" panose="020B0604020202020204" pitchFamily="34" charset="0"/>
                          <a:cs typeface="Arial" panose="020B0604020202020204" pitchFamily="34" charset="0"/>
                        </a:rPr>
                        <a:t> de microbio</a:t>
                      </a:r>
                    </a:p>
                  </a:txBody>
                  <a:tcPr marL="36000" marR="36000" marT="36000" marB="36000" anchor="ctr"/>
                </a:tc>
                <a:tc>
                  <a:txBody>
                    <a:bodyPr/>
                    <a:lstStyle/>
                    <a:p>
                      <a:pPr marL="0" marR="0" lvl="0" indent="0" algn="ctr" defTabSz="914400" rtl="0" eaLnBrk="1" fontAlgn="b" latinLnBrk="0" hangingPunct="1">
                        <a:lnSpc>
                          <a:spcPct val="100000"/>
                        </a:lnSpc>
                        <a:spcBef>
                          <a:spcPts val="0"/>
                        </a:spcBef>
                        <a:spcAft>
                          <a:spcPts val="0"/>
                        </a:spcAft>
                        <a:buClr>
                          <a:srgbClr val="000000"/>
                        </a:buClr>
                        <a:buSzTx/>
                        <a:buFont typeface="Arial"/>
                        <a:buNone/>
                        <a:tabLst/>
                        <a:defRPr/>
                      </a:pPr>
                      <a:r>
                        <a:rPr lang="fr-FR" sz="500" b="0" i="0" u="none" strike="noStrike" dirty="0">
                          <a:solidFill>
                            <a:srgbClr val="000000"/>
                          </a:solidFill>
                          <a:effectLst/>
                          <a:latin typeface="Open Sans" panose="020B0606030504020204" pitchFamily="34" charset="0"/>
                        </a:rPr>
                        <a:t>X</a:t>
                      </a:r>
                    </a:p>
                  </a:txBody>
                  <a:tcPr marL="36000" marR="36000" marT="36000" marB="36000" anchor="ctr"/>
                </a:tc>
                <a:tc>
                  <a:txBody>
                    <a:bodyPr/>
                    <a:lstStyle/>
                    <a:p>
                      <a:pPr algn="ctr" fontAlgn="b"/>
                      <a:r>
                        <a:rPr lang="fr-FR" sz="500" u="none" strike="noStrike" dirty="0">
                          <a:effectLst/>
                        </a:rPr>
                        <a:t> </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ctr" fontAlgn="b"/>
                      <a:r>
                        <a:rPr lang="fr-FR" sz="500" u="none" strike="noStrike" dirty="0">
                          <a:effectLst/>
                        </a:rPr>
                        <a:t> </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ctr" fontAlgn="b"/>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ctr" fontAlgn="b"/>
                      <a:endParaRPr lang="fr-FR" sz="500" b="0" i="0" u="none" strike="noStrike" dirty="0">
                        <a:solidFill>
                          <a:srgbClr val="000000"/>
                        </a:solidFill>
                        <a:effectLst/>
                        <a:latin typeface="Arial" panose="020B0604020202020204" pitchFamily="34" charset="0"/>
                      </a:endParaRPr>
                    </a:p>
                  </a:txBody>
                  <a:tcPr marL="36000" marR="36000" marT="36000" marB="36000" anchor="ctr"/>
                </a:tc>
                <a:tc>
                  <a:txBody>
                    <a:bodyPr/>
                    <a:lstStyle/>
                    <a:p>
                      <a:pPr algn="ctr" fontAlgn="b"/>
                      <a:endParaRPr lang="fr-FR" sz="500" b="0" i="0" u="none" strike="noStrike" dirty="0">
                        <a:solidFill>
                          <a:srgbClr val="000000"/>
                        </a:solidFill>
                        <a:effectLst/>
                        <a:latin typeface="Arial" panose="020B0604020202020204" pitchFamily="34" charset="0"/>
                      </a:endParaRPr>
                    </a:p>
                  </a:txBody>
                  <a:tcPr marL="36000" marR="36000" marT="36000" marB="36000" anchor="ctr"/>
                </a:tc>
                <a:tc>
                  <a:txBody>
                    <a:bodyPr/>
                    <a:lstStyle/>
                    <a:p>
                      <a:pPr algn="ctr" fontAlgn="b"/>
                      <a:endParaRPr lang="fr-FR" sz="500" b="0" i="0" u="none" strike="noStrike" dirty="0">
                        <a:solidFill>
                          <a:srgbClr val="000000"/>
                        </a:solidFill>
                        <a:effectLst/>
                        <a:latin typeface="Arial" panose="020B0604020202020204" pitchFamily="34" charset="0"/>
                      </a:endParaRPr>
                    </a:p>
                  </a:txBody>
                  <a:tcPr marL="36000" marR="36000" marT="36000" marB="36000" anchor="ctr"/>
                </a:tc>
                <a:tc>
                  <a:txBody>
                    <a:bodyPr/>
                    <a:lstStyle/>
                    <a:p>
                      <a:pPr algn="ctr" fontAlgn="b"/>
                      <a:endParaRPr lang="fr-FR" sz="500" b="0" i="0" u="none" strike="noStrike">
                        <a:solidFill>
                          <a:srgbClr val="000000"/>
                        </a:solidFill>
                        <a:effectLst/>
                        <a:latin typeface="Calibri" panose="020F0502020204030204" pitchFamily="34" charset="0"/>
                      </a:endParaRPr>
                    </a:p>
                  </a:txBody>
                  <a:tcPr marL="36000" marR="36000" marT="36000" marB="36000" anchor="ctr"/>
                </a:tc>
                <a:tc>
                  <a:txBody>
                    <a:bodyPr/>
                    <a:lstStyle/>
                    <a:p>
                      <a:pPr algn="l" fontAlgn="b"/>
                      <a:r>
                        <a:rPr lang="fr-FR" sz="500" u="none" strike="noStrike" dirty="0">
                          <a:effectLst/>
                        </a:rPr>
                        <a:t> </a:t>
                      </a:r>
                      <a:endParaRPr lang="fr-FR" sz="500" b="0" i="0" u="none" strike="noStrike" dirty="0">
                        <a:solidFill>
                          <a:srgbClr val="000000"/>
                        </a:solidFill>
                        <a:effectLst/>
                        <a:latin typeface="Calibri" panose="020F0502020204030204" pitchFamily="34" charset="0"/>
                      </a:endParaRPr>
                    </a:p>
                  </a:txBody>
                  <a:tcPr marL="36000" marR="36000" marT="36000" marB="36000" anchor="ctr"/>
                </a:tc>
                <a:tc>
                  <a:txBody>
                    <a:bodyPr/>
                    <a:lstStyle/>
                    <a:p>
                      <a:pPr algn="l" fontAlgn="b"/>
                      <a:endParaRPr lang="fr-FR" sz="500" b="0" i="0" u="none" strike="noStrike">
                        <a:solidFill>
                          <a:srgbClr val="000000"/>
                        </a:solidFill>
                        <a:effectLst/>
                        <a:latin typeface="Calibri" panose="020F0502020204030204" pitchFamily="34" charset="0"/>
                      </a:endParaRPr>
                    </a:p>
                  </a:txBody>
                  <a:tcPr marL="36000" marR="36000" marT="36000" marB="36000" anchor="ctr"/>
                </a:tc>
                <a:tc>
                  <a:txBody>
                    <a:bodyPr/>
                    <a:lstStyle/>
                    <a:p>
                      <a:pPr algn="l" fontAlgn="b"/>
                      <a:r>
                        <a:rPr lang="fr-FR" sz="500" u="none" strike="noStrike">
                          <a:effectLst/>
                        </a:rPr>
                        <a:t> </a:t>
                      </a:r>
                      <a:endParaRPr lang="fr-FR" sz="500" b="0" i="0" u="none" strike="noStrike">
                        <a:solidFill>
                          <a:srgbClr val="000000"/>
                        </a:solidFill>
                        <a:effectLst/>
                        <a:latin typeface="Calibri" panose="020F0502020204030204" pitchFamily="34" charset="0"/>
                      </a:endParaRPr>
                    </a:p>
                  </a:txBody>
                  <a:tcPr marL="36000" marR="36000" marT="36000" marB="36000" anchor="ctr"/>
                </a:tc>
                <a:extLst>
                  <a:ext uri="{0D108BD9-81ED-4DB2-BD59-A6C34878D82A}">
                    <a16:rowId xmlns:a16="http://schemas.microsoft.com/office/drawing/2014/main" val="3352466414"/>
                  </a:ext>
                </a:extLst>
              </a:tr>
              <a:tr h="181997">
                <a:tc>
                  <a:txBody>
                    <a:bodyPr/>
                    <a:lstStyle/>
                    <a:p>
                      <a:pPr algn="l" fontAlgn="ctr"/>
                      <a:r>
                        <a:rPr lang="fr-FR" sz="500" b="1" i="0" u="none" strike="noStrike" dirty="0">
                          <a:solidFill>
                            <a:srgbClr val="000000"/>
                          </a:solidFill>
                          <a:effectLst/>
                          <a:latin typeface="Arial" panose="020B0604020202020204" pitchFamily="34" charset="0"/>
                          <a:cs typeface="Arial" panose="020B0604020202020204" pitchFamily="34" charset="0"/>
                        </a:rPr>
                        <a:t>Octime</a:t>
                      </a:r>
                    </a:p>
                  </a:txBody>
                  <a:tcPr marL="36000" marR="36000" marT="36000" marB="36000" anchor="ctr"/>
                </a:tc>
                <a:tc>
                  <a:txBody>
                    <a:bodyPr/>
                    <a:lstStyle/>
                    <a:p>
                      <a:pPr algn="ctr" fontAlgn="b"/>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ctr" fontAlgn="b"/>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ctr" fontAlgn="b"/>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ctr" fontAlgn="b"/>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ctr" fontAlgn="b"/>
                      <a:endParaRPr lang="fr-FR" sz="500" b="0" i="0" u="none" strike="noStrike" dirty="0">
                        <a:solidFill>
                          <a:srgbClr val="000000"/>
                        </a:solidFill>
                        <a:effectLst/>
                        <a:latin typeface="Arial" panose="020B0604020202020204" pitchFamily="34" charset="0"/>
                      </a:endParaRPr>
                    </a:p>
                  </a:txBody>
                  <a:tcPr marL="36000" marR="36000" marT="36000" marB="36000" anchor="ctr"/>
                </a:tc>
                <a:tc>
                  <a:txBody>
                    <a:bodyPr/>
                    <a:lstStyle/>
                    <a:p>
                      <a:pPr algn="ctr" fontAlgn="b"/>
                      <a:endParaRPr lang="fr-FR" sz="500" b="0" i="0" u="none" strike="noStrike" dirty="0">
                        <a:solidFill>
                          <a:srgbClr val="000000"/>
                        </a:solidFill>
                        <a:effectLst/>
                        <a:latin typeface="Arial" panose="020B0604020202020204" pitchFamily="34" charset="0"/>
                      </a:endParaRPr>
                    </a:p>
                  </a:txBody>
                  <a:tcPr marL="36000" marR="36000" marT="36000" marB="36000" anchor="ctr"/>
                </a:tc>
                <a:tc>
                  <a:txBody>
                    <a:bodyPr/>
                    <a:lstStyle/>
                    <a:p>
                      <a:pPr algn="ctr" fontAlgn="b"/>
                      <a:endParaRPr lang="fr-FR" sz="500" b="0" i="0" u="none" strike="noStrike" dirty="0">
                        <a:solidFill>
                          <a:srgbClr val="000000"/>
                        </a:solidFill>
                        <a:effectLst/>
                        <a:latin typeface="Arial" panose="020B0604020202020204" pitchFamily="34" charset="0"/>
                      </a:endParaRPr>
                    </a:p>
                  </a:txBody>
                  <a:tcPr marL="36000" marR="36000" marT="36000" marB="36000" anchor="ctr"/>
                </a:tc>
                <a:tc>
                  <a:txBody>
                    <a:bodyPr/>
                    <a:lstStyle/>
                    <a:p>
                      <a:pPr algn="ctr" fontAlgn="b"/>
                      <a:endParaRPr lang="fr-FR" sz="500" b="0" i="0" u="none" strike="noStrike" dirty="0">
                        <a:solidFill>
                          <a:srgbClr val="000000"/>
                        </a:solidFill>
                        <a:effectLst/>
                        <a:latin typeface="Calibri" panose="020F0502020204030204" pitchFamily="34" charset="0"/>
                      </a:endParaRPr>
                    </a:p>
                  </a:txBody>
                  <a:tcPr marL="36000" marR="36000" marT="36000" marB="36000" anchor="ctr"/>
                </a:tc>
                <a:tc>
                  <a:txBody>
                    <a:bodyPr/>
                    <a:lstStyle/>
                    <a:p>
                      <a:pPr algn="l" fontAlgn="b"/>
                      <a:r>
                        <a:rPr lang="fr-FR" sz="500" u="none" strike="noStrike" dirty="0">
                          <a:effectLst/>
                        </a:rPr>
                        <a:t> </a:t>
                      </a:r>
                      <a:endParaRPr lang="fr-FR" sz="500" b="0" i="0" u="none" strike="noStrike" dirty="0">
                        <a:solidFill>
                          <a:srgbClr val="000000"/>
                        </a:solidFill>
                        <a:effectLst/>
                        <a:latin typeface="Calibri" panose="020F0502020204030204" pitchFamily="34" charset="0"/>
                      </a:endParaRPr>
                    </a:p>
                  </a:txBody>
                  <a:tcPr marL="36000" marR="36000" marT="36000" marB="36000" anchor="ctr"/>
                </a:tc>
                <a:tc>
                  <a:txBody>
                    <a:bodyPr/>
                    <a:lstStyle/>
                    <a:p>
                      <a:pPr algn="l" fontAlgn="b"/>
                      <a:endParaRPr lang="fr-FR" sz="500" b="0" i="0" u="none" strike="noStrike" dirty="0">
                        <a:solidFill>
                          <a:srgbClr val="000000"/>
                        </a:solidFill>
                        <a:effectLst/>
                        <a:latin typeface="Calibri" panose="020F0502020204030204" pitchFamily="34" charset="0"/>
                      </a:endParaRPr>
                    </a:p>
                  </a:txBody>
                  <a:tcPr marL="36000" marR="36000" marT="36000" marB="36000" anchor="ctr"/>
                </a:tc>
                <a:tc>
                  <a:txBody>
                    <a:bodyPr/>
                    <a:lstStyle/>
                    <a:p>
                      <a:pPr algn="l" fontAlgn="b"/>
                      <a:r>
                        <a:rPr lang="fr-FR" sz="500" u="none" strike="noStrike">
                          <a:effectLst/>
                        </a:rPr>
                        <a:t> </a:t>
                      </a:r>
                      <a:endParaRPr lang="fr-FR" sz="500" b="0" i="0" u="none" strike="noStrike">
                        <a:solidFill>
                          <a:srgbClr val="000000"/>
                        </a:solidFill>
                        <a:effectLst/>
                        <a:latin typeface="Calibri" panose="020F0502020204030204" pitchFamily="34" charset="0"/>
                      </a:endParaRPr>
                    </a:p>
                  </a:txBody>
                  <a:tcPr marL="36000" marR="36000" marT="36000" marB="36000" anchor="ctr"/>
                </a:tc>
                <a:extLst>
                  <a:ext uri="{0D108BD9-81ED-4DB2-BD59-A6C34878D82A}">
                    <a16:rowId xmlns:a16="http://schemas.microsoft.com/office/drawing/2014/main" val="3587664364"/>
                  </a:ext>
                </a:extLst>
              </a:tr>
              <a:tr h="305754">
                <a:tc>
                  <a:txBody>
                    <a:bodyPr/>
                    <a:lstStyle/>
                    <a:p>
                      <a:pPr algn="l" fontAlgn="ctr"/>
                      <a:r>
                        <a:rPr lang="fr-FR" sz="500" b="1" i="0" u="none" strike="noStrike" dirty="0">
                          <a:solidFill>
                            <a:srgbClr val="000000"/>
                          </a:solidFill>
                          <a:effectLst/>
                          <a:latin typeface="Arial" panose="020B0604020202020204" pitchFamily="34" charset="0"/>
                          <a:cs typeface="Arial" panose="020B0604020202020204" pitchFamily="34" charset="0"/>
                        </a:rPr>
                        <a:t>Scan demande</a:t>
                      </a:r>
                    </a:p>
                  </a:txBody>
                  <a:tcPr marL="36000" marR="36000" marT="36000" marB="36000" anchor="ctr"/>
                </a:tc>
                <a:tc>
                  <a:txBody>
                    <a:bodyPr/>
                    <a:lstStyle/>
                    <a:p>
                      <a:pPr marL="0" marR="0" lvl="0" indent="0" algn="ctr" defTabSz="914400" rtl="0" eaLnBrk="1" fontAlgn="b" latinLnBrk="0" hangingPunct="1">
                        <a:lnSpc>
                          <a:spcPct val="100000"/>
                        </a:lnSpc>
                        <a:spcBef>
                          <a:spcPts val="0"/>
                        </a:spcBef>
                        <a:spcAft>
                          <a:spcPts val="0"/>
                        </a:spcAft>
                        <a:buClr>
                          <a:srgbClr val="000000"/>
                        </a:buClr>
                        <a:buSzTx/>
                        <a:buFont typeface="Arial"/>
                        <a:buNone/>
                        <a:tabLst/>
                        <a:defRPr/>
                      </a:pPr>
                      <a:r>
                        <a:rPr lang="fr-FR" sz="500" b="0" i="0" u="none" strike="noStrike" dirty="0">
                          <a:solidFill>
                            <a:srgbClr val="000000"/>
                          </a:solidFill>
                          <a:effectLst/>
                          <a:latin typeface="Open Sans" panose="020B0606030504020204" pitchFamily="34" charset="0"/>
                        </a:rPr>
                        <a:t>X</a:t>
                      </a:r>
                    </a:p>
                  </a:txBody>
                  <a:tcPr marL="36000" marR="36000" marT="36000" marB="36000" anchor="ctr"/>
                </a:tc>
                <a:tc>
                  <a:txBody>
                    <a:bodyPr/>
                    <a:lstStyle/>
                    <a:p>
                      <a:pPr algn="ctr" fontAlgn="b"/>
                      <a:r>
                        <a:rPr lang="fr-FR" sz="500" u="none" strike="noStrike" dirty="0">
                          <a:effectLst/>
                        </a:rPr>
                        <a:t> </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ctr" fontAlgn="b"/>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ctr" fontAlgn="b"/>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ctr" fontAlgn="b"/>
                      <a:endParaRPr lang="fr-FR" sz="500" b="0" i="0" u="none" strike="noStrike">
                        <a:solidFill>
                          <a:srgbClr val="000000"/>
                        </a:solidFill>
                        <a:effectLst/>
                        <a:latin typeface="Arial" panose="020B0604020202020204" pitchFamily="34" charset="0"/>
                      </a:endParaRPr>
                    </a:p>
                  </a:txBody>
                  <a:tcPr marL="36000" marR="36000" marT="36000" marB="36000" anchor="ctr"/>
                </a:tc>
                <a:tc>
                  <a:txBody>
                    <a:bodyPr/>
                    <a:lstStyle/>
                    <a:p>
                      <a:pPr algn="ctr" fontAlgn="b"/>
                      <a:endParaRPr lang="fr-FR" sz="500" b="0" i="0" u="none" strike="noStrike" dirty="0">
                        <a:solidFill>
                          <a:srgbClr val="000000"/>
                        </a:solidFill>
                        <a:effectLst/>
                        <a:latin typeface="Arial" panose="020B0604020202020204" pitchFamily="34" charset="0"/>
                      </a:endParaRPr>
                    </a:p>
                  </a:txBody>
                  <a:tcPr marL="36000" marR="36000" marT="36000" marB="36000" anchor="ctr"/>
                </a:tc>
                <a:tc>
                  <a:txBody>
                    <a:bodyPr/>
                    <a:lstStyle/>
                    <a:p>
                      <a:pPr algn="ctr" fontAlgn="b"/>
                      <a:endParaRPr lang="fr-FR" sz="500" b="0" i="0" u="none" strike="noStrike" dirty="0">
                        <a:solidFill>
                          <a:srgbClr val="000000"/>
                        </a:solidFill>
                        <a:effectLst/>
                        <a:latin typeface="Arial" panose="020B0604020202020204" pitchFamily="34" charset="0"/>
                      </a:endParaRPr>
                    </a:p>
                  </a:txBody>
                  <a:tcPr marL="36000" marR="36000" marT="36000" marB="36000" anchor="ctr"/>
                </a:tc>
                <a:tc>
                  <a:txBody>
                    <a:bodyPr/>
                    <a:lstStyle/>
                    <a:p>
                      <a:pPr algn="ctr" fontAlgn="b"/>
                      <a:endParaRPr lang="fr-FR" sz="500" b="0" i="0" u="none" strike="noStrike" dirty="0">
                        <a:solidFill>
                          <a:srgbClr val="000000"/>
                        </a:solidFill>
                        <a:effectLst/>
                        <a:latin typeface="Calibri" panose="020F0502020204030204" pitchFamily="34" charset="0"/>
                      </a:endParaRPr>
                    </a:p>
                  </a:txBody>
                  <a:tcPr marL="36000" marR="36000" marT="36000" marB="36000" anchor="ctr"/>
                </a:tc>
                <a:tc>
                  <a:txBody>
                    <a:bodyPr/>
                    <a:lstStyle/>
                    <a:p>
                      <a:pPr algn="l" fontAlgn="b"/>
                      <a:r>
                        <a:rPr lang="fr-FR" sz="500" u="none" strike="noStrike" dirty="0">
                          <a:effectLst/>
                        </a:rPr>
                        <a:t> </a:t>
                      </a:r>
                      <a:endParaRPr lang="fr-FR" sz="500" b="0" i="0" u="none" strike="noStrike" dirty="0">
                        <a:solidFill>
                          <a:srgbClr val="000000"/>
                        </a:solidFill>
                        <a:effectLst/>
                        <a:latin typeface="Calibri" panose="020F0502020204030204" pitchFamily="34" charset="0"/>
                      </a:endParaRPr>
                    </a:p>
                  </a:txBody>
                  <a:tcPr marL="36000" marR="36000" marT="36000" marB="36000" anchor="ctr"/>
                </a:tc>
                <a:tc>
                  <a:txBody>
                    <a:bodyPr/>
                    <a:lstStyle/>
                    <a:p>
                      <a:pPr algn="l" fontAlgn="b"/>
                      <a:endParaRPr lang="fr-FR" sz="500" b="0" i="0" u="none" strike="noStrike" dirty="0">
                        <a:solidFill>
                          <a:srgbClr val="000000"/>
                        </a:solidFill>
                        <a:effectLst/>
                        <a:latin typeface="Calibri" panose="020F0502020204030204" pitchFamily="34" charset="0"/>
                      </a:endParaRPr>
                    </a:p>
                  </a:txBody>
                  <a:tcPr marL="36000" marR="36000" marT="36000" marB="36000" anchor="ctr"/>
                </a:tc>
                <a:tc>
                  <a:txBody>
                    <a:bodyPr/>
                    <a:lstStyle/>
                    <a:p>
                      <a:pPr algn="l" fontAlgn="b"/>
                      <a:r>
                        <a:rPr lang="fr-FR" sz="500" u="none" strike="noStrike" dirty="0">
                          <a:effectLst/>
                        </a:rPr>
                        <a:t> </a:t>
                      </a:r>
                      <a:endParaRPr lang="fr-FR" sz="500" b="0" i="0" u="none" strike="noStrike" dirty="0">
                        <a:solidFill>
                          <a:srgbClr val="000000"/>
                        </a:solidFill>
                        <a:effectLst/>
                        <a:latin typeface="Calibri" panose="020F0502020204030204" pitchFamily="34" charset="0"/>
                      </a:endParaRPr>
                    </a:p>
                  </a:txBody>
                  <a:tcPr marL="36000" marR="36000" marT="36000" marB="36000" anchor="ctr"/>
                </a:tc>
                <a:extLst>
                  <a:ext uri="{0D108BD9-81ED-4DB2-BD59-A6C34878D82A}">
                    <a16:rowId xmlns:a16="http://schemas.microsoft.com/office/drawing/2014/main" val="1168132151"/>
                  </a:ext>
                </a:extLst>
              </a:tr>
              <a:tr h="305754">
                <a:tc>
                  <a:txBody>
                    <a:bodyPr/>
                    <a:lstStyle/>
                    <a:p>
                      <a:pPr algn="l" fontAlgn="ctr"/>
                      <a:r>
                        <a:rPr lang="fr-FR" sz="500" b="1" i="0" u="none" strike="noStrike" dirty="0">
                          <a:solidFill>
                            <a:srgbClr val="000000"/>
                          </a:solidFill>
                          <a:effectLst/>
                          <a:latin typeface="Arial" panose="020B0604020202020204" pitchFamily="34" charset="0"/>
                          <a:cs typeface="Arial" panose="020B0604020202020204" pitchFamily="34" charset="0"/>
                        </a:rPr>
                        <a:t>Scan ordo</a:t>
                      </a:r>
                    </a:p>
                  </a:txBody>
                  <a:tcPr marL="36000" marR="36000" marT="36000" marB="36000" anchor="ctr"/>
                </a:tc>
                <a:tc>
                  <a:txBody>
                    <a:bodyPr/>
                    <a:lstStyle/>
                    <a:p>
                      <a:pPr marL="0" marR="0" lvl="0" indent="0" algn="ctr" defTabSz="914400" rtl="0" eaLnBrk="1" fontAlgn="b" latinLnBrk="0" hangingPunct="1">
                        <a:lnSpc>
                          <a:spcPct val="100000"/>
                        </a:lnSpc>
                        <a:spcBef>
                          <a:spcPts val="0"/>
                        </a:spcBef>
                        <a:spcAft>
                          <a:spcPts val="0"/>
                        </a:spcAft>
                        <a:buClr>
                          <a:srgbClr val="000000"/>
                        </a:buClr>
                        <a:buSzTx/>
                        <a:buFont typeface="Arial"/>
                        <a:buNone/>
                        <a:tabLst/>
                        <a:defRPr/>
                      </a:pPr>
                      <a:r>
                        <a:rPr lang="fr-FR" sz="500" u="none" strike="noStrike" dirty="0">
                          <a:effectLst/>
                        </a:rPr>
                        <a:t>X</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ctr" fontAlgn="b"/>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ctr" fontAlgn="b"/>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ctr" fontAlgn="b"/>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ctr" fontAlgn="b"/>
                      <a:endParaRPr lang="fr-FR" sz="500" b="0" i="0" u="none" strike="noStrike" dirty="0">
                        <a:solidFill>
                          <a:srgbClr val="000000"/>
                        </a:solidFill>
                        <a:effectLst/>
                        <a:latin typeface="Arial" panose="020B0604020202020204" pitchFamily="34" charset="0"/>
                      </a:endParaRPr>
                    </a:p>
                  </a:txBody>
                  <a:tcPr marL="36000" marR="36000" marT="36000" marB="36000" anchor="ctr"/>
                </a:tc>
                <a:tc>
                  <a:txBody>
                    <a:bodyPr/>
                    <a:lstStyle/>
                    <a:p>
                      <a:pPr algn="ctr" fontAlgn="b"/>
                      <a:endParaRPr lang="fr-FR" sz="500" b="0" i="0" u="none" strike="noStrike" dirty="0">
                        <a:solidFill>
                          <a:srgbClr val="000000"/>
                        </a:solidFill>
                        <a:effectLst/>
                        <a:latin typeface="Arial" panose="020B0604020202020204" pitchFamily="34" charset="0"/>
                      </a:endParaRPr>
                    </a:p>
                  </a:txBody>
                  <a:tcPr marL="36000" marR="36000" marT="36000" marB="36000" anchor="ctr"/>
                </a:tc>
                <a:tc>
                  <a:txBody>
                    <a:bodyPr/>
                    <a:lstStyle/>
                    <a:p>
                      <a:pPr algn="ctr" fontAlgn="b"/>
                      <a:endParaRPr lang="fr-FR" sz="500" b="0" i="0" u="none" strike="noStrike" dirty="0">
                        <a:solidFill>
                          <a:srgbClr val="000000"/>
                        </a:solidFill>
                        <a:effectLst/>
                        <a:latin typeface="Arial" panose="020B0604020202020204" pitchFamily="34" charset="0"/>
                      </a:endParaRPr>
                    </a:p>
                  </a:txBody>
                  <a:tcPr marL="36000" marR="36000" marT="36000" marB="36000" anchor="ctr"/>
                </a:tc>
                <a:tc>
                  <a:txBody>
                    <a:bodyPr/>
                    <a:lstStyle/>
                    <a:p>
                      <a:pPr algn="ctr" fontAlgn="b"/>
                      <a:endParaRPr lang="fr-FR" sz="500" b="0" i="0" u="none" strike="noStrike" dirty="0">
                        <a:solidFill>
                          <a:srgbClr val="000000"/>
                        </a:solidFill>
                        <a:effectLst/>
                        <a:latin typeface="Calibri" panose="020F0502020204030204" pitchFamily="34" charset="0"/>
                      </a:endParaRPr>
                    </a:p>
                  </a:txBody>
                  <a:tcPr marL="36000" marR="36000" marT="36000" marB="36000" anchor="ctr"/>
                </a:tc>
                <a:tc>
                  <a:txBody>
                    <a:bodyPr/>
                    <a:lstStyle/>
                    <a:p>
                      <a:pPr algn="l" fontAlgn="b"/>
                      <a:endParaRPr lang="fr-FR" sz="500" b="0" i="0" u="none" strike="noStrike" dirty="0">
                        <a:solidFill>
                          <a:srgbClr val="000000"/>
                        </a:solidFill>
                        <a:effectLst/>
                        <a:latin typeface="Calibri" panose="020F0502020204030204" pitchFamily="34" charset="0"/>
                      </a:endParaRPr>
                    </a:p>
                  </a:txBody>
                  <a:tcPr marL="36000" marR="36000" marT="36000" marB="36000" anchor="ctr"/>
                </a:tc>
                <a:tc>
                  <a:txBody>
                    <a:bodyPr/>
                    <a:lstStyle/>
                    <a:p>
                      <a:pPr algn="l" fontAlgn="b"/>
                      <a:endParaRPr lang="fr-FR" sz="500" b="0" i="0" u="none" strike="noStrike" dirty="0">
                        <a:solidFill>
                          <a:srgbClr val="000000"/>
                        </a:solidFill>
                        <a:effectLst/>
                        <a:latin typeface="Calibri" panose="020F0502020204030204" pitchFamily="34" charset="0"/>
                      </a:endParaRPr>
                    </a:p>
                  </a:txBody>
                  <a:tcPr marL="36000" marR="36000" marT="36000" marB="36000" anchor="ctr"/>
                </a:tc>
                <a:tc>
                  <a:txBody>
                    <a:bodyPr/>
                    <a:lstStyle/>
                    <a:p>
                      <a:pPr algn="l" fontAlgn="b"/>
                      <a:endParaRPr lang="fr-FR" sz="500" b="0" i="0" u="none" strike="noStrike" dirty="0">
                        <a:solidFill>
                          <a:srgbClr val="000000"/>
                        </a:solidFill>
                        <a:effectLst/>
                        <a:latin typeface="Calibri" panose="020F0502020204030204" pitchFamily="34" charset="0"/>
                      </a:endParaRPr>
                    </a:p>
                  </a:txBody>
                  <a:tcPr marL="36000" marR="36000" marT="36000" marB="36000" anchor="ctr"/>
                </a:tc>
                <a:extLst>
                  <a:ext uri="{0D108BD9-81ED-4DB2-BD59-A6C34878D82A}">
                    <a16:rowId xmlns:a16="http://schemas.microsoft.com/office/drawing/2014/main" val="753789924"/>
                  </a:ext>
                </a:extLst>
              </a:tr>
              <a:tr h="305754">
                <a:tc>
                  <a:txBody>
                    <a:bodyPr/>
                    <a:lstStyle/>
                    <a:p>
                      <a:pPr algn="l" fontAlgn="b"/>
                      <a:r>
                        <a:rPr lang="fr-FR" sz="500" b="1" i="0" u="none" strike="noStrike" dirty="0">
                          <a:solidFill>
                            <a:srgbClr val="000000"/>
                          </a:solidFill>
                          <a:effectLst/>
                          <a:latin typeface="Arial" panose="020B0604020202020204" pitchFamily="34" charset="0"/>
                          <a:cs typeface="Arial" panose="020B0604020202020204" pitchFamily="34" charset="0"/>
                        </a:rPr>
                        <a:t>Scan bac </a:t>
                      </a:r>
                      <a:r>
                        <a:rPr lang="fr-FR" sz="500" b="1" i="0" u="none" strike="noStrike" dirty="0" err="1">
                          <a:solidFill>
                            <a:srgbClr val="000000"/>
                          </a:solidFill>
                          <a:effectLst/>
                          <a:latin typeface="Arial" panose="020B0604020202020204" pitchFamily="34" charset="0"/>
                          <a:cs typeface="Arial" panose="020B0604020202020204" pitchFamily="34" charset="0"/>
                        </a:rPr>
                        <a:t>paperless</a:t>
                      </a:r>
                      <a:endParaRPr lang="fr-FR" sz="500" b="1" i="0" u="none" strike="noStrike" dirty="0">
                        <a:solidFill>
                          <a:srgbClr val="000000"/>
                        </a:solidFill>
                        <a:effectLst/>
                        <a:latin typeface="Arial" panose="020B0604020202020204" pitchFamily="34" charset="0"/>
                        <a:cs typeface="Arial" panose="020B0604020202020204" pitchFamily="34" charset="0"/>
                      </a:endParaRPr>
                    </a:p>
                  </a:txBody>
                  <a:tcPr marL="36000" marR="36000" marT="36000" marB="36000" anchor="ctr"/>
                </a:tc>
                <a:tc>
                  <a:txBody>
                    <a:bodyPr/>
                    <a:lstStyle/>
                    <a:p>
                      <a:pPr marL="0" marR="0" lvl="0" indent="0" algn="ctr" defTabSz="914400" rtl="0" eaLnBrk="1" fontAlgn="b" latinLnBrk="0" hangingPunct="1">
                        <a:lnSpc>
                          <a:spcPct val="100000"/>
                        </a:lnSpc>
                        <a:spcBef>
                          <a:spcPts val="0"/>
                        </a:spcBef>
                        <a:spcAft>
                          <a:spcPts val="0"/>
                        </a:spcAft>
                        <a:buClr>
                          <a:srgbClr val="000000"/>
                        </a:buClr>
                        <a:buSzTx/>
                        <a:buFont typeface="Arial"/>
                        <a:buNone/>
                        <a:tabLst/>
                        <a:defRPr/>
                      </a:pPr>
                      <a:r>
                        <a:rPr lang="fr-FR" sz="500" u="none" strike="noStrike" dirty="0">
                          <a:effectLst/>
                        </a:rPr>
                        <a:t>X</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ctr" fontAlgn="b"/>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ctr" fontAlgn="b"/>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ctr" fontAlgn="b"/>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ctr" fontAlgn="b"/>
                      <a:endParaRPr lang="fr-FR" sz="500" b="0" i="0" u="none" strike="noStrike" dirty="0">
                        <a:solidFill>
                          <a:srgbClr val="000000"/>
                        </a:solidFill>
                        <a:effectLst/>
                        <a:latin typeface="Arial" panose="020B0604020202020204" pitchFamily="34" charset="0"/>
                      </a:endParaRPr>
                    </a:p>
                  </a:txBody>
                  <a:tcPr marL="36000" marR="36000" marT="36000" marB="36000" anchor="ctr"/>
                </a:tc>
                <a:tc>
                  <a:txBody>
                    <a:bodyPr/>
                    <a:lstStyle/>
                    <a:p>
                      <a:pPr algn="ctr" fontAlgn="b"/>
                      <a:endParaRPr lang="fr-FR" sz="500" b="0" i="0" u="none" strike="noStrike" dirty="0">
                        <a:solidFill>
                          <a:srgbClr val="000000"/>
                        </a:solidFill>
                        <a:effectLst/>
                        <a:latin typeface="Arial" panose="020B0604020202020204" pitchFamily="34" charset="0"/>
                      </a:endParaRPr>
                    </a:p>
                  </a:txBody>
                  <a:tcPr marL="36000" marR="36000" marT="36000" marB="36000" anchor="ctr"/>
                </a:tc>
                <a:tc>
                  <a:txBody>
                    <a:bodyPr/>
                    <a:lstStyle/>
                    <a:p>
                      <a:pPr algn="ctr" fontAlgn="b"/>
                      <a:endParaRPr lang="fr-FR" sz="500" b="0" i="0" u="none" strike="noStrike" dirty="0">
                        <a:solidFill>
                          <a:srgbClr val="000000"/>
                        </a:solidFill>
                        <a:effectLst/>
                        <a:latin typeface="Arial" panose="020B0604020202020204" pitchFamily="34" charset="0"/>
                      </a:endParaRPr>
                    </a:p>
                  </a:txBody>
                  <a:tcPr marL="36000" marR="36000" marT="36000" marB="36000" anchor="ctr"/>
                </a:tc>
                <a:tc>
                  <a:txBody>
                    <a:bodyPr/>
                    <a:lstStyle/>
                    <a:p>
                      <a:pPr algn="ctr" fontAlgn="b"/>
                      <a:endParaRPr lang="fr-FR" sz="500" b="0" i="0" u="none" strike="noStrike" dirty="0">
                        <a:solidFill>
                          <a:srgbClr val="000000"/>
                        </a:solidFill>
                        <a:effectLst/>
                        <a:latin typeface="Calibri" panose="020F0502020204030204" pitchFamily="34" charset="0"/>
                      </a:endParaRPr>
                    </a:p>
                  </a:txBody>
                  <a:tcPr marL="36000" marR="36000" marT="36000" marB="36000" anchor="ctr"/>
                </a:tc>
                <a:tc>
                  <a:txBody>
                    <a:bodyPr/>
                    <a:lstStyle/>
                    <a:p>
                      <a:pPr algn="l" fontAlgn="b"/>
                      <a:endParaRPr lang="fr-FR" sz="500" b="0" i="0" u="none" strike="noStrike" dirty="0">
                        <a:solidFill>
                          <a:srgbClr val="000000"/>
                        </a:solidFill>
                        <a:effectLst/>
                        <a:latin typeface="Calibri" panose="020F0502020204030204" pitchFamily="34" charset="0"/>
                      </a:endParaRPr>
                    </a:p>
                  </a:txBody>
                  <a:tcPr marL="36000" marR="36000" marT="36000" marB="36000" anchor="ctr"/>
                </a:tc>
                <a:tc>
                  <a:txBody>
                    <a:bodyPr/>
                    <a:lstStyle/>
                    <a:p>
                      <a:pPr algn="l" fontAlgn="b"/>
                      <a:endParaRPr lang="fr-FR" sz="500" b="0" i="0" u="none" strike="noStrike" dirty="0">
                        <a:solidFill>
                          <a:srgbClr val="000000"/>
                        </a:solidFill>
                        <a:effectLst/>
                        <a:latin typeface="Calibri" panose="020F0502020204030204" pitchFamily="34" charset="0"/>
                      </a:endParaRPr>
                    </a:p>
                  </a:txBody>
                  <a:tcPr marL="36000" marR="36000" marT="36000" marB="36000" anchor="ctr"/>
                </a:tc>
                <a:tc>
                  <a:txBody>
                    <a:bodyPr/>
                    <a:lstStyle/>
                    <a:p>
                      <a:pPr algn="l" fontAlgn="b"/>
                      <a:endParaRPr lang="fr-FR" sz="500" b="0" i="0" u="none" strike="noStrike" dirty="0">
                        <a:solidFill>
                          <a:srgbClr val="000000"/>
                        </a:solidFill>
                        <a:effectLst/>
                        <a:latin typeface="Calibri" panose="020F0502020204030204" pitchFamily="34" charset="0"/>
                      </a:endParaRPr>
                    </a:p>
                  </a:txBody>
                  <a:tcPr marL="36000" marR="36000" marT="36000" marB="36000" anchor="ctr"/>
                </a:tc>
                <a:extLst>
                  <a:ext uri="{0D108BD9-81ED-4DB2-BD59-A6C34878D82A}">
                    <a16:rowId xmlns:a16="http://schemas.microsoft.com/office/drawing/2014/main" val="1178313815"/>
                  </a:ext>
                </a:extLst>
              </a:tr>
              <a:tr h="305754">
                <a:tc>
                  <a:txBody>
                    <a:bodyPr/>
                    <a:lstStyle/>
                    <a:p>
                      <a:pPr algn="l" fontAlgn="ctr"/>
                      <a:r>
                        <a:rPr lang="fr-FR" sz="500" b="1" i="0" u="none" strike="noStrike" dirty="0" err="1">
                          <a:solidFill>
                            <a:srgbClr val="000000"/>
                          </a:solidFill>
                          <a:effectLst/>
                          <a:latin typeface="Arial" panose="020B0604020202020204" pitchFamily="34" charset="0"/>
                          <a:cs typeface="Arial" panose="020B0604020202020204" pitchFamily="34" charset="0"/>
                        </a:rPr>
                        <a:t>Middlewear</a:t>
                      </a:r>
                      <a:endParaRPr lang="fr-FR" sz="500" b="1" i="0" u="none" strike="noStrike" dirty="0">
                        <a:solidFill>
                          <a:srgbClr val="000000"/>
                        </a:solidFill>
                        <a:effectLst/>
                        <a:latin typeface="Arial" panose="020B0604020202020204" pitchFamily="34" charset="0"/>
                        <a:cs typeface="Arial" panose="020B0604020202020204" pitchFamily="34" charset="0"/>
                      </a:endParaRPr>
                    </a:p>
                  </a:txBody>
                  <a:tcPr marL="36000" marR="36000" marT="36000" marB="36000" anchor="ctr"/>
                </a:tc>
                <a:tc>
                  <a:txBody>
                    <a:bodyPr/>
                    <a:lstStyle/>
                    <a:p>
                      <a:pPr algn="ctr" fontAlgn="b"/>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ctr" fontAlgn="b"/>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ctr" fontAlgn="b"/>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ctr" fontAlgn="b"/>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ctr" fontAlgn="b"/>
                      <a:r>
                        <a:rPr lang="fr-FR" sz="500" b="0" i="0" u="none" strike="noStrike" dirty="0">
                          <a:solidFill>
                            <a:srgbClr val="000000"/>
                          </a:solidFill>
                          <a:effectLst/>
                          <a:latin typeface="Arial" panose="020B0604020202020204" pitchFamily="34" charset="0"/>
                        </a:rPr>
                        <a:t>X</a:t>
                      </a:r>
                    </a:p>
                  </a:txBody>
                  <a:tcPr marL="36000" marR="36000" marT="36000" marB="36000" anchor="ctr"/>
                </a:tc>
                <a:tc>
                  <a:txBody>
                    <a:bodyPr/>
                    <a:lstStyle/>
                    <a:p>
                      <a:pPr algn="ctr" fontAlgn="b"/>
                      <a:r>
                        <a:rPr lang="fr-FR" sz="500" b="0" i="0" u="none" strike="noStrike" dirty="0">
                          <a:solidFill>
                            <a:srgbClr val="000000"/>
                          </a:solidFill>
                          <a:effectLst/>
                          <a:latin typeface="Arial" panose="020B0604020202020204" pitchFamily="34" charset="0"/>
                        </a:rPr>
                        <a:t>X</a:t>
                      </a:r>
                    </a:p>
                  </a:txBody>
                  <a:tcPr marL="36000" marR="36000" marT="36000" marB="36000" anchor="ctr"/>
                </a:tc>
                <a:tc>
                  <a:txBody>
                    <a:bodyPr/>
                    <a:lstStyle/>
                    <a:p>
                      <a:pPr algn="ctr" fontAlgn="b"/>
                      <a:endParaRPr lang="fr-FR" sz="500" b="0" i="0" u="none" strike="noStrike" dirty="0">
                        <a:solidFill>
                          <a:srgbClr val="000000"/>
                        </a:solidFill>
                        <a:effectLst/>
                        <a:latin typeface="Arial" panose="020B0604020202020204" pitchFamily="34" charset="0"/>
                      </a:endParaRPr>
                    </a:p>
                  </a:txBody>
                  <a:tcPr marL="36000" marR="36000" marT="36000" marB="36000" anchor="ctr"/>
                </a:tc>
                <a:tc>
                  <a:txBody>
                    <a:bodyPr/>
                    <a:lstStyle/>
                    <a:p>
                      <a:pPr algn="ctr" fontAlgn="b"/>
                      <a:endParaRPr lang="fr-FR" sz="500" b="0" i="0" u="none" strike="noStrike" dirty="0">
                        <a:solidFill>
                          <a:srgbClr val="000000"/>
                        </a:solidFill>
                        <a:effectLst/>
                        <a:latin typeface="Calibri" panose="020F0502020204030204" pitchFamily="34" charset="0"/>
                      </a:endParaRPr>
                    </a:p>
                  </a:txBody>
                  <a:tcPr marL="36000" marR="36000" marT="36000" marB="36000" anchor="ctr"/>
                </a:tc>
                <a:tc>
                  <a:txBody>
                    <a:bodyPr/>
                    <a:lstStyle/>
                    <a:p>
                      <a:pPr algn="l" fontAlgn="b"/>
                      <a:endParaRPr lang="fr-FR" sz="500" b="0" i="0" u="none" strike="noStrike" dirty="0">
                        <a:solidFill>
                          <a:srgbClr val="000000"/>
                        </a:solidFill>
                        <a:effectLst/>
                        <a:latin typeface="Calibri" panose="020F0502020204030204" pitchFamily="34" charset="0"/>
                      </a:endParaRPr>
                    </a:p>
                  </a:txBody>
                  <a:tcPr marL="36000" marR="36000" marT="36000" marB="36000" anchor="ctr"/>
                </a:tc>
                <a:tc>
                  <a:txBody>
                    <a:bodyPr/>
                    <a:lstStyle/>
                    <a:p>
                      <a:pPr algn="l" fontAlgn="b"/>
                      <a:endParaRPr lang="fr-FR" sz="500" b="0" i="0" u="none" strike="noStrike" dirty="0">
                        <a:solidFill>
                          <a:srgbClr val="000000"/>
                        </a:solidFill>
                        <a:effectLst/>
                        <a:latin typeface="Calibri" panose="020F0502020204030204" pitchFamily="34" charset="0"/>
                      </a:endParaRPr>
                    </a:p>
                  </a:txBody>
                  <a:tcPr marL="36000" marR="36000" marT="36000" marB="36000" anchor="ctr"/>
                </a:tc>
                <a:tc>
                  <a:txBody>
                    <a:bodyPr/>
                    <a:lstStyle/>
                    <a:p>
                      <a:pPr algn="l" fontAlgn="b"/>
                      <a:endParaRPr lang="fr-FR" sz="500" b="0" i="0" u="none" strike="noStrike" dirty="0">
                        <a:solidFill>
                          <a:srgbClr val="000000"/>
                        </a:solidFill>
                        <a:effectLst/>
                        <a:latin typeface="Calibri" panose="020F0502020204030204" pitchFamily="34" charset="0"/>
                      </a:endParaRPr>
                    </a:p>
                  </a:txBody>
                  <a:tcPr marL="36000" marR="36000" marT="36000" marB="36000" anchor="ctr"/>
                </a:tc>
                <a:extLst>
                  <a:ext uri="{0D108BD9-81ED-4DB2-BD59-A6C34878D82A}">
                    <a16:rowId xmlns:a16="http://schemas.microsoft.com/office/drawing/2014/main" val="828162881"/>
                  </a:ext>
                </a:extLst>
              </a:tr>
            </a:tbl>
          </a:graphicData>
        </a:graphic>
      </p:graphicFrame>
      <p:pic>
        <p:nvPicPr>
          <p:cNvPr id="3" name="Picture 8">
            <a:extLst>
              <a:ext uri="{FF2B5EF4-FFF2-40B4-BE49-F238E27FC236}">
                <a16:creationId xmlns:a16="http://schemas.microsoft.com/office/drawing/2014/main" id="{A922E038-D94B-675A-5565-4AF11107595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02600" y="2074204"/>
            <a:ext cx="789076" cy="2763899"/>
          </a:xfrm>
          <a:prstGeom prst="rect">
            <a:avLst/>
          </a:prstGeom>
          <a:noFill/>
          <a:extLst>
            <a:ext uri="{909E8E84-426E-40DD-AFC4-6F175D3DCCD1}">
              <a14:hiddenFill xmlns:a14="http://schemas.microsoft.com/office/drawing/2010/main">
                <a:solidFill>
                  <a:srgbClr val="FFFFFF"/>
                </a:solidFill>
              </a14:hiddenFill>
            </a:ext>
          </a:extLst>
        </p:spPr>
      </p:pic>
      <p:sp>
        <p:nvSpPr>
          <p:cNvPr id="6" name="Espace réservé du numéro de diapositive 2">
            <a:extLst>
              <a:ext uri="{FF2B5EF4-FFF2-40B4-BE49-F238E27FC236}">
                <a16:creationId xmlns:a16="http://schemas.microsoft.com/office/drawing/2014/main" id="{2722ACC7-F68F-B8DC-C435-598C34BBCC39}"/>
              </a:ext>
            </a:extLst>
          </p:cNvPr>
          <p:cNvSpPr>
            <a:spLocks noGrp="1"/>
          </p:cNvSpPr>
          <p:nvPr>
            <p:ph type="sldNum" sz="quarter" idx="18"/>
          </p:nvPr>
        </p:nvSpPr>
        <p:spPr>
          <a:xfrm>
            <a:off x="107504" y="4749992"/>
            <a:ext cx="287338" cy="273844"/>
          </a:xfrm>
        </p:spPr>
        <p:txBody>
          <a:bodyPr/>
          <a:lstStyle/>
          <a:p>
            <a:pPr marL="0" marR="0" lvl="0" indent="0" algn="ctr" defTabSz="914400" rtl="0" eaLnBrk="1" fontAlgn="auto" latinLnBrk="0" hangingPunct="1">
              <a:lnSpc>
                <a:spcPct val="100000"/>
              </a:lnSpc>
              <a:spcBef>
                <a:spcPts val="0"/>
              </a:spcBef>
              <a:spcAft>
                <a:spcPts val="0"/>
              </a:spcAft>
              <a:buClr>
                <a:srgbClr val="000000"/>
              </a:buClr>
              <a:buSzPts val="800"/>
              <a:buFont typeface="Arial"/>
              <a:buNone/>
              <a:tabLst/>
              <a:defRPr/>
            </a:pPr>
            <a:fld id="{4A897389-FDC9-4B4F-9058-9FB9E4529928}" type="slidenum">
              <a:rPr kumimoji="0" lang="fr-FR" sz="800" b="0" i="1" u="none" strike="noStrike" kern="0" cap="none" spc="0" normalizeH="0" baseline="0" noProof="0" smtClean="0">
                <a:ln>
                  <a:noFill/>
                </a:ln>
                <a:solidFill>
                  <a:srgbClr val="575757"/>
                </a:solidFill>
                <a:effectLst/>
                <a:uLnTx/>
                <a:uFillTx/>
                <a:latin typeface="Arial"/>
                <a:cs typeface="Arial"/>
                <a:sym typeface="Arial"/>
              </a:rPr>
              <a:pPr marL="0" marR="0" lvl="0" indent="0" algn="ctr" defTabSz="914400" rtl="0" eaLnBrk="1" fontAlgn="auto" latinLnBrk="0" hangingPunct="1">
                <a:lnSpc>
                  <a:spcPct val="100000"/>
                </a:lnSpc>
                <a:spcBef>
                  <a:spcPts val="0"/>
                </a:spcBef>
                <a:spcAft>
                  <a:spcPts val="0"/>
                </a:spcAft>
                <a:buClr>
                  <a:srgbClr val="000000"/>
                </a:buClr>
                <a:buSzPts val="800"/>
                <a:buFont typeface="Arial"/>
                <a:buNone/>
                <a:tabLst/>
                <a:defRPr/>
              </a:pPr>
              <a:t>41</a:t>
            </a:fld>
            <a:endParaRPr kumimoji="0" lang="fr-FR" sz="800" b="0" i="1" u="none" strike="noStrike" kern="0" cap="none" spc="0" normalizeH="0" baseline="0" noProof="0" dirty="0">
              <a:ln>
                <a:noFill/>
              </a:ln>
              <a:solidFill>
                <a:srgbClr val="575757"/>
              </a:solidFill>
              <a:effectLst/>
              <a:uLnTx/>
              <a:uFillTx/>
              <a:latin typeface="Arial"/>
              <a:cs typeface="Arial"/>
              <a:sym typeface="Arial"/>
            </a:endParaRPr>
          </a:p>
        </p:txBody>
      </p:sp>
    </p:spTree>
    <p:extLst>
      <p:ext uri="{BB962C8B-B14F-4D97-AF65-F5344CB8AC3E}">
        <p14:creationId xmlns:p14="http://schemas.microsoft.com/office/powerpoint/2010/main" val="271208600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9F7E1F1F-96C4-4F6C-BEE7-CB841CEBB097}"/>
              </a:ext>
            </a:extLst>
          </p:cNvPr>
          <p:cNvSpPr>
            <a:spLocks noGrp="1"/>
          </p:cNvSpPr>
          <p:nvPr>
            <p:ph type="sldNum" sz="quarter" idx="18"/>
          </p:nvPr>
        </p:nvSpPr>
        <p:spPr/>
        <p:txBody>
          <a:bodyPr/>
          <a:lstStyle/>
          <a:p>
            <a:pPr marL="0" marR="0" lvl="0" indent="0" algn="ctr" defTabSz="914400" rtl="0" eaLnBrk="1" fontAlgn="auto" latinLnBrk="0" hangingPunct="1">
              <a:lnSpc>
                <a:spcPct val="100000"/>
              </a:lnSpc>
              <a:spcBef>
                <a:spcPts val="0"/>
              </a:spcBef>
              <a:spcAft>
                <a:spcPts val="0"/>
              </a:spcAft>
              <a:buClr>
                <a:srgbClr val="000000"/>
              </a:buClr>
              <a:buSzPts val="800"/>
              <a:buFont typeface="Arial"/>
              <a:buNone/>
              <a:tabLst/>
              <a:defRPr/>
            </a:pPr>
            <a:fld id="{4A897389-FDC9-4B4F-9058-9FB9E4529928}" type="slidenum">
              <a:rPr kumimoji="0" lang="fr-FR" sz="800" b="0" i="1" u="none" strike="noStrike" kern="0" cap="none" spc="0" normalizeH="0" baseline="0" noProof="0" smtClean="0">
                <a:ln>
                  <a:noFill/>
                </a:ln>
                <a:solidFill>
                  <a:srgbClr val="575757"/>
                </a:solidFill>
                <a:effectLst/>
                <a:uLnTx/>
                <a:uFillTx/>
                <a:latin typeface="Arial"/>
                <a:cs typeface="Arial"/>
                <a:sym typeface="Arial"/>
              </a:rPr>
              <a:pPr marL="0" marR="0" lvl="0" indent="0" algn="ctr" defTabSz="914400" rtl="0" eaLnBrk="1" fontAlgn="auto" latinLnBrk="0" hangingPunct="1">
                <a:lnSpc>
                  <a:spcPct val="100000"/>
                </a:lnSpc>
                <a:spcBef>
                  <a:spcPts val="0"/>
                </a:spcBef>
                <a:spcAft>
                  <a:spcPts val="0"/>
                </a:spcAft>
                <a:buClr>
                  <a:srgbClr val="000000"/>
                </a:buClr>
                <a:buSzPts val="800"/>
                <a:buFont typeface="Arial"/>
                <a:buNone/>
                <a:tabLst/>
                <a:defRPr/>
              </a:pPr>
              <a:t>42</a:t>
            </a:fld>
            <a:endParaRPr kumimoji="0" lang="fr-FR" sz="800" b="0" i="1" u="none" strike="noStrike" kern="0" cap="none" spc="0" normalizeH="0" baseline="0" noProof="0">
              <a:ln>
                <a:noFill/>
              </a:ln>
              <a:solidFill>
                <a:srgbClr val="575757"/>
              </a:solidFill>
              <a:effectLst/>
              <a:uLnTx/>
              <a:uFillTx/>
              <a:latin typeface="Arial"/>
              <a:cs typeface="Arial"/>
              <a:sym typeface="Arial"/>
            </a:endParaRPr>
          </a:p>
        </p:txBody>
      </p:sp>
      <p:sp>
        <p:nvSpPr>
          <p:cNvPr id="5" name="Titre 1">
            <a:extLst>
              <a:ext uri="{FF2B5EF4-FFF2-40B4-BE49-F238E27FC236}">
                <a16:creationId xmlns:a16="http://schemas.microsoft.com/office/drawing/2014/main" id="{EEB7DF9C-2C29-60D3-F708-E91A01EA1132}"/>
              </a:ext>
            </a:extLst>
          </p:cNvPr>
          <p:cNvSpPr txBox="1">
            <a:spLocks/>
          </p:cNvSpPr>
          <p:nvPr/>
        </p:nvSpPr>
        <p:spPr>
          <a:xfrm>
            <a:off x="827584" y="87474"/>
            <a:ext cx="8064092" cy="540006"/>
          </a:xfrm>
          <a:prstGeom prst="rect">
            <a:avLst/>
          </a:prstGeom>
          <a:noFill/>
          <a:ln>
            <a:noFill/>
          </a:ln>
        </p:spPr>
        <p:txBody>
          <a:bodyPr spcFirstLastPara="1" wrap="square" lIns="0" tIns="0" rIns="0" bIns="0" anchor="b" anchorCtr="0">
            <a:normAutofit/>
          </a:bodyPr>
          <a:lstStyle>
            <a:defPPr marR="0" lvl="0" algn="l" rtl="0">
              <a:lnSpc>
                <a:spcPct val="100000"/>
              </a:lnSpc>
              <a:spcBef>
                <a:spcPts val="0"/>
              </a:spcBef>
              <a:spcAft>
                <a:spcPts val="0"/>
              </a:spcAft>
            </a:defPPr>
            <a:lvl1pPr marR="0" lvl="0" algn="l" rtl="0">
              <a:lnSpc>
                <a:spcPct val="110000"/>
              </a:lnSpc>
              <a:spcBef>
                <a:spcPts val="0"/>
              </a:spcBef>
              <a:spcAft>
                <a:spcPts val="0"/>
              </a:spcAft>
              <a:buClr>
                <a:srgbClr val="006AB2"/>
              </a:buClr>
              <a:buSzPts val="2000"/>
              <a:buFont typeface="Arial"/>
              <a:buNone/>
              <a:defRPr sz="2000" b="1" i="0" u="none" strike="noStrike" cap="none">
                <a:solidFill>
                  <a:srgbClr val="006AB2"/>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10000"/>
              </a:lnSpc>
              <a:spcBef>
                <a:spcPts val="0"/>
              </a:spcBef>
              <a:spcAft>
                <a:spcPts val="0"/>
              </a:spcAft>
              <a:buClr>
                <a:srgbClr val="006AB2"/>
              </a:buClr>
              <a:buSzPts val="2000"/>
              <a:buFont typeface="Arial"/>
              <a:buNone/>
              <a:tabLst/>
              <a:defRPr/>
            </a:pPr>
            <a:r>
              <a:rPr kumimoji="0" lang="fr-FR" sz="2000" b="1" i="0" u="none" strike="noStrike" kern="0" cap="none" spc="0" normalizeH="0" baseline="0" noProof="0" dirty="0">
                <a:ln>
                  <a:noFill/>
                </a:ln>
                <a:solidFill>
                  <a:srgbClr val="006AB2"/>
                </a:solidFill>
                <a:effectLst/>
                <a:uLnTx/>
                <a:uFillTx/>
                <a:latin typeface="Arial"/>
                <a:cs typeface="Arial"/>
                <a:sym typeface="Arial"/>
              </a:rPr>
              <a:t>Onglet 1.BIA – Tableau Interdépendances et dépendances</a:t>
            </a:r>
          </a:p>
        </p:txBody>
      </p:sp>
      <p:sp>
        <p:nvSpPr>
          <p:cNvPr id="4" name="ZoneTexte 3">
            <a:extLst>
              <a:ext uri="{FF2B5EF4-FFF2-40B4-BE49-F238E27FC236}">
                <a16:creationId xmlns:a16="http://schemas.microsoft.com/office/drawing/2014/main" id="{C0344F79-769E-4592-448A-4C6CD5EEB447}"/>
              </a:ext>
            </a:extLst>
          </p:cNvPr>
          <p:cNvSpPr txBox="1"/>
          <p:nvPr/>
        </p:nvSpPr>
        <p:spPr>
          <a:xfrm>
            <a:off x="1840087" y="1375417"/>
            <a:ext cx="2433412" cy="270843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Exemple </a:t>
            </a:r>
            <a:r>
              <a:rPr kumimoji="0" lang="fr-FR" sz="800" b="1" i="0" u="none" strike="noStrike" kern="1200" cap="none" spc="0" normalizeH="0" baseline="0" noProof="0" dirty="0">
                <a:ln>
                  <a:noFill/>
                </a:ln>
                <a:solidFill>
                  <a:srgbClr val="FFFFFF"/>
                </a:solidFill>
                <a:effectLst/>
                <a:highlight>
                  <a:srgbClr val="F089BA"/>
                </a:highlight>
                <a:uLnTx/>
                <a:uFillTx/>
                <a:latin typeface="Arial" panose="020B0604020202020204" pitchFamily="34" charset="0"/>
                <a:ea typeface="+mn-ea"/>
                <a:cs typeface="Arial" panose="020B0604020202020204" pitchFamily="34" charset="0"/>
                <a:sym typeface="Arial"/>
              </a:rPr>
              <a:t>processus paie</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800" b="1" i="0" u="none" strike="noStrike" kern="1200" cap="none" spc="0" normalizeH="0" baseline="0" noProof="0" dirty="0">
              <a:ln>
                <a:noFill/>
              </a:ln>
              <a:solidFill>
                <a:srgbClr val="FFFFFF"/>
              </a:solidFill>
              <a:effectLst/>
              <a:highlight>
                <a:srgbClr val="F089BA"/>
              </a:highlight>
              <a:uLnTx/>
              <a:uFillTx/>
              <a:latin typeface="Arial" panose="020B0604020202020204" pitchFamily="34" charset="0"/>
              <a:ea typeface="+mn-ea"/>
              <a:cs typeface="Arial" panose="020B0604020202020204" pitchFamily="34" charset="0"/>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7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Dépendances entrantes (depuis un service de l'établissement)</a:t>
            </a: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Cadres ou responsables des services qui mettent à jour les plannings</a:t>
            </a: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endPar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700" b="1"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Dépendances sortantes (vers un service de l'établissement)</a:t>
            </a: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Blocage des modules RH Dossier et RH exploitation</a:t>
            </a: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endPar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700" b="1"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Dépendance entrantes (depuis un opérateur externe à l'établissement)</a:t>
            </a: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Editeur OCTIME</a:t>
            </a: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Editeur HEXTANT </a:t>
            </a: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OKANTIS</a:t>
            </a: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endPar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700" b="1"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Dépendances sortantes (vers un opérateur externe à l'établissement)</a:t>
            </a: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Trésorerie; l'ensemble des professionnels de l'ES qui n'est pas payé</a:t>
            </a: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NETENTREPRISE (blocage de toutes les déclarations de cotisations de chaque agents)</a:t>
            </a: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endPar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endParaRPr>
          </a:p>
        </p:txBody>
      </p:sp>
      <p:sp>
        <p:nvSpPr>
          <p:cNvPr id="9" name="ZoneTexte 8">
            <a:extLst>
              <a:ext uri="{FF2B5EF4-FFF2-40B4-BE49-F238E27FC236}">
                <a16:creationId xmlns:a16="http://schemas.microsoft.com/office/drawing/2014/main" id="{D89C18F3-F5A2-6473-86EE-91A09DAF2136}"/>
              </a:ext>
            </a:extLst>
          </p:cNvPr>
          <p:cNvSpPr txBox="1"/>
          <p:nvPr/>
        </p:nvSpPr>
        <p:spPr>
          <a:xfrm>
            <a:off x="4452947" y="1379583"/>
            <a:ext cx="2433413" cy="304698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Exemple</a:t>
            </a:r>
            <a:r>
              <a:rPr kumimoji="0" lang="fr-FR" sz="1100" b="0" i="0" u="none" strike="noStrike" kern="0" cap="none" spc="0" normalizeH="0" baseline="0" noProof="0" dirty="0">
                <a:ln>
                  <a:noFill/>
                </a:ln>
                <a:solidFill>
                  <a:srgbClr val="000000"/>
                </a:solidFill>
                <a:effectLst/>
                <a:uLnTx/>
                <a:uFillTx/>
                <a:latin typeface="Arial"/>
                <a:cs typeface="Arial"/>
                <a:sym typeface="Arial"/>
              </a:rPr>
              <a:t> </a:t>
            </a:r>
            <a:r>
              <a:rPr kumimoji="0" lang="fr-FR" sz="800" b="1" i="0" u="none" strike="noStrike" kern="1200" cap="none" spc="0" normalizeH="0" baseline="0" noProof="0" dirty="0">
                <a:ln>
                  <a:noFill/>
                </a:ln>
                <a:solidFill>
                  <a:srgbClr val="FFFFFF"/>
                </a:solidFill>
                <a:effectLst/>
                <a:highlight>
                  <a:srgbClr val="006AB2"/>
                </a:highlight>
                <a:uLnTx/>
                <a:uFillTx/>
                <a:latin typeface="Arial" panose="020B0604020202020204" pitchFamily="34" charset="0"/>
                <a:ea typeface="+mn-ea"/>
                <a:cs typeface="Arial" panose="020B0604020202020204" pitchFamily="34" charset="0"/>
                <a:sym typeface="Arial"/>
              </a:rPr>
              <a:t>laboratoire</a:t>
            </a:r>
            <a:r>
              <a:rPr kumimoji="0" lang="fr-FR" sz="8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rPr>
              <a:t> </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6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7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Dépendances entrantes (depuis un service de l'établissement)</a:t>
            </a: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PEC patients : les services dont vient la demande d'examen</a:t>
            </a: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Facturation : le service de comptabilité fournisseur, DIMID</a:t>
            </a: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Contrôle des automates : les examens des patients venants des services</a:t>
            </a: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Analyses : demandes d'examen des patients arrivés aux urgences et hospitalisés</a:t>
            </a: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endPar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700" b="1"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Dépendances sortantes (vers un service de l'établissement)</a:t>
            </a: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Rendu des résultats aux services demandeurs</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700" b="1"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Dépendance entrantes (depuis un opérateur externe à l'établissement)</a:t>
            </a: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Fournisseurs : produits pour les automates</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700" b="1"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Dépendances sortantes (vers un opérateur externe à l'établissement)</a:t>
            </a: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Prestataires/partenaires pour des demandes d'examens spécialisés</a:t>
            </a: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Fournisseurs : règlement des factures</a:t>
            </a: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endParaRPr kumimoji="0" lang="fr-FR" sz="7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endParaRPr>
          </a:p>
        </p:txBody>
      </p:sp>
      <p:pic>
        <p:nvPicPr>
          <p:cNvPr id="15" name="Picture 6">
            <a:extLst>
              <a:ext uri="{FF2B5EF4-FFF2-40B4-BE49-F238E27FC236}">
                <a16:creationId xmlns:a16="http://schemas.microsoft.com/office/drawing/2014/main" id="{7416BE30-DBFE-9092-3DDA-24B581F3036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733242" y="2247333"/>
            <a:ext cx="815699" cy="2601243"/>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8">
            <a:extLst>
              <a:ext uri="{FF2B5EF4-FFF2-40B4-BE49-F238E27FC236}">
                <a16:creationId xmlns:a16="http://schemas.microsoft.com/office/drawing/2014/main" id="{7A202150-A4E1-C424-33C7-0B55920B70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74600" y="2047144"/>
            <a:ext cx="789076" cy="2763899"/>
          </a:xfrm>
          <a:prstGeom prst="rect">
            <a:avLst/>
          </a:prstGeom>
          <a:noFill/>
          <a:extLst>
            <a:ext uri="{909E8E84-426E-40DD-AFC4-6F175D3DCCD1}">
              <a14:hiddenFill xmlns:a14="http://schemas.microsoft.com/office/drawing/2010/main">
                <a:solidFill>
                  <a:srgbClr val="FFFFFF"/>
                </a:solidFill>
              </a14:hiddenFill>
            </a:ext>
          </a:extLst>
        </p:spPr>
      </p:pic>
      <p:sp>
        <p:nvSpPr>
          <p:cNvPr id="8" name="ZoneTexte 7">
            <a:extLst>
              <a:ext uri="{FF2B5EF4-FFF2-40B4-BE49-F238E27FC236}">
                <a16:creationId xmlns:a16="http://schemas.microsoft.com/office/drawing/2014/main" id="{137B1C16-6928-5029-593D-BA4442E0E605}"/>
              </a:ext>
            </a:extLst>
          </p:cNvPr>
          <p:cNvSpPr txBox="1"/>
          <p:nvPr/>
        </p:nvSpPr>
        <p:spPr>
          <a:xfrm>
            <a:off x="0" y="862116"/>
            <a:ext cx="9144000" cy="430887"/>
          </a:xfrm>
          <a:prstGeom prst="rect">
            <a:avLst/>
          </a:prstGeom>
          <a:solidFill>
            <a:schemeClr val="accent2">
              <a:lumMod val="20000"/>
              <a:lumOff val="80000"/>
            </a:schemeClr>
          </a:solidFill>
          <a:effectLst>
            <a:outerShdw blurRad="50800" dist="38100" dir="5400000" algn="t" rotWithShape="0">
              <a:prstClr val="black">
                <a:alpha val="40000"/>
              </a:prstClr>
            </a:outerShdw>
          </a:effectLst>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975"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Tableau Interdépendances et dépendances</a:t>
            </a:r>
          </a:p>
          <a:p>
            <a:pPr marL="0" marR="0" lvl="0" indent="0" algn="just" defTabSz="914400" rtl="0" eaLnBrk="1" fontAlgn="auto" latinLnBrk="0" hangingPunct="1">
              <a:lnSpc>
                <a:spcPct val="100000"/>
              </a:lnSpc>
              <a:spcBef>
                <a:spcPts val="300"/>
              </a:spcBef>
              <a:spcAft>
                <a:spcPts val="0"/>
              </a:spcAft>
              <a:buClr>
                <a:srgbClr val="000000"/>
              </a:buClr>
              <a:buSzTx/>
              <a:buFont typeface="Arial"/>
              <a:buNone/>
              <a:tabLst/>
              <a:defRPr/>
            </a:pPr>
            <a:r>
              <a:rPr kumimoji="0" lang="fr-FR" sz="975"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Objectif :</a:t>
            </a:r>
            <a:r>
              <a:rPr kumimoji="0" lang="fr-FR" sz="1000" b="0" i="0" u="none" strike="noStrike" kern="0" cap="none" spc="0" normalizeH="0" baseline="0" noProof="0" dirty="0">
                <a:ln>
                  <a:noFill/>
                </a:ln>
                <a:solidFill>
                  <a:srgbClr val="000000"/>
                </a:solidFill>
                <a:effectLst/>
                <a:uLnTx/>
                <a:uFillTx/>
                <a:latin typeface="Arial"/>
                <a:cs typeface="Arial"/>
                <a:sym typeface="Arial"/>
              </a:rPr>
              <a:t> </a:t>
            </a:r>
            <a:r>
              <a:rPr kumimoji="0" lang="fr-FR" sz="975" b="0" i="0" u="none" strike="noStrike" kern="1200" cap="none" spc="0" normalizeH="0" baseline="0" noProof="0" dirty="0">
                <a:ln>
                  <a:noFill/>
                </a:ln>
                <a:solidFill>
                  <a:srgbClr val="706F6F"/>
                </a:solidFill>
                <a:effectLst/>
                <a:uLnTx/>
                <a:uFillTx/>
                <a:latin typeface="Arial" panose="020B0604020202020204" pitchFamily="34" charset="0"/>
                <a:ea typeface="+mn-ea"/>
                <a:cs typeface="Arial" panose="020B0604020202020204" pitchFamily="34" charset="0"/>
                <a:sym typeface="Arial"/>
              </a:rPr>
              <a:t>Identifier la dépendance des activités vers les autres services/activités de l’établissement</a:t>
            </a:r>
          </a:p>
        </p:txBody>
      </p:sp>
      <p:sp>
        <p:nvSpPr>
          <p:cNvPr id="10" name="ZoneTexte 9">
            <a:extLst>
              <a:ext uri="{FF2B5EF4-FFF2-40B4-BE49-F238E27FC236}">
                <a16:creationId xmlns:a16="http://schemas.microsoft.com/office/drawing/2014/main" id="{6EC49D03-31D4-F311-32FE-9AE7063472EE}"/>
              </a:ext>
            </a:extLst>
          </p:cNvPr>
          <p:cNvSpPr txBox="1"/>
          <p:nvPr/>
        </p:nvSpPr>
        <p:spPr>
          <a:xfrm>
            <a:off x="1843594" y="4126021"/>
            <a:ext cx="2656801" cy="630942"/>
          </a:xfrm>
          <a:prstGeom prst="rect">
            <a:avLst/>
          </a:prstGeom>
          <a:solidFill>
            <a:srgbClr val="FDEDF5"/>
          </a:solidFill>
          <a:ln w="12700">
            <a:prstDash val="lgDashDot"/>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just" defTabSz="914400" rtl="0" eaLnBrk="1" fontAlgn="auto" latinLnBrk="0" hangingPunct="1">
              <a:lnSpc>
                <a:spcPct val="100000"/>
              </a:lnSpc>
              <a:spcBef>
                <a:spcPts val="200"/>
              </a:spcBef>
              <a:spcAft>
                <a:spcPts val="200"/>
              </a:spcAft>
              <a:buClr>
                <a:srgbClr val="000000"/>
              </a:buClr>
              <a:buSzTx/>
              <a:buFont typeface="Arial"/>
              <a:buNone/>
              <a:tabLst/>
              <a:defRPr/>
            </a:pPr>
            <a:r>
              <a:rPr kumimoji="0" lang="fr-FR" sz="700" b="0" i="0" u="none" strike="noStrike" kern="0" cap="none" spc="0" normalizeH="0" baseline="0" noProof="0" dirty="0">
                <a:ln>
                  <a:noFill/>
                </a:ln>
                <a:solidFill>
                  <a:srgbClr val="595959"/>
                </a:solidFill>
                <a:effectLst/>
                <a:uLnTx/>
                <a:uFillTx/>
                <a:latin typeface="Arial"/>
                <a:ea typeface="+mn-ea"/>
                <a:cs typeface="+mn-cs"/>
                <a:sym typeface="Arial"/>
              </a:rPr>
              <a:t>Autre exemple : pour la prise en charge des patients, dépendance avec les services en amont (services de dialyse, service administratif des admissions, de la biologie, de l’imagerie…) et les services fournisseurs extérieurs à l’établissement comme le fournisseur d’oxygène.</a:t>
            </a:r>
          </a:p>
        </p:txBody>
      </p:sp>
      <p:pic>
        <p:nvPicPr>
          <p:cNvPr id="11" name="Picture 2">
            <a:extLst>
              <a:ext uri="{FF2B5EF4-FFF2-40B4-BE49-F238E27FC236}">
                <a16:creationId xmlns:a16="http://schemas.microsoft.com/office/drawing/2014/main" id="{B7FCF618-3FC9-5B05-B252-CA3F7BD52D8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55949" y="4090009"/>
            <a:ext cx="357922" cy="3579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012697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9F7E1F1F-96C4-4F6C-BEE7-CB841CEBB097}"/>
              </a:ext>
            </a:extLst>
          </p:cNvPr>
          <p:cNvSpPr>
            <a:spLocks noGrp="1"/>
          </p:cNvSpPr>
          <p:nvPr>
            <p:ph type="sldNum" sz="quarter" idx="18"/>
          </p:nvPr>
        </p:nvSpPr>
        <p:spPr/>
        <p:txBody>
          <a:bodyPr/>
          <a:lstStyle/>
          <a:p>
            <a:pPr marL="0" marR="0" lvl="0" indent="0" algn="ctr" defTabSz="914400" rtl="0" eaLnBrk="1" fontAlgn="auto" latinLnBrk="0" hangingPunct="1">
              <a:lnSpc>
                <a:spcPct val="100000"/>
              </a:lnSpc>
              <a:spcBef>
                <a:spcPts val="0"/>
              </a:spcBef>
              <a:spcAft>
                <a:spcPts val="0"/>
              </a:spcAft>
              <a:buClr>
                <a:srgbClr val="000000"/>
              </a:buClr>
              <a:buSzPts val="800"/>
              <a:buFont typeface="Arial"/>
              <a:buNone/>
              <a:tabLst/>
              <a:defRPr/>
            </a:pPr>
            <a:fld id="{4A897389-FDC9-4B4F-9058-9FB9E4529928}" type="slidenum">
              <a:rPr kumimoji="0" lang="fr-FR" sz="800" b="0" i="1" u="none" strike="noStrike" kern="0" cap="none" spc="0" normalizeH="0" baseline="0" noProof="0" smtClean="0">
                <a:ln>
                  <a:noFill/>
                </a:ln>
                <a:solidFill>
                  <a:srgbClr val="575757"/>
                </a:solidFill>
                <a:effectLst/>
                <a:uLnTx/>
                <a:uFillTx/>
                <a:latin typeface="Arial"/>
                <a:cs typeface="Arial"/>
                <a:sym typeface="Arial"/>
              </a:rPr>
              <a:pPr marL="0" marR="0" lvl="0" indent="0" algn="ctr" defTabSz="914400" rtl="0" eaLnBrk="1" fontAlgn="auto" latinLnBrk="0" hangingPunct="1">
                <a:lnSpc>
                  <a:spcPct val="100000"/>
                </a:lnSpc>
                <a:spcBef>
                  <a:spcPts val="0"/>
                </a:spcBef>
                <a:spcAft>
                  <a:spcPts val="0"/>
                </a:spcAft>
                <a:buClr>
                  <a:srgbClr val="000000"/>
                </a:buClr>
                <a:buSzPts val="800"/>
                <a:buFont typeface="Arial"/>
                <a:buNone/>
                <a:tabLst/>
                <a:defRPr/>
              </a:pPr>
              <a:t>43</a:t>
            </a:fld>
            <a:endParaRPr kumimoji="0" lang="fr-FR" sz="800" b="0" i="1" u="none" strike="noStrike" kern="0" cap="none" spc="0" normalizeH="0" baseline="0" noProof="0">
              <a:ln>
                <a:noFill/>
              </a:ln>
              <a:solidFill>
                <a:srgbClr val="575757"/>
              </a:solidFill>
              <a:effectLst/>
              <a:uLnTx/>
              <a:uFillTx/>
              <a:latin typeface="Arial"/>
              <a:cs typeface="Arial"/>
              <a:sym typeface="Arial"/>
            </a:endParaRPr>
          </a:p>
        </p:txBody>
      </p:sp>
      <p:sp>
        <p:nvSpPr>
          <p:cNvPr id="5" name="Titre 1">
            <a:extLst>
              <a:ext uri="{FF2B5EF4-FFF2-40B4-BE49-F238E27FC236}">
                <a16:creationId xmlns:a16="http://schemas.microsoft.com/office/drawing/2014/main" id="{EEB7DF9C-2C29-60D3-F708-E91A01EA1132}"/>
              </a:ext>
            </a:extLst>
          </p:cNvPr>
          <p:cNvSpPr txBox="1">
            <a:spLocks/>
          </p:cNvSpPr>
          <p:nvPr/>
        </p:nvSpPr>
        <p:spPr>
          <a:xfrm>
            <a:off x="827584" y="87474"/>
            <a:ext cx="8064092" cy="540006"/>
          </a:xfrm>
          <a:prstGeom prst="rect">
            <a:avLst/>
          </a:prstGeom>
          <a:noFill/>
          <a:ln>
            <a:noFill/>
          </a:ln>
        </p:spPr>
        <p:txBody>
          <a:bodyPr spcFirstLastPara="1" wrap="square" lIns="0" tIns="0" rIns="0" bIns="0" anchor="b" anchorCtr="0">
            <a:normAutofit/>
          </a:bodyPr>
          <a:lstStyle>
            <a:defPPr marR="0" lvl="0" algn="l" rtl="0">
              <a:lnSpc>
                <a:spcPct val="100000"/>
              </a:lnSpc>
              <a:spcBef>
                <a:spcPts val="0"/>
              </a:spcBef>
              <a:spcAft>
                <a:spcPts val="0"/>
              </a:spcAft>
            </a:defPPr>
            <a:lvl1pPr marR="0" lvl="0" algn="l" rtl="0">
              <a:lnSpc>
                <a:spcPct val="110000"/>
              </a:lnSpc>
              <a:spcBef>
                <a:spcPts val="0"/>
              </a:spcBef>
              <a:spcAft>
                <a:spcPts val="0"/>
              </a:spcAft>
              <a:buClr>
                <a:srgbClr val="006AB2"/>
              </a:buClr>
              <a:buSzPts val="2000"/>
              <a:buFont typeface="Arial"/>
              <a:buNone/>
              <a:defRPr sz="2000" b="1" i="0" u="none" strike="noStrike" cap="none">
                <a:solidFill>
                  <a:srgbClr val="006AB2"/>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10000"/>
              </a:lnSpc>
              <a:spcBef>
                <a:spcPts val="0"/>
              </a:spcBef>
              <a:spcAft>
                <a:spcPts val="0"/>
              </a:spcAft>
              <a:buClr>
                <a:srgbClr val="006AB2"/>
              </a:buClr>
              <a:buSzPts val="2000"/>
              <a:buFont typeface="Arial"/>
              <a:buNone/>
              <a:tabLst/>
              <a:defRPr/>
            </a:pPr>
            <a:r>
              <a:rPr kumimoji="0" lang="fr-FR" sz="2000" b="1" i="0" u="none" strike="noStrike" kern="0" cap="none" spc="0" normalizeH="0" baseline="0" noProof="0" dirty="0">
                <a:ln>
                  <a:noFill/>
                </a:ln>
                <a:solidFill>
                  <a:srgbClr val="006AB2"/>
                </a:solidFill>
                <a:effectLst/>
                <a:uLnTx/>
                <a:uFillTx/>
                <a:latin typeface="Arial"/>
                <a:cs typeface="Arial"/>
                <a:sym typeface="Arial"/>
              </a:rPr>
              <a:t>Onglets Scénarios </a:t>
            </a:r>
            <a:endParaRPr kumimoji="0" lang="fr-FR" sz="2000" b="0" i="0" u="none" strike="noStrike" kern="0" cap="none" spc="0" normalizeH="0" baseline="0" noProof="0" dirty="0">
              <a:ln>
                <a:noFill/>
              </a:ln>
              <a:solidFill>
                <a:srgbClr val="006AB2"/>
              </a:solidFill>
              <a:effectLst/>
              <a:uLnTx/>
              <a:uFillTx/>
              <a:latin typeface="Arial"/>
              <a:cs typeface="Arial"/>
              <a:sym typeface="Arial"/>
            </a:endParaRPr>
          </a:p>
        </p:txBody>
      </p:sp>
      <p:pic>
        <p:nvPicPr>
          <p:cNvPr id="16" name="Picture 8">
            <a:extLst>
              <a:ext uri="{FF2B5EF4-FFF2-40B4-BE49-F238E27FC236}">
                <a16:creationId xmlns:a16="http://schemas.microsoft.com/office/drawing/2014/main" id="{7A202150-A4E1-C424-33C7-0B55920B70F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02600" y="1492974"/>
            <a:ext cx="789076" cy="2763899"/>
          </a:xfrm>
          <a:prstGeom prst="rect">
            <a:avLst/>
          </a:prstGeom>
          <a:noFill/>
          <a:extLst>
            <a:ext uri="{909E8E84-426E-40DD-AFC4-6F175D3DCCD1}">
              <a14:hiddenFill xmlns:a14="http://schemas.microsoft.com/office/drawing/2010/main">
                <a:solidFill>
                  <a:srgbClr val="FFFFFF"/>
                </a:solidFill>
              </a14:hiddenFill>
            </a:ext>
          </a:extLst>
        </p:spPr>
      </p:pic>
      <p:sp>
        <p:nvSpPr>
          <p:cNvPr id="13" name="Espace réservé du texte 1">
            <a:extLst>
              <a:ext uri="{FF2B5EF4-FFF2-40B4-BE49-F238E27FC236}">
                <a16:creationId xmlns:a16="http://schemas.microsoft.com/office/drawing/2014/main" id="{15020B3A-273D-98C0-E68C-9C1DBCA24A53}"/>
              </a:ext>
            </a:extLst>
          </p:cNvPr>
          <p:cNvSpPr>
            <a:spLocks noGrp="1"/>
          </p:cNvSpPr>
          <p:nvPr>
            <p:ph type="body" sz="quarter" idx="15"/>
          </p:nvPr>
        </p:nvSpPr>
        <p:spPr>
          <a:xfrm>
            <a:off x="169982" y="823763"/>
            <a:ext cx="7861392" cy="3750133"/>
          </a:xfrm>
        </p:spPr>
        <p:txBody>
          <a:bodyPr anchor="ctr">
            <a:normAutofit fontScale="92500"/>
          </a:bodyPr>
          <a:lstStyle/>
          <a:p>
            <a:pPr marL="228600" indent="0">
              <a:buNone/>
            </a:pPr>
            <a:r>
              <a:rPr lang="fr-FR" sz="1200" b="0" dirty="0">
                <a:latin typeface="+mn-lt"/>
              </a:rPr>
              <a:t>Ces onglets permettent d’étayer </a:t>
            </a:r>
            <a:r>
              <a:rPr lang="fr-FR" sz="1200" dirty="0">
                <a:solidFill>
                  <a:srgbClr val="006AB2"/>
                </a:solidFill>
                <a:latin typeface="+mn-lt"/>
              </a:rPr>
              <a:t>les solutions de continuité sur la base de l’onglet BIA</a:t>
            </a:r>
            <a:r>
              <a:rPr lang="fr-FR" sz="1200" b="0" dirty="0">
                <a:latin typeface="+mn-lt"/>
              </a:rPr>
              <a:t>. Les solutions sont à prévoir temporellement : ce qu’il faut faire dans les premières heures, les premiers jours, premières semaines… pour revenir à un état stable et normal.</a:t>
            </a:r>
          </a:p>
          <a:p>
            <a:pPr marL="228600" indent="0">
              <a:buNone/>
            </a:pPr>
            <a:r>
              <a:rPr lang="fr-FR" sz="1200" b="0" dirty="0">
                <a:latin typeface="+mn-lt"/>
              </a:rPr>
              <a:t>La notion de </a:t>
            </a:r>
            <a:r>
              <a:rPr lang="fr-FR" sz="1200" i="0" u="none" strike="noStrike" cap="none" dirty="0">
                <a:solidFill>
                  <a:srgbClr val="E94C96"/>
                </a:solidFill>
                <a:latin typeface="+mn-lt"/>
                <a:ea typeface="Open Sans"/>
                <a:cs typeface="Open Sans"/>
                <a:sym typeface="Open Sans"/>
              </a:rPr>
              <a:t>Perte de Ressource Maximale Admissible (PDMA) </a:t>
            </a:r>
            <a:r>
              <a:rPr lang="fr-FR" sz="1200" b="0" dirty="0">
                <a:latin typeface="+mn-lt"/>
              </a:rPr>
              <a:t>est l’indicateur de perte maximale susceptible de résulter des impacts directs du sinistre et qu’il ne faut pas dépasser pour rendre possible la continuité d’activité. </a:t>
            </a:r>
          </a:p>
          <a:p>
            <a:pPr marL="228600" indent="0">
              <a:buNone/>
            </a:pPr>
            <a:r>
              <a:rPr lang="fr-FR" sz="1200" b="0" dirty="0">
                <a:latin typeface="+mn-lt"/>
              </a:rPr>
              <a:t>La colonne </a:t>
            </a:r>
            <a:r>
              <a:rPr lang="fr-FR" sz="1200" dirty="0">
                <a:solidFill>
                  <a:srgbClr val="E94C96"/>
                </a:solidFill>
                <a:latin typeface="+mn-lt"/>
                <a:ea typeface="Open Sans"/>
                <a:cs typeface="Open Sans"/>
              </a:rPr>
              <a:t>« reprise d’activité / retour à la normale » </a:t>
            </a:r>
            <a:r>
              <a:rPr lang="fr-FR" sz="1200" b="0" dirty="0">
                <a:latin typeface="+mn-lt"/>
              </a:rPr>
              <a:t>permet d’identifier les modalités de récupération du retard accumulé du fait de la crise. Par exemple, le rattrapage d’un mois d’éléments variables de paie (EVP) peut nécessiter un renfort secrétariat pour permettre le retour à la normale. Les ressources, procédures et organisations à déployer sont à renseigner dans cette colonne.</a:t>
            </a:r>
          </a:p>
          <a:p>
            <a:pPr marL="228600" indent="0">
              <a:buNone/>
            </a:pPr>
            <a:r>
              <a:rPr lang="fr-FR" sz="1200" b="0" dirty="0">
                <a:latin typeface="+mn-lt"/>
              </a:rPr>
              <a:t>Dans les trois scénarios possibles, il faut se positionner sur la cible et l’objectif seulement, quelle que soit la crise et ne pas trop rentrer dans le détail (panne, cyberattaque, etc.), car il est impossible de définir un scénario pour chaque situation. </a:t>
            </a:r>
          </a:p>
          <a:p>
            <a:pPr marL="228600" indent="0">
              <a:buNone/>
            </a:pPr>
            <a:r>
              <a:rPr lang="fr-FR" sz="1200" b="0" dirty="0">
                <a:latin typeface="+mn-lt"/>
              </a:rPr>
              <a:t>Pour chaque solution, il faut bien préciser ce que l’on prévoit. Par exemple, pour la mise à disposition d’une mallette PCRA dans chaque service avec des documents sur mesure et pré imprimés pour faciliter la continuité de l’activité, il faut se poser les questions suivantes : combien de feuilles, quelle solution pour en éditer de nouvelles, comment réintégrer ultérieurement ces données au logiciel, etc.</a:t>
            </a:r>
          </a:p>
        </p:txBody>
      </p:sp>
    </p:spTree>
    <p:extLst>
      <p:ext uri="{BB962C8B-B14F-4D97-AF65-F5344CB8AC3E}">
        <p14:creationId xmlns:p14="http://schemas.microsoft.com/office/powerpoint/2010/main" val="55124988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9F7E1F1F-96C4-4F6C-BEE7-CB841CEBB097}"/>
              </a:ext>
            </a:extLst>
          </p:cNvPr>
          <p:cNvSpPr>
            <a:spLocks noGrp="1"/>
          </p:cNvSpPr>
          <p:nvPr>
            <p:ph type="sldNum" sz="quarter" idx="18"/>
          </p:nvPr>
        </p:nvSpPr>
        <p:spPr/>
        <p:txBody>
          <a:bodyPr/>
          <a:lstStyle/>
          <a:p>
            <a:pPr marL="0" marR="0" lvl="0" indent="0" algn="ctr" defTabSz="914400" rtl="0" eaLnBrk="1" fontAlgn="auto" latinLnBrk="0" hangingPunct="1">
              <a:lnSpc>
                <a:spcPct val="100000"/>
              </a:lnSpc>
              <a:spcBef>
                <a:spcPts val="0"/>
              </a:spcBef>
              <a:spcAft>
                <a:spcPts val="0"/>
              </a:spcAft>
              <a:buClr>
                <a:srgbClr val="000000"/>
              </a:buClr>
              <a:buSzPts val="800"/>
              <a:buFont typeface="Arial"/>
              <a:buNone/>
              <a:tabLst/>
              <a:defRPr/>
            </a:pPr>
            <a:fld id="{4A897389-FDC9-4B4F-9058-9FB9E4529928}" type="slidenum">
              <a:rPr kumimoji="0" lang="fr-FR" sz="800" b="0" i="1" u="none" strike="noStrike" kern="0" cap="none" spc="0" normalizeH="0" baseline="0" noProof="0" smtClean="0">
                <a:ln>
                  <a:noFill/>
                </a:ln>
                <a:solidFill>
                  <a:srgbClr val="575757"/>
                </a:solidFill>
                <a:effectLst/>
                <a:uLnTx/>
                <a:uFillTx/>
                <a:latin typeface="Arial"/>
                <a:cs typeface="Arial"/>
                <a:sym typeface="Arial"/>
              </a:rPr>
              <a:pPr marL="0" marR="0" lvl="0" indent="0" algn="ctr" defTabSz="914400" rtl="0" eaLnBrk="1" fontAlgn="auto" latinLnBrk="0" hangingPunct="1">
                <a:lnSpc>
                  <a:spcPct val="100000"/>
                </a:lnSpc>
                <a:spcBef>
                  <a:spcPts val="0"/>
                </a:spcBef>
                <a:spcAft>
                  <a:spcPts val="0"/>
                </a:spcAft>
                <a:buClr>
                  <a:srgbClr val="000000"/>
                </a:buClr>
                <a:buSzPts val="800"/>
                <a:buFont typeface="Arial"/>
                <a:buNone/>
                <a:tabLst/>
                <a:defRPr/>
              </a:pPr>
              <a:t>44</a:t>
            </a:fld>
            <a:endParaRPr kumimoji="0" lang="fr-FR" sz="800" b="0" i="1" u="none" strike="noStrike" kern="0" cap="none" spc="0" normalizeH="0" baseline="0" noProof="0">
              <a:ln>
                <a:noFill/>
              </a:ln>
              <a:solidFill>
                <a:srgbClr val="575757"/>
              </a:solidFill>
              <a:effectLst/>
              <a:uLnTx/>
              <a:uFillTx/>
              <a:latin typeface="Arial"/>
              <a:cs typeface="Arial"/>
              <a:sym typeface="Arial"/>
            </a:endParaRPr>
          </a:p>
        </p:txBody>
      </p:sp>
      <p:sp>
        <p:nvSpPr>
          <p:cNvPr id="5" name="Titre 1">
            <a:extLst>
              <a:ext uri="{FF2B5EF4-FFF2-40B4-BE49-F238E27FC236}">
                <a16:creationId xmlns:a16="http://schemas.microsoft.com/office/drawing/2014/main" id="{EEB7DF9C-2C29-60D3-F708-E91A01EA1132}"/>
              </a:ext>
            </a:extLst>
          </p:cNvPr>
          <p:cNvSpPr txBox="1">
            <a:spLocks/>
          </p:cNvSpPr>
          <p:nvPr/>
        </p:nvSpPr>
        <p:spPr>
          <a:xfrm>
            <a:off x="827584" y="87474"/>
            <a:ext cx="8064092" cy="540006"/>
          </a:xfrm>
          <a:prstGeom prst="rect">
            <a:avLst/>
          </a:prstGeom>
          <a:noFill/>
          <a:ln>
            <a:noFill/>
          </a:ln>
        </p:spPr>
        <p:txBody>
          <a:bodyPr spcFirstLastPara="1" wrap="square" lIns="0" tIns="0" rIns="0" bIns="0" anchor="b" anchorCtr="0">
            <a:normAutofit/>
          </a:bodyPr>
          <a:lstStyle>
            <a:defPPr marR="0" lvl="0" algn="l" rtl="0">
              <a:lnSpc>
                <a:spcPct val="100000"/>
              </a:lnSpc>
              <a:spcBef>
                <a:spcPts val="0"/>
              </a:spcBef>
              <a:spcAft>
                <a:spcPts val="0"/>
              </a:spcAft>
            </a:defPPr>
            <a:lvl1pPr marR="0" lvl="0" algn="l" rtl="0">
              <a:lnSpc>
                <a:spcPct val="110000"/>
              </a:lnSpc>
              <a:spcBef>
                <a:spcPts val="0"/>
              </a:spcBef>
              <a:spcAft>
                <a:spcPts val="0"/>
              </a:spcAft>
              <a:buClr>
                <a:srgbClr val="006AB2"/>
              </a:buClr>
              <a:buSzPts val="2000"/>
              <a:buFont typeface="Arial"/>
              <a:buNone/>
              <a:defRPr sz="2000" b="1" i="0" u="none" strike="noStrike" cap="none">
                <a:solidFill>
                  <a:srgbClr val="006AB2"/>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10000"/>
              </a:lnSpc>
              <a:spcBef>
                <a:spcPts val="0"/>
              </a:spcBef>
              <a:spcAft>
                <a:spcPts val="0"/>
              </a:spcAft>
              <a:buClr>
                <a:srgbClr val="006AB2"/>
              </a:buClr>
              <a:buSzPts val="2000"/>
              <a:buFont typeface="Arial"/>
              <a:buNone/>
              <a:tabLst/>
              <a:defRPr/>
            </a:pPr>
            <a:r>
              <a:rPr kumimoji="0" lang="fr-FR" sz="2000" b="1" i="0" u="none" strike="noStrike" kern="0" cap="none" spc="0" normalizeH="0" baseline="0" noProof="0" dirty="0">
                <a:ln>
                  <a:noFill/>
                </a:ln>
                <a:solidFill>
                  <a:srgbClr val="006AB2"/>
                </a:solidFill>
                <a:effectLst/>
                <a:uLnTx/>
                <a:uFillTx/>
                <a:latin typeface="Arial"/>
                <a:cs typeface="Arial"/>
                <a:sym typeface="Arial"/>
              </a:rPr>
              <a:t>Onglet 2. Scénario « Perte des SI » : exemple processus paie</a:t>
            </a:r>
            <a:endParaRPr kumimoji="0" lang="fr-FR" sz="2000" b="0" i="0" u="none" strike="noStrike" kern="0" cap="none" spc="0" normalizeH="0" baseline="0" noProof="0" dirty="0">
              <a:ln>
                <a:noFill/>
              </a:ln>
              <a:solidFill>
                <a:srgbClr val="006AB2"/>
              </a:solidFill>
              <a:effectLst/>
              <a:uLnTx/>
              <a:uFillTx/>
              <a:latin typeface="Arial"/>
              <a:cs typeface="Arial"/>
              <a:sym typeface="Arial"/>
            </a:endParaRPr>
          </a:p>
        </p:txBody>
      </p:sp>
      <p:sp>
        <p:nvSpPr>
          <p:cNvPr id="20" name="ZoneTexte 19">
            <a:extLst>
              <a:ext uri="{FF2B5EF4-FFF2-40B4-BE49-F238E27FC236}">
                <a16:creationId xmlns:a16="http://schemas.microsoft.com/office/drawing/2014/main" id="{016CC5ED-5E76-ACCF-2B35-8D8D1BF4B3E1}"/>
              </a:ext>
            </a:extLst>
          </p:cNvPr>
          <p:cNvSpPr txBox="1"/>
          <p:nvPr/>
        </p:nvSpPr>
        <p:spPr>
          <a:xfrm>
            <a:off x="0" y="862116"/>
            <a:ext cx="9144000" cy="392415"/>
          </a:xfrm>
          <a:prstGeom prst="rect">
            <a:avLst/>
          </a:prstGeom>
          <a:solidFill>
            <a:schemeClr val="accent2">
              <a:lumMod val="20000"/>
              <a:lumOff val="80000"/>
            </a:schemeClr>
          </a:solidFill>
          <a:effectLst>
            <a:outerShdw blurRad="50800" dist="38100" dir="5400000" algn="t" rotWithShape="0">
              <a:prstClr val="black">
                <a:alpha val="40000"/>
              </a:prstClr>
            </a:outerShdw>
          </a:effectLst>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975"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Tableau Criticité des SI pour le métier</a:t>
            </a: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975"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Objectif : </a:t>
            </a:r>
            <a:r>
              <a:rPr kumimoji="0" lang="fr-FR" sz="975" b="0" i="0" u="none" strike="noStrike" kern="1200" cap="none" spc="0" normalizeH="0" baseline="0" noProof="0" dirty="0">
                <a:ln>
                  <a:noFill/>
                </a:ln>
                <a:solidFill>
                  <a:srgbClr val="706F6F"/>
                </a:solidFill>
                <a:effectLst/>
                <a:uLnTx/>
                <a:uFillTx/>
                <a:latin typeface="Arial" panose="020B0604020202020204" pitchFamily="34" charset="0"/>
                <a:ea typeface="+mn-ea"/>
                <a:cs typeface="Arial" panose="020B0604020202020204" pitchFamily="34" charset="0"/>
                <a:sym typeface="Arial"/>
              </a:rPr>
              <a:t>Identifier, pour chaque logiciel / application utilisé par les équipes, les solutions de continuité qui permettent de faire face à l'indisponibilité</a:t>
            </a:r>
            <a:r>
              <a:rPr kumimoji="0" lang="fr-FR" sz="975"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a:t>
            </a:r>
          </a:p>
        </p:txBody>
      </p:sp>
      <p:sp>
        <p:nvSpPr>
          <p:cNvPr id="4" name="ZoneTexte 3">
            <a:extLst>
              <a:ext uri="{FF2B5EF4-FFF2-40B4-BE49-F238E27FC236}">
                <a16:creationId xmlns:a16="http://schemas.microsoft.com/office/drawing/2014/main" id="{C0344F79-769E-4592-448A-4C6CD5EEB447}"/>
              </a:ext>
            </a:extLst>
          </p:cNvPr>
          <p:cNvSpPr txBox="1"/>
          <p:nvPr/>
        </p:nvSpPr>
        <p:spPr>
          <a:xfrm>
            <a:off x="107504" y="1316632"/>
            <a:ext cx="2433412"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Exemple </a:t>
            </a:r>
            <a:r>
              <a:rPr kumimoji="0" lang="fr-FR" sz="800" b="1" i="0" u="none" strike="noStrike" kern="1200" cap="none" spc="0" normalizeH="0" baseline="0" noProof="0" dirty="0">
                <a:ln>
                  <a:noFill/>
                </a:ln>
                <a:solidFill>
                  <a:srgbClr val="FFFFFF"/>
                </a:solidFill>
                <a:effectLst/>
                <a:highlight>
                  <a:srgbClr val="F089BA"/>
                </a:highlight>
                <a:uLnTx/>
                <a:uFillTx/>
                <a:latin typeface="Arial" panose="020B0604020202020204" pitchFamily="34" charset="0"/>
                <a:ea typeface="+mn-ea"/>
                <a:cs typeface="Arial" panose="020B0604020202020204" pitchFamily="34" charset="0"/>
                <a:sym typeface="Arial"/>
              </a:rPr>
              <a:t>processus paie</a:t>
            </a:r>
          </a:p>
        </p:txBody>
      </p:sp>
      <p:graphicFrame>
        <p:nvGraphicFramePr>
          <p:cNvPr id="6" name="Tableau 5">
            <a:extLst>
              <a:ext uri="{FF2B5EF4-FFF2-40B4-BE49-F238E27FC236}">
                <a16:creationId xmlns:a16="http://schemas.microsoft.com/office/drawing/2014/main" id="{28418561-AD39-E183-C51F-947E2136A84A}"/>
              </a:ext>
            </a:extLst>
          </p:cNvPr>
          <p:cNvGraphicFramePr>
            <a:graphicFrameLocks noGrp="1"/>
          </p:cNvGraphicFramePr>
          <p:nvPr>
            <p:extLst>
              <p:ext uri="{D42A27DB-BD31-4B8C-83A1-F6EECF244321}">
                <p14:modId xmlns:p14="http://schemas.microsoft.com/office/powerpoint/2010/main" val="2327404956"/>
              </p:ext>
            </p:extLst>
          </p:nvPr>
        </p:nvGraphicFramePr>
        <p:xfrm>
          <a:off x="196253" y="1687090"/>
          <a:ext cx="7660928" cy="2794087"/>
        </p:xfrm>
        <a:graphic>
          <a:graphicData uri="http://schemas.openxmlformats.org/drawingml/2006/table">
            <a:tbl>
              <a:tblPr>
                <a:tableStyleId>{5C22544A-7EE6-4342-B048-85BDC9FD1C3A}</a:tableStyleId>
              </a:tblPr>
              <a:tblGrid>
                <a:gridCol w="1110160">
                  <a:extLst>
                    <a:ext uri="{9D8B030D-6E8A-4147-A177-3AD203B41FA5}">
                      <a16:colId xmlns:a16="http://schemas.microsoft.com/office/drawing/2014/main" val="1028796273"/>
                    </a:ext>
                  </a:extLst>
                </a:gridCol>
                <a:gridCol w="736583">
                  <a:extLst>
                    <a:ext uri="{9D8B030D-6E8A-4147-A177-3AD203B41FA5}">
                      <a16:colId xmlns:a16="http://schemas.microsoft.com/office/drawing/2014/main" val="754093051"/>
                    </a:ext>
                  </a:extLst>
                </a:gridCol>
                <a:gridCol w="778686">
                  <a:extLst>
                    <a:ext uri="{9D8B030D-6E8A-4147-A177-3AD203B41FA5}">
                      <a16:colId xmlns:a16="http://schemas.microsoft.com/office/drawing/2014/main" val="3168730237"/>
                    </a:ext>
                  </a:extLst>
                </a:gridCol>
                <a:gridCol w="1384329">
                  <a:extLst>
                    <a:ext uri="{9D8B030D-6E8A-4147-A177-3AD203B41FA5}">
                      <a16:colId xmlns:a16="http://schemas.microsoft.com/office/drawing/2014/main" val="3958664088"/>
                    </a:ext>
                  </a:extLst>
                </a:gridCol>
                <a:gridCol w="1541044">
                  <a:extLst>
                    <a:ext uri="{9D8B030D-6E8A-4147-A177-3AD203B41FA5}">
                      <a16:colId xmlns:a16="http://schemas.microsoft.com/office/drawing/2014/main" val="453769758"/>
                    </a:ext>
                  </a:extLst>
                </a:gridCol>
                <a:gridCol w="795012">
                  <a:extLst>
                    <a:ext uri="{9D8B030D-6E8A-4147-A177-3AD203B41FA5}">
                      <a16:colId xmlns:a16="http://schemas.microsoft.com/office/drawing/2014/main" val="782468271"/>
                    </a:ext>
                  </a:extLst>
                </a:gridCol>
                <a:gridCol w="475863">
                  <a:extLst>
                    <a:ext uri="{9D8B030D-6E8A-4147-A177-3AD203B41FA5}">
                      <a16:colId xmlns:a16="http://schemas.microsoft.com/office/drawing/2014/main" val="1270279155"/>
                    </a:ext>
                  </a:extLst>
                </a:gridCol>
                <a:gridCol w="839251">
                  <a:extLst>
                    <a:ext uri="{9D8B030D-6E8A-4147-A177-3AD203B41FA5}">
                      <a16:colId xmlns:a16="http://schemas.microsoft.com/office/drawing/2014/main" val="942252609"/>
                    </a:ext>
                  </a:extLst>
                </a:gridCol>
              </a:tblGrid>
              <a:tr h="302056">
                <a:tc>
                  <a:txBody>
                    <a:bodyPr/>
                    <a:lstStyle/>
                    <a:p>
                      <a:pPr marL="88900" indent="0" algn="l" fontAlgn="ctr"/>
                      <a:r>
                        <a:rPr lang="fr-FR" sz="600" b="1" u="none" strike="noStrike" dirty="0">
                          <a:solidFill>
                            <a:schemeClr val="bg1"/>
                          </a:solidFill>
                          <a:effectLst/>
                        </a:rPr>
                        <a:t>Logiciels applicatifs</a:t>
                      </a:r>
                      <a:endParaRPr lang="fr-FR" sz="600" b="1" i="0" u="none" strike="noStrike" dirty="0">
                        <a:solidFill>
                          <a:schemeClr val="bg1"/>
                        </a:solidFill>
                        <a:effectLst/>
                        <a:latin typeface="Open Sans" panose="020B0606030504020204" pitchFamily="34" charset="0"/>
                      </a:endParaRPr>
                    </a:p>
                  </a:txBody>
                  <a:tcPr marL="0" marR="0" marT="0" marB="0" anchor="ctr">
                    <a:solidFill>
                      <a:schemeClr val="bg1">
                        <a:lumMod val="65000"/>
                      </a:schemeClr>
                    </a:solidFill>
                  </a:tcPr>
                </a:tc>
                <a:tc>
                  <a:txBody>
                    <a:bodyPr/>
                    <a:lstStyle/>
                    <a:p>
                      <a:pPr algn="ctr" fontAlgn="ctr"/>
                      <a:r>
                        <a:rPr lang="fr-FR" sz="600" b="1" u="none" strike="noStrike" dirty="0">
                          <a:solidFill>
                            <a:schemeClr val="bg1"/>
                          </a:solidFill>
                          <a:effectLst/>
                        </a:rPr>
                        <a:t>DMIA (RTO)</a:t>
                      </a:r>
                      <a:endParaRPr lang="fr-FR" sz="600" b="1" i="0" u="none" strike="noStrike" dirty="0">
                        <a:solidFill>
                          <a:schemeClr val="bg1"/>
                        </a:solidFill>
                        <a:effectLst/>
                        <a:latin typeface="Open Sans" panose="020B0606030504020204" pitchFamily="34" charset="0"/>
                      </a:endParaRPr>
                    </a:p>
                  </a:txBody>
                  <a:tcPr marL="0" marR="0" marT="0" marB="0" anchor="ctr">
                    <a:solidFill>
                      <a:schemeClr val="bg1">
                        <a:lumMod val="65000"/>
                      </a:schemeClr>
                    </a:solidFill>
                  </a:tcPr>
                </a:tc>
                <a:tc>
                  <a:txBody>
                    <a:bodyPr/>
                    <a:lstStyle/>
                    <a:p>
                      <a:pPr algn="ctr" fontAlgn="ctr"/>
                      <a:r>
                        <a:rPr lang="fr-FR" sz="600" b="1" u="none" strike="noStrike" dirty="0">
                          <a:solidFill>
                            <a:schemeClr val="bg1"/>
                          </a:solidFill>
                          <a:effectLst/>
                        </a:rPr>
                        <a:t>PDMA (RPO)</a:t>
                      </a:r>
                      <a:endParaRPr lang="fr-FR" sz="600" b="1" i="0" u="none" strike="noStrike" dirty="0">
                        <a:solidFill>
                          <a:schemeClr val="bg1"/>
                        </a:solidFill>
                        <a:effectLst/>
                        <a:latin typeface="Open Sans" panose="020B0606030504020204" pitchFamily="34" charset="0"/>
                      </a:endParaRPr>
                    </a:p>
                  </a:txBody>
                  <a:tcPr marL="0" marR="0" marT="0" marB="0" anchor="ctr">
                    <a:solidFill>
                      <a:schemeClr val="bg1">
                        <a:lumMod val="65000"/>
                      </a:schemeClr>
                    </a:solidFill>
                  </a:tcPr>
                </a:tc>
                <a:tc>
                  <a:txBody>
                    <a:bodyPr/>
                    <a:lstStyle/>
                    <a:p>
                      <a:pPr algn="ctr" fontAlgn="ctr"/>
                      <a:r>
                        <a:rPr lang="fr-FR" sz="600" b="1" u="none" strike="noStrike" dirty="0">
                          <a:solidFill>
                            <a:schemeClr val="bg1"/>
                          </a:solidFill>
                          <a:effectLst/>
                        </a:rPr>
                        <a:t>Solution de continuité à 3J</a:t>
                      </a:r>
                      <a:endParaRPr lang="fr-FR" sz="600" b="1" i="0" u="none" strike="noStrike" dirty="0">
                        <a:solidFill>
                          <a:schemeClr val="bg1"/>
                        </a:solidFill>
                        <a:effectLst/>
                        <a:latin typeface="Open Sans" panose="020B0606030504020204" pitchFamily="34" charset="0"/>
                      </a:endParaRPr>
                    </a:p>
                  </a:txBody>
                  <a:tcPr marL="0" marR="0" marT="0" marB="0" anchor="ctr">
                    <a:solidFill>
                      <a:schemeClr val="bg1">
                        <a:lumMod val="65000"/>
                      </a:schemeClr>
                    </a:solidFill>
                  </a:tcPr>
                </a:tc>
                <a:tc>
                  <a:txBody>
                    <a:bodyPr/>
                    <a:lstStyle/>
                    <a:p>
                      <a:pPr algn="ctr" fontAlgn="ctr"/>
                      <a:r>
                        <a:rPr lang="fr-FR" sz="600" b="1" u="none" strike="noStrike" dirty="0">
                          <a:solidFill>
                            <a:schemeClr val="bg1"/>
                          </a:solidFill>
                          <a:effectLst/>
                        </a:rPr>
                        <a:t>Solution de continuité à 3 semaines</a:t>
                      </a:r>
                      <a:endParaRPr lang="fr-FR" sz="600" b="1" i="0" u="none" strike="noStrike" dirty="0">
                        <a:solidFill>
                          <a:schemeClr val="bg1"/>
                        </a:solidFill>
                        <a:effectLst/>
                        <a:latin typeface="Open Sans" panose="020B0606030504020204" pitchFamily="34" charset="0"/>
                      </a:endParaRPr>
                    </a:p>
                  </a:txBody>
                  <a:tcPr marL="0" marR="0" marT="0" marB="0" anchor="ctr">
                    <a:solidFill>
                      <a:schemeClr val="bg1">
                        <a:lumMod val="65000"/>
                      </a:schemeClr>
                    </a:solidFill>
                  </a:tcPr>
                </a:tc>
                <a:tc>
                  <a:txBody>
                    <a:bodyPr/>
                    <a:lstStyle/>
                    <a:p>
                      <a:pPr algn="ctr" fontAlgn="ctr"/>
                      <a:r>
                        <a:rPr lang="fr-FR" sz="600" b="1" u="none" strike="noStrike" dirty="0">
                          <a:solidFill>
                            <a:schemeClr val="bg1"/>
                          </a:solidFill>
                          <a:effectLst/>
                        </a:rPr>
                        <a:t>Mode dégradé existant et opérationnel ?</a:t>
                      </a:r>
                      <a:endParaRPr lang="fr-FR" sz="600" b="1" i="0" u="none" strike="noStrike" dirty="0">
                        <a:solidFill>
                          <a:schemeClr val="bg1"/>
                        </a:solidFill>
                        <a:effectLst/>
                        <a:latin typeface="Open Sans" panose="020B0606030504020204" pitchFamily="34" charset="0"/>
                      </a:endParaRPr>
                    </a:p>
                  </a:txBody>
                  <a:tcPr marL="0" marR="0" marT="0" marB="0" anchor="ctr">
                    <a:solidFill>
                      <a:schemeClr val="bg1">
                        <a:lumMod val="65000"/>
                      </a:schemeClr>
                    </a:solidFill>
                  </a:tcPr>
                </a:tc>
                <a:tc>
                  <a:txBody>
                    <a:bodyPr/>
                    <a:lstStyle/>
                    <a:p>
                      <a:pPr algn="ctr" fontAlgn="ctr"/>
                      <a:r>
                        <a:rPr lang="fr-FR" sz="600" b="1" u="none" strike="noStrike" dirty="0">
                          <a:solidFill>
                            <a:schemeClr val="bg1"/>
                          </a:solidFill>
                          <a:effectLst/>
                        </a:rPr>
                        <a:t>Durée tolérable</a:t>
                      </a:r>
                      <a:endParaRPr lang="fr-FR" sz="600" b="1" i="0" u="none" strike="noStrike" dirty="0">
                        <a:solidFill>
                          <a:schemeClr val="bg1"/>
                        </a:solidFill>
                        <a:effectLst/>
                        <a:latin typeface="Open Sans" panose="020B0606030504020204" pitchFamily="34" charset="0"/>
                      </a:endParaRPr>
                    </a:p>
                  </a:txBody>
                  <a:tcPr marL="0" marR="0" marT="0" marB="0" anchor="ctr">
                    <a:solidFill>
                      <a:schemeClr val="bg1">
                        <a:lumMod val="65000"/>
                      </a:schemeClr>
                    </a:solidFill>
                  </a:tcPr>
                </a:tc>
                <a:tc>
                  <a:txBody>
                    <a:bodyPr/>
                    <a:lstStyle/>
                    <a:p>
                      <a:pPr algn="ctr" fontAlgn="ctr"/>
                      <a:r>
                        <a:rPr lang="fr-FR" sz="600" b="1" u="none" strike="noStrike" dirty="0">
                          <a:solidFill>
                            <a:schemeClr val="bg1"/>
                          </a:solidFill>
                          <a:effectLst/>
                        </a:rPr>
                        <a:t>Outil ou document associé</a:t>
                      </a:r>
                      <a:endParaRPr lang="fr-FR" sz="600" b="1" i="0" u="none" strike="noStrike" dirty="0">
                        <a:solidFill>
                          <a:schemeClr val="bg1"/>
                        </a:solidFill>
                        <a:effectLst/>
                        <a:latin typeface="Open Sans" panose="020B0606030504020204" pitchFamily="34" charset="0"/>
                      </a:endParaRPr>
                    </a:p>
                  </a:txBody>
                  <a:tcPr marL="0" marR="0" marT="0" marB="0" anchor="ctr">
                    <a:solidFill>
                      <a:schemeClr val="bg1">
                        <a:lumMod val="65000"/>
                      </a:schemeClr>
                    </a:solidFill>
                  </a:tcPr>
                </a:tc>
                <a:extLst>
                  <a:ext uri="{0D108BD9-81ED-4DB2-BD59-A6C34878D82A}">
                    <a16:rowId xmlns:a16="http://schemas.microsoft.com/office/drawing/2014/main" val="1962587467"/>
                  </a:ext>
                </a:extLst>
              </a:tr>
              <a:tr h="230997">
                <a:tc>
                  <a:txBody>
                    <a:bodyPr/>
                    <a:lstStyle/>
                    <a:p>
                      <a:pPr marL="88900" indent="0" algn="l" fontAlgn="ctr"/>
                      <a:r>
                        <a:rPr lang="fr-FR" sz="500" b="1" u="none" strike="noStrike" dirty="0">
                          <a:effectLst/>
                        </a:rPr>
                        <a:t>OCTIME</a:t>
                      </a:r>
                      <a:endParaRPr lang="fr-FR" sz="500" b="1"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algn="l" fontAlgn="ctr"/>
                      <a:r>
                        <a:rPr lang="fr-FR" sz="500" u="none" strike="noStrike" dirty="0">
                          <a:effectLst/>
                        </a:rPr>
                        <a:t>3 semaines</a:t>
                      </a: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algn="l" fontAlgn="ctr"/>
                      <a:r>
                        <a:rPr lang="fr-FR" sz="500" u="none" strike="noStrike" dirty="0">
                          <a:effectLst/>
                        </a:rPr>
                        <a:t>24h</a:t>
                      </a: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algn="l" fontAlgn="ctr"/>
                      <a:r>
                        <a:rPr lang="fr-FR" sz="500" u="none" strike="noStrike" dirty="0">
                          <a:effectLst/>
                        </a:rPr>
                        <a:t> </a:t>
                      </a: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marL="88900" indent="0" algn="l" fontAlgn="ctr"/>
                      <a:r>
                        <a:rPr lang="fr-FR" sz="500" u="none" strike="noStrike" dirty="0">
                          <a:effectLst/>
                        </a:rPr>
                        <a:t>Mise en place d'un fichier traçant l'ensemble des variables de paie pour chaque agent</a:t>
                      </a: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algn="l" fontAlgn="ctr"/>
                      <a:r>
                        <a:rPr lang="fr-FR" sz="500" u="none" strike="noStrike" dirty="0">
                          <a:effectLst/>
                        </a:rPr>
                        <a:t>Non</a:t>
                      </a: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algn="l" fontAlgn="ctr"/>
                      <a:r>
                        <a:rPr lang="fr-FR" sz="500" u="none" strike="noStrike" dirty="0">
                          <a:effectLst/>
                        </a:rPr>
                        <a:t>1M</a:t>
                      </a: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marL="88900" indent="0" algn="l" fontAlgn="ctr"/>
                      <a:r>
                        <a:rPr lang="fr-FR" sz="500" u="none" strike="noStrike" dirty="0">
                          <a:effectLst/>
                        </a:rPr>
                        <a:t>Fichier Excel</a:t>
                      </a: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extLst>
                  <a:ext uri="{0D108BD9-81ED-4DB2-BD59-A6C34878D82A}">
                    <a16:rowId xmlns:a16="http://schemas.microsoft.com/office/drawing/2014/main" val="391067212"/>
                  </a:ext>
                </a:extLst>
              </a:tr>
              <a:tr h="374966">
                <a:tc>
                  <a:txBody>
                    <a:bodyPr/>
                    <a:lstStyle/>
                    <a:p>
                      <a:pPr marL="88900" indent="0" algn="l" fontAlgn="ctr"/>
                      <a:r>
                        <a:rPr lang="fr-FR" sz="500" b="1" u="none" strike="noStrike" dirty="0">
                          <a:effectLst/>
                        </a:rPr>
                        <a:t>HEXTANT RH DOSSIER</a:t>
                      </a:r>
                      <a:endParaRPr lang="fr-FR" sz="500" b="1"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algn="l" fontAlgn="ctr"/>
                      <a:r>
                        <a:rPr lang="fr-FR" sz="500" u="none" strike="noStrike" dirty="0">
                          <a:effectLst/>
                        </a:rPr>
                        <a:t>3 jours</a:t>
                      </a: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algn="l" fontAlgn="ctr"/>
                      <a:r>
                        <a:rPr lang="fr-FR" sz="500" u="none" strike="noStrike" dirty="0">
                          <a:effectLst/>
                        </a:rPr>
                        <a:t>24h</a:t>
                      </a: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marL="88900" indent="0" algn="l" fontAlgn="ctr"/>
                      <a:r>
                        <a:rPr lang="fr-FR" sz="500" u="none" strike="noStrike" dirty="0">
                          <a:effectLst/>
                        </a:rPr>
                        <a:t>Recueil des informations papier</a:t>
                      </a: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algn="l"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algn="l" fontAlgn="ctr"/>
                      <a:r>
                        <a:rPr lang="fr-FR" sz="500" u="none" strike="noStrike" dirty="0">
                          <a:effectLst/>
                        </a:rPr>
                        <a:t>Oui</a:t>
                      </a: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algn="l" fontAlgn="ctr"/>
                      <a:r>
                        <a:rPr lang="fr-FR" sz="500" u="none" strike="noStrike">
                          <a:effectLst/>
                        </a:rPr>
                        <a:t>3J</a:t>
                      </a:r>
                      <a:endParaRPr lang="fr-FR" sz="500" b="0" i="0" u="none" strike="noStrike">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marL="88900" indent="0" algn="l" fontAlgn="ctr"/>
                      <a:r>
                        <a:rPr lang="fr-FR" sz="500" u="none" strike="noStrike" dirty="0">
                          <a:effectLst/>
                        </a:rPr>
                        <a:t>Documents papier</a:t>
                      </a: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extLst>
                  <a:ext uri="{0D108BD9-81ED-4DB2-BD59-A6C34878D82A}">
                    <a16:rowId xmlns:a16="http://schemas.microsoft.com/office/drawing/2014/main" val="1899769522"/>
                  </a:ext>
                </a:extLst>
              </a:tr>
              <a:tr h="369874">
                <a:tc>
                  <a:txBody>
                    <a:bodyPr/>
                    <a:lstStyle/>
                    <a:p>
                      <a:pPr marL="88900" indent="0" algn="l" fontAlgn="ctr"/>
                      <a:r>
                        <a:rPr lang="fr-FR" sz="500" b="1" u="none" strike="noStrike" dirty="0">
                          <a:effectLst/>
                        </a:rPr>
                        <a:t>HEXTANT EXPLOITATION</a:t>
                      </a:r>
                      <a:endParaRPr lang="fr-FR" sz="500" b="1"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algn="l" fontAlgn="ctr"/>
                      <a:r>
                        <a:rPr lang="fr-FR" sz="500" b="0" i="0" u="none" strike="noStrike" dirty="0">
                          <a:solidFill>
                            <a:srgbClr val="000000"/>
                          </a:solidFill>
                          <a:effectLst/>
                          <a:latin typeface="Open Sans" panose="020B0606030504020204" pitchFamily="34" charset="0"/>
                        </a:rPr>
                        <a:t>3 jours</a:t>
                      </a:r>
                    </a:p>
                  </a:txBody>
                  <a:tcPr marL="36000" marR="36000" marT="36000" marB="36000" anchor="ctr">
                    <a:solidFill>
                      <a:schemeClr val="accent1">
                        <a:lumMod val="20000"/>
                        <a:lumOff val="80000"/>
                      </a:schemeClr>
                    </a:solidFill>
                  </a:tcPr>
                </a:tc>
                <a:tc>
                  <a:txBody>
                    <a:bodyPr/>
                    <a:lstStyle/>
                    <a:p>
                      <a:pPr algn="l" fontAlgn="ctr"/>
                      <a:r>
                        <a:rPr lang="fr-FR" sz="500" u="none" strike="noStrike" dirty="0">
                          <a:effectLst/>
                        </a:rPr>
                        <a:t>24h</a:t>
                      </a: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marL="88900" indent="0" algn="l" fontAlgn="ctr"/>
                      <a:r>
                        <a:rPr lang="fr-FR" sz="500" u="none" strike="noStrike" dirty="0">
                          <a:effectLst/>
                        </a:rPr>
                        <a:t>Attente : absence de solution</a:t>
                      </a: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marL="88900" indent="0" algn="l" fontAlgn="ctr"/>
                      <a:r>
                        <a:rPr lang="fr-FR" sz="500" u="none" strike="noStrike" dirty="0">
                          <a:effectLst/>
                        </a:rPr>
                        <a:t>Demande auprès de la trésorerie pour le paiement des agents selon la paie précédente</a:t>
                      </a: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algn="l" fontAlgn="ctr"/>
                      <a:r>
                        <a:rPr lang="fr-FR" sz="500" u="none" strike="noStrike" dirty="0">
                          <a:effectLst/>
                        </a:rPr>
                        <a:t>Non</a:t>
                      </a: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algn="l"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algn="l" fontAlgn="ctr"/>
                      <a:r>
                        <a:rPr lang="fr-FR" sz="500" u="none" strike="noStrike" dirty="0">
                          <a:effectLst/>
                        </a:rPr>
                        <a:t>,</a:t>
                      </a: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extLst>
                  <a:ext uri="{0D108BD9-81ED-4DB2-BD59-A6C34878D82A}">
                    <a16:rowId xmlns:a16="http://schemas.microsoft.com/office/drawing/2014/main" val="1817555345"/>
                  </a:ext>
                </a:extLst>
              </a:tr>
              <a:tr h="332375">
                <a:tc>
                  <a:txBody>
                    <a:bodyPr/>
                    <a:lstStyle/>
                    <a:p>
                      <a:pPr marL="88900" indent="0" algn="l" fontAlgn="ctr"/>
                      <a:r>
                        <a:rPr lang="fr-FR" sz="500" b="1" u="none" strike="noStrike" dirty="0">
                          <a:effectLst/>
                        </a:rPr>
                        <a:t>HEXTANT GESTION ECO</a:t>
                      </a:r>
                      <a:endParaRPr lang="fr-FR" sz="500" b="1"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algn="l" fontAlgn="ctr"/>
                      <a:r>
                        <a:rPr lang="fr-FR" sz="500" u="none" strike="noStrike" dirty="0">
                          <a:effectLst/>
                        </a:rPr>
                        <a:t>3 jours</a:t>
                      </a: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algn="l" fontAlgn="ctr"/>
                      <a:r>
                        <a:rPr lang="fr-FR" sz="500" u="none" strike="noStrike">
                          <a:effectLst/>
                        </a:rPr>
                        <a:t>24h</a:t>
                      </a:r>
                      <a:endParaRPr lang="fr-FR" sz="500" b="0" i="0" u="none" strike="noStrike">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marL="88900" indent="0" algn="l" fontAlgn="ctr"/>
                      <a:r>
                        <a:rPr lang="fr-FR" sz="500" u="none" strike="noStrike" dirty="0">
                          <a:effectLst/>
                        </a:rPr>
                        <a:t>Génération d'un fichier de rémunération, enregistrement sur une clé USB, transport à la trésorerie</a:t>
                      </a: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algn="l" fontAlgn="ctr"/>
                      <a:r>
                        <a:rPr lang="fr-FR" sz="500" u="none" strike="noStrike" dirty="0">
                          <a:effectLst/>
                        </a:rPr>
                        <a:t> </a:t>
                      </a: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algn="l" fontAlgn="ctr"/>
                      <a:r>
                        <a:rPr lang="fr-FR" sz="500" u="none" strike="noStrike" dirty="0">
                          <a:effectLst/>
                        </a:rPr>
                        <a:t>Oui</a:t>
                      </a: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algn="l"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marL="88900" indent="0" algn="l" fontAlgn="ctr"/>
                      <a:r>
                        <a:rPr lang="fr-FR" sz="500" u="none" strike="noStrike" dirty="0">
                          <a:effectLst/>
                        </a:rPr>
                        <a:t>Clé USB, Fichier normalisé généré par HEXTANT EXPLOITATION</a:t>
                      </a: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extLst>
                  <a:ext uri="{0D108BD9-81ED-4DB2-BD59-A6C34878D82A}">
                    <a16:rowId xmlns:a16="http://schemas.microsoft.com/office/drawing/2014/main" val="2350113777"/>
                  </a:ext>
                </a:extLst>
              </a:tr>
              <a:tr h="230997">
                <a:tc>
                  <a:txBody>
                    <a:bodyPr/>
                    <a:lstStyle/>
                    <a:p>
                      <a:pPr marL="88900" indent="0" algn="l" fontAlgn="ctr"/>
                      <a:r>
                        <a:rPr lang="fr-FR" sz="500" b="1" u="none" strike="noStrike" dirty="0">
                          <a:effectLst/>
                        </a:rPr>
                        <a:t>NET ENTREPRISE (site d'état)</a:t>
                      </a:r>
                      <a:endParaRPr lang="fr-FR" sz="500" b="1"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algn="l" fontAlgn="ctr"/>
                      <a:r>
                        <a:rPr lang="fr-FR" sz="500" u="none" strike="noStrike" dirty="0">
                          <a:effectLst/>
                        </a:rPr>
                        <a:t>3 semaines</a:t>
                      </a: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algn="l" fontAlgn="ctr"/>
                      <a:r>
                        <a:rPr lang="fr-FR" sz="500" u="none" strike="noStrike" dirty="0">
                          <a:effectLst/>
                        </a:rPr>
                        <a:t>0</a:t>
                      </a: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algn="l" fontAlgn="ctr"/>
                      <a:r>
                        <a:rPr lang="fr-FR" sz="500" u="none" strike="noStrike" dirty="0">
                          <a:effectLst/>
                        </a:rPr>
                        <a:t> </a:t>
                      </a: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marL="88900" indent="0" algn="l" fontAlgn="ctr"/>
                      <a:r>
                        <a:rPr lang="fr-FR" sz="500" u="none" strike="noStrike" dirty="0">
                          <a:effectLst/>
                        </a:rPr>
                        <a:t>Déclaration en format papier (CERFA) ou régularisation annuelle</a:t>
                      </a: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algn="l" fontAlgn="ctr"/>
                      <a:r>
                        <a:rPr lang="fr-FR" sz="500" u="none" strike="noStrike" dirty="0">
                          <a:effectLst/>
                        </a:rPr>
                        <a:t>Non</a:t>
                      </a: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algn="l" fontAlgn="ctr"/>
                      <a:r>
                        <a:rPr lang="fr-FR" sz="500" u="none" strike="noStrike" dirty="0">
                          <a:effectLst/>
                        </a:rPr>
                        <a:t> </a:t>
                      </a: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marL="88900" indent="0" algn="l" fontAlgn="ctr"/>
                      <a:r>
                        <a:rPr lang="fr-FR" sz="500" u="none" strike="noStrike" dirty="0">
                          <a:effectLst/>
                        </a:rPr>
                        <a:t>CERFA, attestations</a:t>
                      </a: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extLst>
                  <a:ext uri="{0D108BD9-81ED-4DB2-BD59-A6C34878D82A}">
                    <a16:rowId xmlns:a16="http://schemas.microsoft.com/office/drawing/2014/main" val="597799504"/>
                  </a:ext>
                </a:extLst>
              </a:tr>
              <a:tr h="332375">
                <a:tc>
                  <a:txBody>
                    <a:bodyPr/>
                    <a:lstStyle/>
                    <a:p>
                      <a:pPr marL="88900" indent="0" algn="l" fontAlgn="ctr"/>
                      <a:r>
                        <a:rPr lang="fr-FR" sz="500" b="1" u="none" strike="noStrike" dirty="0">
                          <a:effectLst/>
                        </a:rPr>
                        <a:t>HELIOS (trésorerie)</a:t>
                      </a:r>
                      <a:endParaRPr lang="fr-FR" sz="500" b="1"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algn="l" fontAlgn="ctr"/>
                      <a:r>
                        <a:rPr lang="fr-FR" sz="500" u="none" strike="noStrike" dirty="0">
                          <a:effectLst/>
                        </a:rPr>
                        <a:t>3 jours</a:t>
                      </a: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algn="l" fontAlgn="ctr"/>
                      <a:r>
                        <a:rPr lang="fr-FR" sz="500" u="none" strike="noStrike" dirty="0">
                          <a:effectLst/>
                        </a:rPr>
                        <a:t>24h</a:t>
                      </a: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marL="88900" indent="0" algn="l" fontAlgn="ctr"/>
                      <a:r>
                        <a:rPr lang="fr-FR" sz="500" u="none" strike="noStrike" dirty="0">
                          <a:effectLst/>
                        </a:rPr>
                        <a:t>Génération d'un fichier de rémunération, enregistrement sur une clé USB, transport à la trésorerie</a:t>
                      </a: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algn="l" fontAlgn="ctr"/>
                      <a:r>
                        <a:rPr lang="fr-FR" sz="500" u="none" strike="noStrike" dirty="0">
                          <a:effectLst/>
                        </a:rPr>
                        <a:t> </a:t>
                      </a: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algn="l" fontAlgn="ctr"/>
                      <a:r>
                        <a:rPr lang="fr-FR" sz="500" u="none" strike="noStrike" dirty="0">
                          <a:effectLst/>
                        </a:rPr>
                        <a:t>Oui</a:t>
                      </a: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algn="l" fontAlgn="ctr"/>
                      <a:r>
                        <a:rPr lang="fr-FR" sz="500" u="none" strike="noStrike" dirty="0">
                          <a:effectLst/>
                        </a:rPr>
                        <a:t> </a:t>
                      </a: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marL="88900" indent="0" algn="l" fontAlgn="ctr"/>
                      <a:r>
                        <a:rPr lang="fr-FR" sz="500" u="none" strike="noStrike" dirty="0">
                          <a:effectLst/>
                        </a:rPr>
                        <a:t>Clé USB, Fichier normalisé généré par HEXTANT EXPLOITATION</a:t>
                      </a: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extLst>
                  <a:ext uri="{0D108BD9-81ED-4DB2-BD59-A6C34878D82A}">
                    <a16:rowId xmlns:a16="http://schemas.microsoft.com/office/drawing/2014/main" val="2934788507"/>
                  </a:ext>
                </a:extLst>
              </a:tr>
              <a:tr h="230997">
                <a:tc>
                  <a:txBody>
                    <a:bodyPr/>
                    <a:lstStyle/>
                    <a:p>
                      <a:pPr marL="88900" indent="0" algn="l" fontAlgn="ctr"/>
                      <a:r>
                        <a:rPr lang="fr-FR" sz="500" b="1" u="none" strike="noStrike" dirty="0">
                          <a:effectLst/>
                        </a:rPr>
                        <a:t>PACK OFFICE</a:t>
                      </a:r>
                      <a:endParaRPr lang="fr-FR" sz="500" b="1"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algn="l" fontAlgn="ctr"/>
                      <a:r>
                        <a:rPr lang="fr-FR" sz="500" u="none" strike="noStrike" dirty="0">
                          <a:effectLst/>
                        </a:rPr>
                        <a:t>3 jours</a:t>
                      </a: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algn="l" fontAlgn="ctr"/>
                      <a:r>
                        <a:rPr lang="fr-FR" sz="500" u="none" strike="noStrike" dirty="0">
                          <a:effectLst/>
                        </a:rPr>
                        <a:t> </a:t>
                      </a: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marL="88900" indent="0" algn="l" fontAlgn="ctr"/>
                      <a:r>
                        <a:rPr lang="fr-FR" sz="500" u="none" strike="noStrike" dirty="0">
                          <a:effectLst/>
                        </a:rPr>
                        <a:t>Mise à disposition d'un pack office par la DSI sur un ordinateur</a:t>
                      </a: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algn="l" fontAlgn="ctr"/>
                      <a:r>
                        <a:rPr lang="fr-FR" sz="500" u="none" strike="noStrike" dirty="0">
                          <a:effectLst/>
                        </a:rPr>
                        <a:t> </a:t>
                      </a: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algn="l" fontAlgn="ctr"/>
                      <a:r>
                        <a:rPr lang="fr-FR" sz="500" u="none" strike="noStrike" dirty="0">
                          <a:effectLst/>
                        </a:rPr>
                        <a:t>Oui</a:t>
                      </a: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algn="l" fontAlgn="ctr"/>
                      <a:r>
                        <a:rPr lang="fr-FR" sz="500" u="none" strike="noStrike" dirty="0">
                          <a:effectLst/>
                        </a:rPr>
                        <a:t> </a:t>
                      </a: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algn="l" fontAlgn="ctr"/>
                      <a:r>
                        <a:rPr lang="fr-FR" sz="500" u="none" strike="noStrike" dirty="0">
                          <a:effectLst/>
                        </a:rPr>
                        <a:t> </a:t>
                      </a: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extLst>
                  <a:ext uri="{0D108BD9-81ED-4DB2-BD59-A6C34878D82A}">
                    <a16:rowId xmlns:a16="http://schemas.microsoft.com/office/drawing/2014/main" val="578001912"/>
                  </a:ext>
                </a:extLst>
              </a:tr>
              <a:tr h="265159">
                <a:tc>
                  <a:txBody>
                    <a:bodyPr/>
                    <a:lstStyle/>
                    <a:p>
                      <a:pPr marL="88900" indent="0" algn="l" fontAlgn="ctr"/>
                      <a:r>
                        <a:rPr lang="fr-FR" sz="500" b="1" u="none" strike="noStrike" dirty="0">
                          <a:effectLst/>
                        </a:rPr>
                        <a:t>SITE d'HEXTANT DEDALUS </a:t>
                      </a:r>
                      <a:r>
                        <a:rPr lang="fr-FR" sz="500" b="0" u="none" strike="noStrike" dirty="0">
                          <a:effectLst/>
                        </a:rPr>
                        <a:t>(pour les tickets et MAJ réglementaires)</a:t>
                      </a: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algn="l" fontAlgn="ctr"/>
                      <a:r>
                        <a:rPr lang="fr-FR" sz="500" u="none" strike="noStrike" dirty="0">
                          <a:effectLst/>
                        </a:rPr>
                        <a:t>3 semaines</a:t>
                      </a: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algn="l" fontAlgn="ctr"/>
                      <a:r>
                        <a:rPr lang="fr-FR" sz="500" u="none" strike="noStrike" dirty="0">
                          <a:effectLst/>
                        </a:rPr>
                        <a:t> </a:t>
                      </a: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marL="88900" indent="0" algn="l" fontAlgn="ctr"/>
                      <a:r>
                        <a:rPr lang="fr-FR" sz="500" u="none" strike="noStrike" dirty="0">
                          <a:effectLst/>
                        </a:rPr>
                        <a:t>Venue de l'éditeur sur l'établissement</a:t>
                      </a: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algn="l" fontAlgn="ctr"/>
                      <a:r>
                        <a:rPr lang="fr-FR" sz="500" u="none" strike="noStrike" dirty="0">
                          <a:effectLst/>
                        </a:rPr>
                        <a:t> </a:t>
                      </a: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algn="l" fontAlgn="ctr"/>
                      <a:r>
                        <a:rPr lang="fr-FR" sz="500" u="none" strike="noStrike" dirty="0">
                          <a:effectLst/>
                        </a:rPr>
                        <a:t> </a:t>
                      </a: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algn="l" fontAlgn="ctr"/>
                      <a:r>
                        <a:rPr lang="fr-FR" sz="500" u="none" strike="noStrike" dirty="0">
                          <a:effectLst/>
                        </a:rPr>
                        <a:t> </a:t>
                      </a: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tc>
                  <a:txBody>
                    <a:bodyPr/>
                    <a:lstStyle/>
                    <a:p>
                      <a:pPr algn="l" fontAlgn="ctr"/>
                      <a:r>
                        <a:rPr lang="fr-FR" sz="500" u="none" strike="noStrike" dirty="0">
                          <a:effectLst/>
                        </a:rPr>
                        <a:t> </a:t>
                      </a: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1">
                        <a:lumMod val="20000"/>
                        <a:lumOff val="80000"/>
                      </a:schemeClr>
                    </a:solidFill>
                  </a:tcPr>
                </a:tc>
                <a:extLst>
                  <a:ext uri="{0D108BD9-81ED-4DB2-BD59-A6C34878D82A}">
                    <a16:rowId xmlns:a16="http://schemas.microsoft.com/office/drawing/2014/main" val="3555581445"/>
                  </a:ext>
                </a:extLst>
              </a:tr>
            </a:tbl>
          </a:graphicData>
        </a:graphic>
      </p:graphicFrame>
      <p:pic>
        <p:nvPicPr>
          <p:cNvPr id="7" name="Picture 6">
            <a:extLst>
              <a:ext uri="{FF2B5EF4-FFF2-40B4-BE49-F238E27FC236}">
                <a16:creationId xmlns:a16="http://schemas.microsoft.com/office/drawing/2014/main" id="{0F92CB5F-C381-59E8-8C0B-38E88B5D4B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76454" y="1883878"/>
            <a:ext cx="815222" cy="2599721"/>
          </a:xfrm>
          <a:prstGeom prst="rect">
            <a:avLst/>
          </a:prstGeom>
          <a:noFill/>
          <a:extLst>
            <a:ext uri="{909E8E84-426E-40DD-AFC4-6F175D3DCCD1}">
              <a14:hiddenFill xmlns:a14="http://schemas.microsoft.com/office/drawing/2010/main">
                <a:solidFill>
                  <a:srgbClr val="FFFFFF"/>
                </a:solidFill>
              </a14:hiddenFill>
            </a:ext>
          </a:extLst>
        </p:spPr>
      </p:pic>
      <p:sp>
        <p:nvSpPr>
          <p:cNvPr id="13" name="ZoneTexte 12">
            <a:extLst>
              <a:ext uri="{FF2B5EF4-FFF2-40B4-BE49-F238E27FC236}">
                <a16:creationId xmlns:a16="http://schemas.microsoft.com/office/drawing/2014/main" id="{BD8751AA-A93E-FA08-2038-AD3299B30FA2}"/>
              </a:ext>
            </a:extLst>
          </p:cNvPr>
          <p:cNvSpPr txBox="1"/>
          <p:nvPr/>
        </p:nvSpPr>
        <p:spPr>
          <a:xfrm>
            <a:off x="6379695" y="1415316"/>
            <a:ext cx="2656801" cy="307777"/>
          </a:xfrm>
          <a:prstGeom prst="rect">
            <a:avLst/>
          </a:prstGeom>
          <a:solidFill>
            <a:srgbClr val="FDEDF5"/>
          </a:solidFill>
          <a:ln w="12700">
            <a:prstDash val="lgDashDot"/>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just" defTabSz="914400" rtl="0" eaLnBrk="1" fontAlgn="auto" latinLnBrk="0" hangingPunct="1">
              <a:lnSpc>
                <a:spcPct val="100000"/>
              </a:lnSpc>
              <a:spcBef>
                <a:spcPts val="200"/>
              </a:spcBef>
              <a:spcAft>
                <a:spcPts val="200"/>
              </a:spcAft>
              <a:buClr>
                <a:srgbClr val="000000"/>
              </a:buClr>
              <a:buSzTx/>
              <a:buFont typeface="Arial"/>
              <a:buNone/>
              <a:tabLst/>
              <a:defRPr/>
            </a:pPr>
            <a:r>
              <a:rPr kumimoji="0" lang="fr-FR" sz="700" b="0" i="0" u="none" strike="noStrike" kern="0" cap="none" spc="0" normalizeH="0" baseline="0" noProof="0" dirty="0">
                <a:ln>
                  <a:noFill/>
                </a:ln>
                <a:solidFill>
                  <a:srgbClr val="595959"/>
                </a:solidFill>
                <a:effectLst/>
                <a:uLnTx/>
                <a:uFillTx/>
                <a:latin typeface="Arial"/>
                <a:ea typeface="+mn-ea"/>
                <a:cs typeface="+mn-cs"/>
                <a:sym typeface="Arial"/>
              </a:rPr>
              <a:t>Permet d’avoir la corrélation entre les processus métiers et les logiciels/applications.</a:t>
            </a:r>
          </a:p>
        </p:txBody>
      </p:sp>
      <p:pic>
        <p:nvPicPr>
          <p:cNvPr id="14" name="Picture 2">
            <a:extLst>
              <a:ext uri="{FF2B5EF4-FFF2-40B4-BE49-F238E27FC236}">
                <a16:creationId xmlns:a16="http://schemas.microsoft.com/office/drawing/2014/main" id="{295E71D5-583B-E354-6C65-FD61FC6CB33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2050" y="1379304"/>
            <a:ext cx="357922" cy="357922"/>
          </a:xfrm>
          <a:prstGeom prst="rect">
            <a:avLst/>
          </a:prstGeom>
          <a:noFill/>
          <a:extLst>
            <a:ext uri="{909E8E84-426E-40DD-AFC4-6F175D3DCCD1}">
              <a14:hiddenFill xmlns:a14="http://schemas.microsoft.com/office/drawing/2010/main">
                <a:solidFill>
                  <a:srgbClr val="FFFFFF"/>
                </a:solidFill>
              </a14:hiddenFill>
            </a:ext>
          </a:extLst>
        </p:spPr>
      </p:pic>
      <p:sp>
        <p:nvSpPr>
          <p:cNvPr id="15" name="ZoneTexte 14">
            <a:extLst>
              <a:ext uri="{FF2B5EF4-FFF2-40B4-BE49-F238E27FC236}">
                <a16:creationId xmlns:a16="http://schemas.microsoft.com/office/drawing/2014/main" id="{BD56F348-C8E6-E5C6-70BC-9909A90716FB}"/>
              </a:ext>
            </a:extLst>
          </p:cNvPr>
          <p:cNvSpPr txBox="1"/>
          <p:nvPr/>
        </p:nvSpPr>
        <p:spPr>
          <a:xfrm>
            <a:off x="3749520" y="4579137"/>
            <a:ext cx="2950157" cy="307777"/>
          </a:xfrm>
          <a:prstGeom prst="rect">
            <a:avLst/>
          </a:prstGeom>
          <a:solidFill>
            <a:srgbClr val="FDEDF5"/>
          </a:solidFill>
          <a:ln w="12700">
            <a:prstDash val="lgDashDot"/>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just" defTabSz="914400" rtl="0" eaLnBrk="1" fontAlgn="auto" latinLnBrk="0" hangingPunct="1">
              <a:lnSpc>
                <a:spcPct val="100000"/>
              </a:lnSpc>
              <a:spcBef>
                <a:spcPts val="200"/>
              </a:spcBef>
              <a:spcAft>
                <a:spcPts val="200"/>
              </a:spcAft>
              <a:buClr>
                <a:srgbClr val="000000"/>
              </a:buClr>
              <a:buSzTx/>
              <a:buFont typeface="Arial"/>
              <a:buNone/>
              <a:tabLst/>
              <a:defRPr/>
            </a:pPr>
            <a:r>
              <a:rPr kumimoji="0" lang="fr-FR" sz="700" b="0" i="0" u="none" strike="noStrike" kern="0" cap="none" spc="0" normalizeH="0" baseline="0" noProof="0" dirty="0">
                <a:ln>
                  <a:noFill/>
                </a:ln>
                <a:solidFill>
                  <a:srgbClr val="595959"/>
                </a:solidFill>
                <a:effectLst/>
                <a:uLnTx/>
                <a:uFillTx/>
                <a:latin typeface="Arial"/>
                <a:ea typeface="+mn-ea"/>
                <a:cs typeface="+mn-cs"/>
                <a:sym typeface="Arial"/>
              </a:rPr>
              <a:t>Dans cet exemple les solutions sont précisées à partir de 3 j et 3 semaines pour coller aux DMIA sélectionnées dans l’onglet BIA</a:t>
            </a:r>
          </a:p>
        </p:txBody>
      </p:sp>
      <p:pic>
        <p:nvPicPr>
          <p:cNvPr id="16" name="Picture 2">
            <a:extLst>
              <a:ext uri="{FF2B5EF4-FFF2-40B4-BE49-F238E27FC236}">
                <a16:creationId xmlns:a16="http://schemas.microsoft.com/office/drawing/2014/main" id="{D1E01A64-1092-5566-B57C-4293674EDDD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91598" y="4554064"/>
            <a:ext cx="357922" cy="3579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302093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9F7E1F1F-96C4-4F6C-BEE7-CB841CEBB097}"/>
              </a:ext>
            </a:extLst>
          </p:cNvPr>
          <p:cNvSpPr>
            <a:spLocks noGrp="1"/>
          </p:cNvSpPr>
          <p:nvPr>
            <p:ph type="sldNum" sz="quarter" idx="18"/>
          </p:nvPr>
        </p:nvSpPr>
        <p:spPr/>
        <p:txBody>
          <a:bodyPr/>
          <a:lstStyle/>
          <a:p>
            <a:pPr marL="0" marR="0" lvl="0" indent="0" algn="ctr" defTabSz="914400" rtl="0" eaLnBrk="1" fontAlgn="auto" latinLnBrk="0" hangingPunct="1">
              <a:lnSpc>
                <a:spcPct val="100000"/>
              </a:lnSpc>
              <a:spcBef>
                <a:spcPts val="0"/>
              </a:spcBef>
              <a:spcAft>
                <a:spcPts val="0"/>
              </a:spcAft>
              <a:buClr>
                <a:srgbClr val="000000"/>
              </a:buClr>
              <a:buSzPts val="800"/>
              <a:buFont typeface="Arial"/>
              <a:buNone/>
              <a:tabLst/>
              <a:defRPr/>
            </a:pPr>
            <a:fld id="{4A897389-FDC9-4B4F-9058-9FB9E4529928}" type="slidenum">
              <a:rPr kumimoji="0" lang="fr-FR" sz="800" b="0" i="1" u="none" strike="noStrike" kern="0" cap="none" spc="0" normalizeH="0" baseline="0" noProof="0" smtClean="0">
                <a:ln>
                  <a:noFill/>
                </a:ln>
                <a:solidFill>
                  <a:srgbClr val="575757"/>
                </a:solidFill>
                <a:effectLst/>
                <a:uLnTx/>
                <a:uFillTx/>
                <a:latin typeface="Arial"/>
                <a:cs typeface="Arial"/>
                <a:sym typeface="Arial"/>
              </a:rPr>
              <a:pPr marL="0" marR="0" lvl="0" indent="0" algn="ctr" defTabSz="914400" rtl="0" eaLnBrk="1" fontAlgn="auto" latinLnBrk="0" hangingPunct="1">
                <a:lnSpc>
                  <a:spcPct val="100000"/>
                </a:lnSpc>
                <a:spcBef>
                  <a:spcPts val="0"/>
                </a:spcBef>
                <a:spcAft>
                  <a:spcPts val="0"/>
                </a:spcAft>
                <a:buClr>
                  <a:srgbClr val="000000"/>
                </a:buClr>
                <a:buSzPts val="800"/>
                <a:buFont typeface="Arial"/>
                <a:buNone/>
                <a:tabLst/>
                <a:defRPr/>
              </a:pPr>
              <a:t>45</a:t>
            </a:fld>
            <a:endParaRPr kumimoji="0" lang="fr-FR" sz="800" b="0" i="1" u="none" strike="noStrike" kern="0" cap="none" spc="0" normalizeH="0" baseline="0" noProof="0">
              <a:ln>
                <a:noFill/>
              </a:ln>
              <a:solidFill>
                <a:srgbClr val="575757"/>
              </a:solidFill>
              <a:effectLst/>
              <a:uLnTx/>
              <a:uFillTx/>
              <a:latin typeface="Arial"/>
              <a:cs typeface="Arial"/>
              <a:sym typeface="Arial"/>
            </a:endParaRPr>
          </a:p>
        </p:txBody>
      </p:sp>
      <p:sp>
        <p:nvSpPr>
          <p:cNvPr id="5" name="Titre 1">
            <a:extLst>
              <a:ext uri="{FF2B5EF4-FFF2-40B4-BE49-F238E27FC236}">
                <a16:creationId xmlns:a16="http://schemas.microsoft.com/office/drawing/2014/main" id="{EEB7DF9C-2C29-60D3-F708-E91A01EA1132}"/>
              </a:ext>
            </a:extLst>
          </p:cNvPr>
          <p:cNvSpPr txBox="1">
            <a:spLocks/>
          </p:cNvSpPr>
          <p:nvPr/>
        </p:nvSpPr>
        <p:spPr>
          <a:xfrm>
            <a:off x="827584" y="90269"/>
            <a:ext cx="8064092" cy="540006"/>
          </a:xfrm>
          <a:prstGeom prst="rect">
            <a:avLst/>
          </a:prstGeom>
          <a:noFill/>
          <a:ln>
            <a:noFill/>
          </a:ln>
        </p:spPr>
        <p:txBody>
          <a:bodyPr spcFirstLastPara="1" wrap="square" lIns="0" tIns="0" rIns="0" bIns="0" anchor="b" anchorCtr="0">
            <a:normAutofit/>
          </a:bodyPr>
          <a:lstStyle>
            <a:defPPr marR="0" lvl="0" algn="l" rtl="0">
              <a:lnSpc>
                <a:spcPct val="100000"/>
              </a:lnSpc>
              <a:spcBef>
                <a:spcPts val="0"/>
              </a:spcBef>
              <a:spcAft>
                <a:spcPts val="0"/>
              </a:spcAft>
            </a:defPPr>
            <a:lvl1pPr marR="0" lvl="0" algn="l" rtl="0">
              <a:lnSpc>
                <a:spcPct val="110000"/>
              </a:lnSpc>
              <a:spcBef>
                <a:spcPts val="0"/>
              </a:spcBef>
              <a:spcAft>
                <a:spcPts val="0"/>
              </a:spcAft>
              <a:buClr>
                <a:srgbClr val="006AB2"/>
              </a:buClr>
              <a:buSzPts val="2000"/>
              <a:buFont typeface="Arial"/>
              <a:buNone/>
              <a:defRPr sz="2000" b="1" i="0" u="none" strike="noStrike" cap="none">
                <a:solidFill>
                  <a:srgbClr val="006AB2"/>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10000"/>
              </a:lnSpc>
              <a:spcBef>
                <a:spcPts val="0"/>
              </a:spcBef>
              <a:spcAft>
                <a:spcPts val="0"/>
              </a:spcAft>
              <a:buClr>
                <a:srgbClr val="006AB2"/>
              </a:buClr>
              <a:buSzPts val="2000"/>
              <a:buFont typeface="Arial"/>
              <a:buNone/>
              <a:tabLst/>
              <a:defRPr/>
            </a:pPr>
            <a:r>
              <a:rPr kumimoji="0" lang="fr-FR" sz="2000" b="1" i="0" u="none" strike="noStrike" kern="0" cap="none" spc="0" normalizeH="0" baseline="0" noProof="0" dirty="0">
                <a:ln>
                  <a:noFill/>
                </a:ln>
                <a:solidFill>
                  <a:srgbClr val="006AB2"/>
                </a:solidFill>
                <a:effectLst/>
                <a:uLnTx/>
                <a:uFillTx/>
                <a:latin typeface="Arial"/>
                <a:cs typeface="Arial"/>
                <a:sym typeface="Arial"/>
              </a:rPr>
              <a:t>Onglet 2. Scénario « Perte des SI » : exemple laboratoire </a:t>
            </a:r>
            <a:r>
              <a:rPr kumimoji="0" lang="fr-FR" sz="1600" b="0" i="0" u="none" strike="noStrike" kern="0" cap="none" spc="0" normalizeH="0" baseline="0" noProof="0" dirty="0">
                <a:ln>
                  <a:noFill/>
                </a:ln>
                <a:solidFill>
                  <a:srgbClr val="006AB2"/>
                </a:solidFill>
                <a:effectLst/>
                <a:uLnTx/>
                <a:uFillTx/>
                <a:latin typeface="Arial"/>
                <a:cs typeface="Arial"/>
                <a:sym typeface="Arial"/>
              </a:rPr>
              <a:t>(1/2)</a:t>
            </a:r>
            <a:endParaRPr kumimoji="0" lang="fr-FR" sz="2000" b="0" i="0" u="none" strike="noStrike" kern="0" cap="none" spc="0" normalizeH="0" baseline="0" noProof="0" dirty="0">
              <a:ln>
                <a:noFill/>
              </a:ln>
              <a:solidFill>
                <a:srgbClr val="006AB2"/>
              </a:solidFill>
              <a:effectLst/>
              <a:uLnTx/>
              <a:uFillTx/>
              <a:latin typeface="Arial"/>
              <a:cs typeface="Arial"/>
              <a:sym typeface="Arial"/>
            </a:endParaRPr>
          </a:p>
        </p:txBody>
      </p:sp>
      <p:sp>
        <p:nvSpPr>
          <p:cNvPr id="20" name="ZoneTexte 19">
            <a:extLst>
              <a:ext uri="{FF2B5EF4-FFF2-40B4-BE49-F238E27FC236}">
                <a16:creationId xmlns:a16="http://schemas.microsoft.com/office/drawing/2014/main" id="{016CC5ED-5E76-ACCF-2B35-8D8D1BF4B3E1}"/>
              </a:ext>
            </a:extLst>
          </p:cNvPr>
          <p:cNvSpPr txBox="1"/>
          <p:nvPr/>
        </p:nvSpPr>
        <p:spPr>
          <a:xfrm>
            <a:off x="0" y="862116"/>
            <a:ext cx="9144000" cy="242374"/>
          </a:xfrm>
          <a:prstGeom prst="rect">
            <a:avLst/>
          </a:prstGeom>
          <a:solidFill>
            <a:schemeClr val="accent2">
              <a:lumMod val="20000"/>
              <a:lumOff val="80000"/>
            </a:schemeClr>
          </a:solidFill>
          <a:effectLst>
            <a:outerShdw blurRad="50800" dist="38100" dir="5400000" algn="t" rotWithShape="0">
              <a:prstClr val="black">
                <a:alpha val="40000"/>
              </a:prstClr>
            </a:outerShdw>
          </a:effectLst>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975"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Tableau Criticité des SI pour le métier</a:t>
            </a:r>
          </a:p>
        </p:txBody>
      </p:sp>
      <p:sp>
        <p:nvSpPr>
          <p:cNvPr id="4" name="ZoneTexte 3">
            <a:extLst>
              <a:ext uri="{FF2B5EF4-FFF2-40B4-BE49-F238E27FC236}">
                <a16:creationId xmlns:a16="http://schemas.microsoft.com/office/drawing/2014/main" id="{C0344F79-769E-4592-448A-4C6CD5EEB447}"/>
              </a:ext>
            </a:extLst>
          </p:cNvPr>
          <p:cNvSpPr txBox="1"/>
          <p:nvPr/>
        </p:nvSpPr>
        <p:spPr>
          <a:xfrm>
            <a:off x="107504" y="1329332"/>
            <a:ext cx="2433412"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Exemple </a:t>
            </a:r>
            <a:r>
              <a:rPr kumimoji="0" lang="fr-FR" sz="800" b="1" i="0" u="none" strike="noStrike" kern="1200" cap="none" spc="0" normalizeH="0" baseline="0" noProof="0" dirty="0">
                <a:ln>
                  <a:noFill/>
                </a:ln>
                <a:solidFill>
                  <a:srgbClr val="FFFFFF"/>
                </a:solidFill>
                <a:effectLst/>
                <a:highlight>
                  <a:srgbClr val="006AB2"/>
                </a:highlight>
                <a:uLnTx/>
                <a:uFillTx/>
                <a:latin typeface="Arial" panose="020B0604020202020204" pitchFamily="34" charset="0"/>
                <a:ea typeface="+mn-ea"/>
                <a:cs typeface="Arial" panose="020B0604020202020204" pitchFamily="34" charset="0"/>
                <a:sym typeface="Arial"/>
              </a:rPr>
              <a:t>laboratoire</a:t>
            </a:r>
            <a:r>
              <a:rPr kumimoji="0" lang="fr-FR" sz="8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rPr>
              <a:t> </a:t>
            </a:r>
            <a:r>
              <a:rPr kumimoji="0" lang="fr-FR"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(1/2) </a:t>
            </a:r>
          </a:p>
        </p:txBody>
      </p:sp>
      <p:graphicFrame>
        <p:nvGraphicFramePr>
          <p:cNvPr id="6" name="Tableau 5">
            <a:extLst>
              <a:ext uri="{FF2B5EF4-FFF2-40B4-BE49-F238E27FC236}">
                <a16:creationId xmlns:a16="http://schemas.microsoft.com/office/drawing/2014/main" id="{28418561-AD39-E183-C51F-947E2136A84A}"/>
              </a:ext>
            </a:extLst>
          </p:cNvPr>
          <p:cNvGraphicFramePr>
            <a:graphicFrameLocks noGrp="1"/>
          </p:cNvGraphicFramePr>
          <p:nvPr>
            <p:extLst>
              <p:ext uri="{D42A27DB-BD31-4B8C-83A1-F6EECF244321}">
                <p14:modId xmlns:p14="http://schemas.microsoft.com/office/powerpoint/2010/main" val="1771775202"/>
              </p:ext>
            </p:extLst>
          </p:nvPr>
        </p:nvGraphicFramePr>
        <p:xfrm>
          <a:off x="189388" y="1624400"/>
          <a:ext cx="7743479" cy="2311762"/>
        </p:xfrm>
        <a:graphic>
          <a:graphicData uri="http://schemas.openxmlformats.org/drawingml/2006/table">
            <a:tbl>
              <a:tblPr>
                <a:tableStyleId>{5C22544A-7EE6-4342-B048-85BDC9FD1C3A}</a:tableStyleId>
              </a:tblPr>
              <a:tblGrid>
                <a:gridCol w="646460">
                  <a:extLst>
                    <a:ext uri="{9D8B030D-6E8A-4147-A177-3AD203B41FA5}">
                      <a16:colId xmlns:a16="http://schemas.microsoft.com/office/drawing/2014/main" val="1028796273"/>
                    </a:ext>
                  </a:extLst>
                </a:gridCol>
                <a:gridCol w="347458">
                  <a:extLst>
                    <a:ext uri="{9D8B030D-6E8A-4147-A177-3AD203B41FA5}">
                      <a16:colId xmlns:a16="http://schemas.microsoft.com/office/drawing/2014/main" val="754093051"/>
                    </a:ext>
                  </a:extLst>
                </a:gridCol>
                <a:gridCol w="391815">
                  <a:extLst>
                    <a:ext uri="{9D8B030D-6E8A-4147-A177-3AD203B41FA5}">
                      <a16:colId xmlns:a16="http://schemas.microsoft.com/office/drawing/2014/main" val="3168730237"/>
                    </a:ext>
                  </a:extLst>
                </a:gridCol>
                <a:gridCol w="2203033">
                  <a:extLst>
                    <a:ext uri="{9D8B030D-6E8A-4147-A177-3AD203B41FA5}">
                      <a16:colId xmlns:a16="http://schemas.microsoft.com/office/drawing/2014/main" val="3958664088"/>
                    </a:ext>
                  </a:extLst>
                </a:gridCol>
                <a:gridCol w="436171">
                  <a:extLst>
                    <a:ext uri="{9D8B030D-6E8A-4147-A177-3AD203B41FA5}">
                      <a16:colId xmlns:a16="http://schemas.microsoft.com/office/drawing/2014/main" val="782468271"/>
                    </a:ext>
                  </a:extLst>
                </a:gridCol>
                <a:gridCol w="473135">
                  <a:extLst>
                    <a:ext uri="{9D8B030D-6E8A-4147-A177-3AD203B41FA5}">
                      <a16:colId xmlns:a16="http://schemas.microsoft.com/office/drawing/2014/main" val="4249536251"/>
                    </a:ext>
                  </a:extLst>
                </a:gridCol>
                <a:gridCol w="1752077">
                  <a:extLst>
                    <a:ext uri="{9D8B030D-6E8A-4147-A177-3AD203B41FA5}">
                      <a16:colId xmlns:a16="http://schemas.microsoft.com/office/drawing/2014/main" val="1270279155"/>
                    </a:ext>
                  </a:extLst>
                </a:gridCol>
                <a:gridCol w="1493330">
                  <a:extLst>
                    <a:ext uri="{9D8B030D-6E8A-4147-A177-3AD203B41FA5}">
                      <a16:colId xmlns:a16="http://schemas.microsoft.com/office/drawing/2014/main" val="309557732"/>
                    </a:ext>
                  </a:extLst>
                </a:gridCol>
              </a:tblGrid>
              <a:tr h="287323">
                <a:tc>
                  <a:txBody>
                    <a:bodyPr/>
                    <a:lstStyle/>
                    <a:p>
                      <a:pPr marL="88900" indent="0" algn="l" fontAlgn="ctr"/>
                      <a:r>
                        <a:rPr lang="fr-FR" sz="600" b="1" u="none" strike="noStrike" dirty="0">
                          <a:solidFill>
                            <a:schemeClr val="bg1"/>
                          </a:solidFill>
                          <a:effectLst/>
                          <a:latin typeface="Arial" panose="020B0604020202020204" pitchFamily="34" charset="0"/>
                          <a:cs typeface="Arial" panose="020B0604020202020204" pitchFamily="34" charset="0"/>
                        </a:rPr>
                        <a:t>Logiciels applicatifs</a:t>
                      </a:r>
                      <a:endParaRPr lang="fr-FR" sz="60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chemeClr val="bg1">
                        <a:lumMod val="65000"/>
                      </a:schemeClr>
                    </a:solidFill>
                  </a:tcPr>
                </a:tc>
                <a:tc>
                  <a:txBody>
                    <a:bodyPr/>
                    <a:lstStyle/>
                    <a:p>
                      <a:pPr algn="ctr" fontAlgn="ctr"/>
                      <a:r>
                        <a:rPr lang="fr-FR" sz="600" b="1" u="none" strike="noStrike" dirty="0">
                          <a:solidFill>
                            <a:schemeClr val="bg1"/>
                          </a:solidFill>
                          <a:effectLst/>
                          <a:latin typeface="Arial" panose="020B0604020202020204" pitchFamily="34" charset="0"/>
                          <a:cs typeface="Arial" panose="020B0604020202020204" pitchFamily="34" charset="0"/>
                        </a:rPr>
                        <a:t>DMIA (RTO)</a:t>
                      </a:r>
                      <a:endParaRPr lang="fr-FR" sz="60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chemeClr val="bg1">
                        <a:lumMod val="65000"/>
                      </a:schemeClr>
                    </a:solidFill>
                  </a:tcPr>
                </a:tc>
                <a:tc>
                  <a:txBody>
                    <a:bodyPr/>
                    <a:lstStyle/>
                    <a:p>
                      <a:pPr algn="ctr" fontAlgn="ctr"/>
                      <a:r>
                        <a:rPr lang="fr-FR" sz="600" b="1" u="none" strike="noStrike" dirty="0">
                          <a:solidFill>
                            <a:schemeClr val="bg1"/>
                          </a:solidFill>
                          <a:effectLst/>
                          <a:latin typeface="Arial" panose="020B0604020202020204" pitchFamily="34" charset="0"/>
                          <a:cs typeface="Arial" panose="020B0604020202020204" pitchFamily="34" charset="0"/>
                        </a:rPr>
                        <a:t>PDMA (RPO)</a:t>
                      </a:r>
                      <a:endParaRPr lang="fr-FR" sz="60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chemeClr val="bg1">
                        <a:lumMod val="65000"/>
                      </a:schemeClr>
                    </a:solidFill>
                  </a:tcPr>
                </a:tc>
                <a:tc>
                  <a:txBody>
                    <a:bodyPr/>
                    <a:lstStyle/>
                    <a:p>
                      <a:pPr algn="ctr" fontAlgn="ctr"/>
                      <a:r>
                        <a:rPr lang="fr-FR" sz="600" b="1" u="none" strike="noStrike" dirty="0">
                          <a:solidFill>
                            <a:schemeClr val="bg1"/>
                          </a:solidFill>
                          <a:effectLst/>
                          <a:latin typeface="Arial" panose="020B0604020202020204" pitchFamily="34" charset="0"/>
                          <a:cs typeface="Arial" panose="020B0604020202020204" pitchFamily="34" charset="0"/>
                        </a:rPr>
                        <a:t>Solution de continuité </a:t>
                      </a:r>
                      <a:endParaRPr lang="fr-FR" sz="60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chemeClr val="bg1">
                        <a:lumMod val="65000"/>
                      </a:schemeClr>
                    </a:solidFill>
                  </a:tcPr>
                </a:tc>
                <a:tc>
                  <a:txBody>
                    <a:bodyPr/>
                    <a:lstStyle/>
                    <a:p>
                      <a:pPr algn="ctr" fontAlgn="ctr"/>
                      <a:r>
                        <a:rPr lang="fr-FR" sz="600" b="1" u="none" strike="noStrike" dirty="0">
                          <a:solidFill>
                            <a:schemeClr val="bg1"/>
                          </a:solidFill>
                          <a:effectLst/>
                          <a:latin typeface="Arial" panose="020B0604020202020204" pitchFamily="34" charset="0"/>
                          <a:cs typeface="Arial" panose="020B0604020202020204" pitchFamily="34" charset="0"/>
                        </a:rPr>
                        <a:t>Mode dégradé</a:t>
                      </a:r>
                      <a:endParaRPr lang="fr-FR" sz="60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chemeClr val="bg1">
                        <a:lumMod val="65000"/>
                      </a:schemeClr>
                    </a:solidFill>
                  </a:tcPr>
                </a:tc>
                <a:tc>
                  <a:txBody>
                    <a:bodyPr/>
                    <a:lstStyle/>
                    <a:p>
                      <a:pPr algn="ctr" fontAlgn="ctr"/>
                      <a:r>
                        <a:rPr lang="fr-FR" sz="600" b="1" u="none" strike="noStrike" dirty="0">
                          <a:solidFill>
                            <a:schemeClr val="bg1"/>
                          </a:solidFill>
                          <a:effectLst/>
                          <a:latin typeface="Arial" panose="020B0604020202020204" pitchFamily="34" charset="0"/>
                          <a:cs typeface="Arial" panose="020B0604020202020204" pitchFamily="34" charset="0"/>
                        </a:rPr>
                        <a:t>Durée tolérable</a:t>
                      </a:r>
                      <a:endParaRPr lang="fr-FR" sz="60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chemeClr val="bg1">
                        <a:lumMod val="65000"/>
                      </a:schemeClr>
                    </a:solidFill>
                  </a:tcPr>
                </a:tc>
                <a:tc>
                  <a:txBody>
                    <a:bodyPr/>
                    <a:lstStyle/>
                    <a:p>
                      <a:pPr algn="ctr" fontAlgn="ctr"/>
                      <a:r>
                        <a:rPr lang="fr-FR" sz="600" b="1" u="none" strike="noStrike" dirty="0">
                          <a:solidFill>
                            <a:schemeClr val="bg1"/>
                          </a:solidFill>
                          <a:effectLst/>
                          <a:latin typeface="Arial" panose="020B0604020202020204" pitchFamily="34" charset="0"/>
                          <a:cs typeface="Arial" panose="020B0604020202020204" pitchFamily="34" charset="0"/>
                        </a:rPr>
                        <a:t>Outil ou document associé</a:t>
                      </a:r>
                      <a:endParaRPr lang="fr-FR" sz="60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chemeClr val="bg1">
                        <a:lumMod val="65000"/>
                      </a:schemeClr>
                    </a:solidFill>
                  </a:tcPr>
                </a:tc>
                <a:tc>
                  <a:txBody>
                    <a:bodyPr/>
                    <a:lstStyle/>
                    <a:p>
                      <a:pPr algn="ctr" fontAlgn="ctr"/>
                      <a:r>
                        <a:rPr lang="fr-FR" sz="600" b="1" i="0" u="none" strike="noStrike" dirty="0">
                          <a:solidFill>
                            <a:srgbClr val="FFFFFF"/>
                          </a:solidFill>
                          <a:effectLst/>
                          <a:latin typeface="Arial" panose="020B0604020202020204" pitchFamily="34" charset="0"/>
                          <a:cs typeface="Arial" panose="020B0604020202020204" pitchFamily="34" charset="0"/>
                        </a:rPr>
                        <a:t>Reprise d'activité / Retour à la normale</a:t>
                      </a:r>
                    </a:p>
                  </a:txBody>
                  <a:tcPr marL="0" marR="0" marT="0" marB="0" anchor="ctr">
                    <a:solidFill>
                      <a:schemeClr val="bg1">
                        <a:lumMod val="65000"/>
                      </a:schemeClr>
                    </a:solidFill>
                  </a:tcPr>
                </a:tc>
                <a:extLst>
                  <a:ext uri="{0D108BD9-81ED-4DB2-BD59-A6C34878D82A}">
                    <a16:rowId xmlns:a16="http://schemas.microsoft.com/office/drawing/2014/main" val="1962587467"/>
                  </a:ext>
                </a:extLst>
              </a:tr>
              <a:tr h="133321">
                <a:tc>
                  <a:txBody>
                    <a:bodyPr/>
                    <a:lstStyle/>
                    <a:p>
                      <a:pPr marL="88900" indent="0" algn="l" fontAlgn="ctr"/>
                      <a:r>
                        <a:rPr lang="fr-FR" sz="500" b="1" i="0" u="none" strike="noStrike" dirty="0" err="1">
                          <a:solidFill>
                            <a:srgbClr val="000000"/>
                          </a:solidFill>
                          <a:effectLst/>
                          <a:latin typeface="Arial" panose="020B0604020202020204" pitchFamily="34" charset="0"/>
                          <a:cs typeface="Arial" panose="020B0604020202020204" pitchFamily="34" charset="0"/>
                        </a:rPr>
                        <a:t>DxLab</a:t>
                      </a:r>
                      <a:endParaRPr lang="fr-FR" sz="500" b="1" i="0" u="none" strike="noStrike" dirty="0">
                        <a:solidFill>
                          <a:srgbClr val="000000"/>
                        </a:solidFill>
                        <a:effectLst/>
                        <a:latin typeface="Arial" panose="020B0604020202020204" pitchFamily="34" charset="0"/>
                        <a:cs typeface="Arial" panose="020B0604020202020204" pitchFamily="34" charset="0"/>
                      </a:endParaRPr>
                    </a:p>
                  </a:txBody>
                  <a:tcPr marL="36000" marR="36000" marT="36000" marB="36000" anchor="ctr">
                    <a:solidFill>
                      <a:schemeClr val="accent1">
                        <a:lumMod val="20000"/>
                        <a:lumOff val="80000"/>
                      </a:schemeClr>
                    </a:solidFill>
                  </a:tcPr>
                </a:tc>
                <a:tc>
                  <a:txBody>
                    <a:bodyPr/>
                    <a:lstStyle/>
                    <a:p>
                      <a:pPr algn="ctr" fontAlgn="ctr"/>
                      <a:r>
                        <a:rPr lang="fr-FR" sz="500" b="0" i="0" u="none" strike="noStrike" dirty="0">
                          <a:solidFill>
                            <a:srgbClr val="000000"/>
                          </a:solidFill>
                          <a:effectLst/>
                          <a:latin typeface="Arial" panose="020B0604020202020204" pitchFamily="34" charset="0"/>
                          <a:cs typeface="Arial" panose="020B0604020202020204" pitchFamily="34" charset="0"/>
                        </a:rPr>
                        <a:t>1h</a:t>
                      </a:r>
                    </a:p>
                  </a:txBody>
                  <a:tcPr marL="36000" marR="36000" marT="36000" marB="36000" anchor="ctr">
                    <a:solidFill>
                      <a:schemeClr val="accent1">
                        <a:lumMod val="20000"/>
                        <a:lumOff val="80000"/>
                      </a:schemeClr>
                    </a:solidFill>
                  </a:tcPr>
                </a:tc>
                <a:tc>
                  <a:txBody>
                    <a:bodyPr/>
                    <a:lstStyle/>
                    <a:p>
                      <a:pPr algn="ctr" fontAlgn="ctr"/>
                      <a:r>
                        <a:rPr lang="fr-FR" sz="500" b="0" i="0" u="none" strike="noStrike" dirty="0">
                          <a:solidFill>
                            <a:srgbClr val="000000"/>
                          </a:solidFill>
                          <a:effectLst/>
                          <a:latin typeface="Arial" panose="020B0604020202020204" pitchFamily="34" charset="0"/>
                          <a:cs typeface="Arial" panose="020B0604020202020204" pitchFamily="34" charset="0"/>
                        </a:rPr>
                        <a:t>1 jour</a:t>
                      </a:r>
                    </a:p>
                  </a:txBody>
                  <a:tcPr marL="36000" marR="36000" marT="36000" marB="36000" anchor="ctr">
                    <a:solidFill>
                      <a:schemeClr val="accent1">
                        <a:lumMod val="20000"/>
                        <a:lumOff val="80000"/>
                      </a:schemeClr>
                    </a:solidFill>
                  </a:tcP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Prise de note papier, bon de prescription distribué aux différents services</a:t>
                      </a:r>
                    </a:p>
                  </a:txBody>
                  <a:tcPr marL="36000" marR="36000" marT="36000" marB="36000" anchor="ctr">
                    <a:solidFill>
                      <a:schemeClr val="accent1">
                        <a:lumMod val="20000"/>
                        <a:lumOff val="80000"/>
                      </a:schemeClr>
                    </a:solidFill>
                  </a:tcPr>
                </a:tc>
                <a:tc>
                  <a:txBody>
                    <a:bodyPr/>
                    <a:lstStyle/>
                    <a:p>
                      <a:pPr algn="ctr" fontAlgn="ctr"/>
                      <a:r>
                        <a:rPr lang="fr-FR" sz="500" b="0" i="0" u="none" strike="noStrike" dirty="0">
                          <a:solidFill>
                            <a:srgbClr val="000000"/>
                          </a:solidFill>
                          <a:effectLst/>
                          <a:latin typeface="Arial" panose="020B0604020202020204" pitchFamily="34" charset="0"/>
                          <a:cs typeface="Arial" panose="020B0604020202020204" pitchFamily="34" charset="0"/>
                        </a:rPr>
                        <a:t>oui</a:t>
                      </a:r>
                    </a:p>
                  </a:txBody>
                  <a:tcPr marL="36000" marR="36000" marT="36000" marB="36000" anchor="ctr">
                    <a:solidFill>
                      <a:schemeClr val="accent1">
                        <a:lumMod val="20000"/>
                        <a:lumOff val="80000"/>
                      </a:schemeClr>
                    </a:solidFill>
                  </a:tcPr>
                </a:tc>
                <a:tc>
                  <a:txBody>
                    <a:bodyPr/>
                    <a:lstStyle/>
                    <a:p>
                      <a:pPr algn="ctr" fontAlgn="ctr"/>
                      <a:r>
                        <a:rPr lang="fr-FR" sz="500" b="0" i="0" u="none" strike="noStrike" dirty="0">
                          <a:solidFill>
                            <a:srgbClr val="000000"/>
                          </a:solidFill>
                          <a:effectLst/>
                          <a:latin typeface="Arial" panose="020B0604020202020204" pitchFamily="34" charset="0"/>
                          <a:cs typeface="Arial" panose="020B0604020202020204" pitchFamily="34" charset="0"/>
                        </a:rPr>
                        <a:t>1 mois</a:t>
                      </a:r>
                    </a:p>
                  </a:txBody>
                  <a:tcPr marL="36000" marR="36000" marT="36000" marB="36000" anchor="ctr">
                    <a:solidFill>
                      <a:schemeClr val="accent1">
                        <a:lumMod val="20000"/>
                        <a:lumOff val="80000"/>
                      </a:schemeClr>
                    </a:solidFill>
                  </a:tcP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Procédure dégradée </a:t>
                      </a:r>
                      <a:r>
                        <a:rPr lang="fr-FR" sz="500" b="0" i="0" u="none" strike="noStrike" dirty="0" err="1">
                          <a:solidFill>
                            <a:srgbClr val="000000"/>
                          </a:solidFill>
                          <a:effectLst/>
                          <a:latin typeface="Arial" panose="020B0604020202020204" pitchFamily="34" charset="0"/>
                          <a:cs typeface="Arial" panose="020B0604020202020204" pitchFamily="34" charset="0"/>
                        </a:rPr>
                        <a:t>Dxlab</a:t>
                      </a:r>
                      <a:r>
                        <a:rPr lang="fr-FR" sz="500" b="0" i="0" u="none" strike="noStrike" dirty="0">
                          <a:solidFill>
                            <a:srgbClr val="000000"/>
                          </a:solidFill>
                          <a:effectLst/>
                          <a:latin typeface="Arial" panose="020B0604020202020204" pitchFamily="34" charset="0"/>
                          <a:cs typeface="Arial" panose="020B0604020202020204" pitchFamily="34" charset="0"/>
                        </a:rPr>
                        <a:t> stockée sur le disque dur. Elle se trouve dans </a:t>
                      </a:r>
                      <a:r>
                        <a:rPr lang="fr-FR" sz="500" b="0" i="0" u="none" strike="noStrike" dirty="0" err="1">
                          <a:solidFill>
                            <a:srgbClr val="000000"/>
                          </a:solidFill>
                          <a:effectLst/>
                          <a:latin typeface="Arial" panose="020B0604020202020204" pitchFamily="34" charset="0"/>
                          <a:cs typeface="Arial" panose="020B0604020202020204" pitchFamily="34" charset="0"/>
                        </a:rPr>
                        <a:t>Ennov</a:t>
                      </a:r>
                      <a:r>
                        <a:rPr lang="fr-FR" sz="500" b="0" i="0" u="none" strike="noStrike" dirty="0">
                          <a:solidFill>
                            <a:srgbClr val="000000"/>
                          </a:solidFill>
                          <a:effectLst/>
                          <a:latin typeface="Arial" panose="020B0604020202020204" pitchFamily="34" charset="0"/>
                          <a:cs typeface="Arial" panose="020B0604020202020204" pitchFamily="34" charset="0"/>
                        </a:rPr>
                        <a:t>. Elle se nomme : </a:t>
                      </a:r>
                      <a:r>
                        <a:rPr lang="fr-FR" sz="500" b="0" i="0" u="none" strike="noStrike" dirty="0" err="1">
                          <a:solidFill>
                            <a:srgbClr val="000000"/>
                          </a:solidFill>
                          <a:effectLst/>
                          <a:latin typeface="Arial" panose="020B0604020202020204" pitchFamily="34" charset="0"/>
                          <a:cs typeface="Arial" panose="020B0604020202020204" pitchFamily="34" charset="0"/>
                        </a:rPr>
                        <a:t>DxLab</a:t>
                      </a:r>
                      <a:r>
                        <a:rPr lang="fr-FR" sz="500" b="0" i="0" u="none" strike="noStrike" dirty="0">
                          <a:solidFill>
                            <a:srgbClr val="000000"/>
                          </a:solidFill>
                          <a:effectLst/>
                          <a:latin typeface="Arial" panose="020B0604020202020204" pitchFamily="34" charset="0"/>
                          <a:cs typeface="Arial" panose="020B0604020202020204" pitchFamily="34" charset="0"/>
                        </a:rPr>
                        <a:t> solution dégradée.</a:t>
                      </a:r>
                    </a:p>
                  </a:txBody>
                  <a:tcPr marL="36000" marR="36000" marT="36000" marB="36000" anchor="ctr">
                    <a:solidFill>
                      <a:schemeClr val="accent1">
                        <a:lumMod val="20000"/>
                        <a:lumOff val="80000"/>
                      </a:schemeClr>
                    </a:solidFill>
                  </a:tcP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Avant de reprendre les données dans </a:t>
                      </a:r>
                      <a:r>
                        <a:rPr lang="fr-FR" sz="500" b="0" i="0" u="none" strike="noStrike" dirty="0" err="1">
                          <a:solidFill>
                            <a:srgbClr val="000000"/>
                          </a:solidFill>
                          <a:effectLst/>
                          <a:latin typeface="Arial" panose="020B0604020202020204" pitchFamily="34" charset="0"/>
                          <a:cs typeface="Arial" panose="020B0604020202020204" pitchFamily="34" charset="0"/>
                        </a:rPr>
                        <a:t>DxLab</a:t>
                      </a:r>
                      <a:r>
                        <a:rPr lang="fr-FR" sz="500" b="0" i="0" u="none" strike="noStrike" dirty="0">
                          <a:solidFill>
                            <a:srgbClr val="000000"/>
                          </a:solidFill>
                          <a:effectLst/>
                          <a:latin typeface="Arial" panose="020B0604020202020204" pitchFamily="34" charset="0"/>
                          <a:cs typeface="Arial" panose="020B0604020202020204" pitchFamily="34" charset="0"/>
                        </a:rPr>
                        <a:t>, il faut attendre que les identités patientes soient saisies dans </a:t>
                      </a:r>
                      <a:r>
                        <a:rPr lang="fr-FR" sz="500" b="0" i="0" u="none" strike="noStrike" dirty="0" err="1">
                          <a:solidFill>
                            <a:srgbClr val="000000"/>
                          </a:solidFill>
                          <a:effectLst/>
                          <a:latin typeface="Arial" panose="020B0604020202020204" pitchFamily="34" charset="0"/>
                          <a:cs typeface="Arial" panose="020B0604020202020204" pitchFamily="34" charset="0"/>
                        </a:rPr>
                        <a:t>DxCare</a:t>
                      </a:r>
                      <a:r>
                        <a:rPr lang="fr-FR" sz="500" b="0" i="0" u="none" strike="noStrike" dirty="0">
                          <a:solidFill>
                            <a:srgbClr val="000000"/>
                          </a:solidFill>
                          <a:effectLst/>
                          <a:latin typeface="Arial" panose="020B0604020202020204" pitchFamily="34" charset="0"/>
                          <a:cs typeface="Arial" panose="020B0604020202020204" pitchFamily="34" charset="0"/>
                        </a:rPr>
                        <a:t>, ainsi l'identité du patient redescend automatiquement dans </a:t>
                      </a:r>
                      <a:r>
                        <a:rPr lang="fr-FR" sz="500" b="0" i="0" u="none" strike="noStrike" dirty="0" err="1">
                          <a:solidFill>
                            <a:srgbClr val="000000"/>
                          </a:solidFill>
                          <a:effectLst/>
                          <a:latin typeface="Arial" panose="020B0604020202020204" pitchFamily="34" charset="0"/>
                          <a:cs typeface="Arial" panose="020B0604020202020204" pitchFamily="34" charset="0"/>
                        </a:rPr>
                        <a:t>Dxlab</a:t>
                      </a:r>
                      <a:endParaRPr lang="fr-FR" sz="500" b="0" i="0" u="none" strike="noStrike" dirty="0">
                        <a:solidFill>
                          <a:srgbClr val="000000"/>
                        </a:solidFill>
                        <a:effectLst/>
                        <a:latin typeface="Arial" panose="020B0604020202020204" pitchFamily="34" charset="0"/>
                        <a:cs typeface="Arial" panose="020B0604020202020204" pitchFamily="34" charset="0"/>
                      </a:endParaRPr>
                    </a:p>
                  </a:txBody>
                  <a:tcPr marL="36000" marR="36000" marT="36000" marB="36000" anchor="ctr">
                    <a:solidFill>
                      <a:schemeClr val="accent1">
                        <a:lumMod val="20000"/>
                        <a:lumOff val="80000"/>
                      </a:schemeClr>
                    </a:solidFill>
                  </a:tcPr>
                </a:tc>
                <a:extLst>
                  <a:ext uri="{0D108BD9-81ED-4DB2-BD59-A6C34878D82A}">
                    <a16:rowId xmlns:a16="http://schemas.microsoft.com/office/drawing/2014/main" val="391067212"/>
                  </a:ext>
                </a:extLst>
              </a:tr>
              <a:tr h="0">
                <a:tc>
                  <a:txBody>
                    <a:bodyPr/>
                    <a:lstStyle/>
                    <a:p>
                      <a:pPr marL="88900" indent="0" algn="l" fontAlgn="ctr"/>
                      <a:r>
                        <a:rPr lang="fr-FR" sz="500" b="1" i="0" u="none" strike="noStrike" dirty="0" err="1">
                          <a:solidFill>
                            <a:srgbClr val="000000"/>
                          </a:solidFill>
                          <a:effectLst/>
                          <a:latin typeface="Arial" panose="020B0604020202020204" pitchFamily="34" charset="0"/>
                          <a:cs typeface="Arial" panose="020B0604020202020204" pitchFamily="34" charset="0"/>
                        </a:rPr>
                        <a:t>DxCare</a:t>
                      </a:r>
                      <a:endParaRPr lang="fr-FR" sz="500" b="1" i="0" u="none" strike="noStrike" dirty="0">
                        <a:solidFill>
                          <a:srgbClr val="000000"/>
                        </a:solidFill>
                        <a:effectLst/>
                        <a:latin typeface="Arial" panose="020B0604020202020204" pitchFamily="34" charset="0"/>
                        <a:cs typeface="Arial" panose="020B0604020202020204" pitchFamily="34" charset="0"/>
                      </a:endParaRPr>
                    </a:p>
                  </a:txBody>
                  <a:tcPr marL="36000" marR="36000" marT="36000" marB="36000" anchor="ctr">
                    <a:solidFill>
                      <a:schemeClr val="accent1">
                        <a:lumMod val="20000"/>
                        <a:lumOff val="80000"/>
                      </a:schemeClr>
                    </a:solidFill>
                  </a:tcPr>
                </a:tc>
                <a:tc>
                  <a:txBody>
                    <a:bodyPr/>
                    <a:lstStyle/>
                    <a:p>
                      <a:pPr algn="ctr" fontAlgn="ctr"/>
                      <a:r>
                        <a:rPr lang="fr-FR" sz="500" b="0" i="0" u="none" strike="noStrike">
                          <a:solidFill>
                            <a:srgbClr val="000000"/>
                          </a:solidFill>
                          <a:effectLst/>
                          <a:latin typeface="Arial" panose="020B0604020202020204" pitchFamily="34" charset="0"/>
                          <a:cs typeface="Arial" panose="020B0604020202020204" pitchFamily="34" charset="0"/>
                        </a:rPr>
                        <a:t>1h</a:t>
                      </a:r>
                    </a:p>
                  </a:txBody>
                  <a:tcPr marL="36000" marR="36000" marT="36000" marB="36000" anchor="ctr">
                    <a:solidFill>
                      <a:schemeClr val="accent1">
                        <a:lumMod val="20000"/>
                        <a:lumOff val="80000"/>
                      </a:schemeClr>
                    </a:solidFill>
                  </a:tcPr>
                </a:tc>
                <a:tc>
                  <a:txBody>
                    <a:bodyPr/>
                    <a:lstStyle/>
                    <a:p>
                      <a:pPr algn="ctr" fontAlgn="ctr"/>
                      <a:r>
                        <a:rPr lang="fr-FR" sz="500" b="0" i="0" u="none" strike="noStrike" dirty="0">
                          <a:solidFill>
                            <a:srgbClr val="000000"/>
                          </a:solidFill>
                          <a:effectLst/>
                          <a:latin typeface="Arial" panose="020B0604020202020204" pitchFamily="34" charset="0"/>
                          <a:cs typeface="Arial" panose="020B0604020202020204" pitchFamily="34" charset="0"/>
                        </a:rPr>
                        <a:t>1 jour</a:t>
                      </a:r>
                    </a:p>
                  </a:txBody>
                  <a:tcPr marL="36000" marR="36000" marT="36000" marB="36000" anchor="ctr">
                    <a:solidFill>
                      <a:schemeClr val="accent1">
                        <a:lumMod val="20000"/>
                        <a:lumOff val="80000"/>
                      </a:schemeClr>
                    </a:solidFill>
                  </a:tcP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Stockage des prescriptions à 72H sur des PC situés dans les postes de soin. Il existe une copie en local que l'on peut consulter hors réseau si le PC reste sain. </a:t>
                      </a:r>
                    </a:p>
                  </a:txBody>
                  <a:tcPr marL="36000" marR="36000" marT="36000" marB="36000" anchor="ctr">
                    <a:solidFill>
                      <a:schemeClr val="accent1">
                        <a:lumMod val="20000"/>
                        <a:lumOff val="80000"/>
                      </a:schemeClr>
                    </a:solidFill>
                  </a:tcPr>
                </a:tc>
                <a:tc>
                  <a:txBody>
                    <a:bodyPr/>
                    <a:lstStyle/>
                    <a:p>
                      <a:pPr algn="ctr" fontAlgn="ctr"/>
                      <a:r>
                        <a:rPr lang="fr-FR" sz="500" b="0" i="0" u="none" strike="noStrike" dirty="0">
                          <a:solidFill>
                            <a:srgbClr val="000000"/>
                          </a:solidFill>
                          <a:effectLst/>
                          <a:latin typeface="Arial" panose="020B0604020202020204" pitchFamily="34" charset="0"/>
                          <a:cs typeface="Arial" panose="020B0604020202020204" pitchFamily="34" charset="0"/>
                        </a:rPr>
                        <a:t>oui</a:t>
                      </a:r>
                    </a:p>
                  </a:txBody>
                  <a:tcPr marL="36000" marR="36000" marT="36000" marB="36000" anchor="ctr">
                    <a:solidFill>
                      <a:schemeClr val="accent1">
                        <a:lumMod val="20000"/>
                        <a:lumOff val="80000"/>
                      </a:schemeClr>
                    </a:solidFill>
                  </a:tcPr>
                </a:tc>
                <a:tc>
                  <a:txBody>
                    <a:bodyPr/>
                    <a:lstStyle/>
                    <a:p>
                      <a:pPr algn="ctr" fontAlgn="ctr"/>
                      <a:r>
                        <a:rPr lang="fr-FR" sz="500" b="0" i="0" u="none" strike="noStrike" dirty="0">
                          <a:solidFill>
                            <a:srgbClr val="000000"/>
                          </a:solidFill>
                          <a:effectLst/>
                          <a:latin typeface="Arial" panose="020B0604020202020204" pitchFamily="34" charset="0"/>
                          <a:cs typeface="Arial" panose="020B0604020202020204" pitchFamily="34" charset="0"/>
                        </a:rPr>
                        <a:t>1 mois</a:t>
                      </a:r>
                    </a:p>
                  </a:txBody>
                  <a:tcPr marL="36000" marR="36000" marT="36000" marB="36000" anchor="ctr">
                    <a:solidFill>
                      <a:schemeClr val="accent1">
                        <a:lumMod val="20000"/>
                        <a:lumOff val="80000"/>
                      </a:schemeClr>
                    </a:solidFill>
                  </a:tcP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Procédure dégradée </a:t>
                      </a:r>
                      <a:r>
                        <a:rPr lang="fr-FR" sz="500" b="0" i="0" u="none" strike="noStrike" dirty="0" err="1">
                          <a:solidFill>
                            <a:srgbClr val="000000"/>
                          </a:solidFill>
                          <a:effectLst/>
                          <a:latin typeface="Arial" panose="020B0604020202020204" pitchFamily="34" charset="0"/>
                          <a:cs typeface="Arial" panose="020B0604020202020204" pitchFamily="34" charset="0"/>
                        </a:rPr>
                        <a:t>Dxcare</a:t>
                      </a:r>
                      <a:r>
                        <a:rPr lang="fr-FR" sz="500" b="0" i="0" u="none" strike="noStrike" dirty="0">
                          <a:solidFill>
                            <a:srgbClr val="000000"/>
                          </a:solidFill>
                          <a:effectLst/>
                          <a:latin typeface="Arial" panose="020B0604020202020204" pitchFamily="34" charset="0"/>
                          <a:cs typeface="Arial" panose="020B0604020202020204" pitchFamily="34" charset="0"/>
                        </a:rPr>
                        <a:t> stockée sur le disque dur : Elle se trouve dans </a:t>
                      </a:r>
                      <a:r>
                        <a:rPr lang="fr-FR" sz="500" b="0" i="0" u="none" strike="noStrike" dirty="0" err="1">
                          <a:solidFill>
                            <a:srgbClr val="000000"/>
                          </a:solidFill>
                          <a:effectLst/>
                          <a:latin typeface="Arial" panose="020B0604020202020204" pitchFamily="34" charset="0"/>
                          <a:cs typeface="Arial" panose="020B0604020202020204" pitchFamily="34" charset="0"/>
                        </a:rPr>
                        <a:t>Ennov</a:t>
                      </a:r>
                      <a:r>
                        <a:rPr lang="fr-FR" sz="500" b="0" i="0" u="none" strike="noStrike" dirty="0">
                          <a:solidFill>
                            <a:srgbClr val="000000"/>
                          </a:solidFill>
                          <a:effectLst/>
                          <a:latin typeface="Arial" panose="020B0604020202020204" pitchFamily="34" charset="0"/>
                          <a:cs typeface="Arial" panose="020B0604020202020204" pitchFamily="34" charset="0"/>
                        </a:rPr>
                        <a:t>. Elle se nomme : </a:t>
                      </a:r>
                      <a:r>
                        <a:rPr lang="fr-FR" sz="500" b="0" i="0" u="none" strike="noStrike" dirty="0" err="1">
                          <a:solidFill>
                            <a:srgbClr val="000000"/>
                          </a:solidFill>
                          <a:effectLst/>
                          <a:latin typeface="Arial" panose="020B0604020202020204" pitchFamily="34" charset="0"/>
                          <a:cs typeface="Arial" panose="020B0604020202020204" pitchFamily="34" charset="0"/>
                        </a:rPr>
                        <a:t>DxCare</a:t>
                      </a:r>
                      <a:r>
                        <a:rPr lang="fr-FR" sz="500" b="0" i="0" u="none" strike="noStrike" dirty="0">
                          <a:solidFill>
                            <a:srgbClr val="000000"/>
                          </a:solidFill>
                          <a:effectLst/>
                          <a:latin typeface="Arial" panose="020B0604020202020204" pitchFamily="34" charset="0"/>
                          <a:cs typeface="Arial" panose="020B0604020202020204" pitchFamily="34" charset="0"/>
                        </a:rPr>
                        <a:t> -solution dégradée- coupure programmée ou  </a:t>
                      </a:r>
                      <a:r>
                        <a:rPr lang="fr-FR" sz="500" b="0" i="0" u="none" strike="noStrike" dirty="0" err="1">
                          <a:solidFill>
                            <a:srgbClr val="000000"/>
                          </a:solidFill>
                          <a:effectLst/>
                          <a:latin typeface="Arial" panose="020B0604020202020204" pitchFamily="34" charset="0"/>
                          <a:cs typeface="Arial" panose="020B0604020202020204" pitchFamily="34" charset="0"/>
                        </a:rPr>
                        <a:t>DxCare</a:t>
                      </a:r>
                      <a:r>
                        <a:rPr lang="fr-FR" sz="500" b="0" i="0" u="none" strike="noStrike" dirty="0">
                          <a:solidFill>
                            <a:srgbClr val="000000"/>
                          </a:solidFill>
                          <a:effectLst/>
                          <a:latin typeface="Arial" panose="020B0604020202020204" pitchFamily="34" charset="0"/>
                          <a:cs typeface="Arial" panose="020B0604020202020204" pitchFamily="34" charset="0"/>
                        </a:rPr>
                        <a:t> -solution dégradée- coupure non programmée</a:t>
                      </a:r>
                    </a:p>
                  </a:txBody>
                  <a:tcPr marL="36000" marR="36000" marT="36000" marB="36000" anchor="ctr">
                    <a:solidFill>
                      <a:schemeClr val="accent1">
                        <a:lumMod val="20000"/>
                        <a:lumOff val="80000"/>
                      </a:schemeClr>
                    </a:solidFill>
                  </a:tcPr>
                </a:tc>
                <a:tc>
                  <a:txBody>
                    <a:bodyPr/>
                    <a:lstStyle/>
                    <a:p>
                      <a:pPr algn="l" fontAlgn="b"/>
                      <a:r>
                        <a:rPr lang="fr-FR" sz="500" b="0" i="0" u="none" strike="noStrike" cap="none" dirty="0">
                          <a:solidFill>
                            <a:srgbClr val="000000"/>
                          </a:solidFill>
                          <a:effectLst/>
                          <a:latin typeface="Arial" panose="020B0604020202020204" pitchFamily="34" charset="0"/>
                          <a:ea typeface="+mn-ea"/>
                          <a:cs typeface="Arial" panose="020B0604020202020204" pitchFamily="34" charset="0"/>
                          <a:sym typeface="Arial"/>
                        </a:rPr>
                        <a:t>Reprise de données des identités patients avec scannage des Pièces d'identités/Mutuelle</a:t>
                      </a:r>
                    </a:p>
                  </a:txBody>
                  <a:tcPr marL="36000" marR="36000" marT="36000" marB="36000" anchor="ctr">
                    <a:solidFill>
                      <a:schemeClr val="accent1">
                        <a:lumMod val="20000"/>
                        <a:lumOff val="80000"/>
                      </a:schemeClr>
                    </a:solidFill>
                  </a:tcPr>
                </a:tc>
                <a:extLst>
                  <a:ext uri="{0D108BD9-81ED-4DB2-BD59-A6C34878D82A}">
                    <a16:rowId xmlns:a16="http://schemas.microsoft.com/office/drawing/2014/main" val="79363202"/>
                  </a:ext>
                </a:extLst>
              </a:tr>
              <a:tr h="215037">
                <a:tc>
                  <a:txBody>
                    <a:bodyPr/>
                    <a:lstStyle/>
                    <a:p>
                      <a:pPr marL="88900" indent="0" algn="l" fontAlgn="ctr"/>
                      <a:r>
                        <a:rPr lang="fr-FR" sz="500" b="1" i="0" u="none" strike="noStrike" dirty="0" err="1">
                          <a:solidFill>
                            <a:srgbClr val="000000"/>
                          </a:solidFill>
                          <a:effectLst/>
                          <a:latin typeface="Arial" panose="020B0604020202020204" pitchFamily="34" charset="0"/>
                          <a:cs typeface="Arial" panose="020B0604020202020204" pitchFamily="34" charset="0"/>
                        </a:rPr>
                        <a:t>Kalilab</a:t>
                      </a:r>
                      <a:endParaRPr lang="fr-FR" sz="500" b="1" i="0" u="none" strike="noStrike" dirty="0">
                        <a:solidFill>
                          <a:srgbClr val="000000"/>
                        </a:solidFill>
                        <a:effectLst/>
                        <a:latin typeface="Arial" panose="020B0604020202020204" pitchFamily="34" charset="0"/>
                        <a:cs typeface="Arial" panose="020B0604020202020204" pitchFamily="34" charset="0"/>
                      </a:endParaRPr>
                    </a:p>
                  </a:txBody>
                  <a:tcPr marL="36000" marR="36000" marT="36000" marB="36000" anchor="ctr">
                    <a:solidFill>
                      <a:schemeClr val="accent1">
                        <a:lumMod val="20000"/>
                        <a:lumOff val="80000"/>
                      </a:schemeClr>
                    </a:solidFill>
                  </a:tcPr>
                </a:tc>
                <a:tc>
                  <a:txBody>
                    <a:bodyPr/>
                    <a:lstStyle/>
                    <a:p>
                      <a:pPr algn="ctr" fontAlgn="ctr"/>
                      <a:r>
                        <a:rPr lang="fr-FR" sz="500" b="0" i="0" u="none" strike="noStrike">
                          <a:solidFill>
                            <a:srgbClr val="000000"/>
                          </a:solidFill>
                          <a:effectLst/>
                          <a:latin typeface="Arial" panose="020B0604020202020204" pitchFamily="34" charset="0"/>
                          <a:cs typeface="Arial" panose="020B0604020202020204" pitchFamily="34" charset="0"/>
                        </a:rPr>
                        <a:t>1 mois</a:t>
                      </a:r>
                    </a:p>
                  </a:txBody>
                  <a:tcPr marL="36000" marR="36000" marT="36000" marB="36000" anchor="ctr">
                    <a:solidFill>
                      <a:schemeClr val="accent1">
                        <a:lumMod val="20000"/>
                        <a:lumOff val="80000"/>
                      </a:schemeClr>
                    </a:solidFill>
                  </a:tcPr>
                </a:tc>
                <a:tc>
                  <a:txBody>
                    <a:bodyPr/>
                    <a:lstStyle/>
                    <a:p>
                      <a:pPr algn="ctr"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Utilisation de fichier Excel où sont recensés les données nécessaires fournisseurs, tel, adresse, mail et produits pour passer des commandes. Une copie des documents présents dans </a:t>
                      </a:r>
                      <a:r>
                        <a:rPr lang="fr-FR" sz="500" b="0" i="0" u="none" strike="noStrike" dirty="0" err="1">
                          <a:solidFill>
                            <a:srgbClr val="000000"/>
                          </a:solidFill>
                          <a:effectLst/>
                          <a:latin typeface="Arial" panose="020B0604020202020204" pitchFamily="34" charset="0"/>
                          <a:cs typeface="Arial" panose="020B0604020202020204" pitchFamily="34" charset="0"/>
                        </a:rPr>
                        <a:t>Kalilab</a:t>
                      </a:r>
                      <a:r>
                        <a:rPr lang="fr-FR" sz="500" b="0" i="0" u="none" strike="noStrike" dirty="0">
                          <a:solidFill>
                            <a:srgbClr val="000000"/>
                          </a:solidFill>
                          <a:effectLst/>
                          <a:latin typeface="Arial" panose="020B0604020202020204" pitchFamily="34" charset="0"/>
                          <a:cs typeface="Arial" panose="020B0604020202020204" pitchFamily="34" charset="0"/>
                        </a:rPr>
                        <a:t> (RH, gestion doc….) seront stockés dans le disque dur</a:t>
                      </a:r>
                    </a:p>
                  </a:txBody>
                  <a:tcPr marL="36000" marR="36000" marT="36000" marB="36000" anchor="ctr">
                    <a:solidFill>
                      <a:schemeClr val="accent1">
                        <a:lumMod val="20000"/>
                        <a:lumOff val="80000"/>
                      </a:schemeClr>
                    </a:solidFill>
                  </a:tcPr>
                </a:tc>
                <a:tc>
                  <a:txBody>
                    <a:bodyPr/>
                    <a:lstStyle/>
                    <a:p>
                      <a:pPr algn="ctr" fontAlgn="ctr"/>
                      <a:r>
                        <a:rPr lang="fr-FR" sz="500" b="0" i="0" u="none" strike="noStrike" dirty="0">
                          <a:solidFill>
                            <a:srgbClr val="000000"/>
                          </a:solidFill>
                          <a:effectLst/>
                          <a:latin typeface="Arial" panose="020B0604020202020204" pitchFamily="34" charset="0"/>
                          <a:cs typeface="Arial" panose="020B0604020202020204" pitchFamily="34" charset="0"/>
                        </a:rPr>
                        <a:t>non</a:t>
                      </a:r>
                    </a:p>
                  </a:txBody>
                  <a:tcPr marL="36000" marR="36000" marT="36000" marB="36000" anchor="ctr">
                    <a:solidFill>
                      <a:schemeClr val="accent1">
                        <a:lumMod val="20000"/>
                        <a:lumOff val="80000"/>
                      </a:schemeClr>
                    </a:solidFill>
                  </a:tcPr>
                </a:tc>
                <a:tc>
                  <a:txBody>
                    <a:bodyPr/>
                    <a:lstStyle/>
                    <a:p>
                      <a:pPr algn="ctr" fontAlgn="ctr"/>
                      <a:r>
                        <a:rPr lang="fr-FR" sz="500" b="0" i="0" u="none" strike="noStrike" dirty="0">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Saisir à la main toutes les commandes</a:t>
                      </a:r>
                    </a:p>
                  </a:txBody>
                  <a:tcPr marL="36000" marR="36000" marT="36000" marB="36000" anchor="ctr">
                    <a:solidFill>
                      <a:schemeClr val="accent1">
                        <a:lumMod val="20000"/>
                        <a:lumOff val="80000"/>
                      </a:schemeClr>
                    </a:solidFill>
                  </a:tcPr>
                </a:tc>
                <a:extLst>
                  <a:ext uri="{0D108BD9-81ED-4DB2-BD59-A6C34878D82A}">
                    <a16:rowId xmlns:a16="http://schemas.microsoft.com/office/drawing/2014/main" val="3846552485"/>
                  </a:ext>
                </a:extLst>
              </a:tr>
              <a:tr h="115029">
                <a:tc>
                  <a:txBody>
                    <a:bodyPr/>
                    <a:lstStyle/>
                    <a:p>
                      <a:pPr marL="88900" indent="0" algn="l" fontAlgn="ctr"/>
                      <a:r>
                        <a:rPr lang="fr-FR" sz="500" b="1" i="0" u="none" strike="noStrike" dirty="0" err="1">
                          <a:solidFill>
                            <a:srgbClr val="000000"/>
                          </a:solidFill>
                          <a:effectLst/>
                          <a:latin typeface="Arial" panose="020B0604020202020204" pitchFamily="34" charset="0"/>
                          <a:cs typeface="Arial" panose="020B0604020202020204" pitchFamily="34" charset="0"/>
                        </a:rPr>
                        <a:t>Sapanet</a:t>
                      </a:r>
                      <a:endParaRPr lang="fr-FR" sz="500" b="1" i="0" u="none" strike="noStrike" dirty="0">
                        <a:solidFill>
                          <a:srgbClr val="000000"/>
                        </a:solidFill>
                        <a:effectLst/>
                        <a:latin typeface="Arial" panose="020B0604020202020204" pitchFamily="34" charset="0"/>
                        <a:cs typeface="Arial" panose="020B0604020202020204" pitchFamily="34" charset="0"/>
                      </a:endParaRPr>
                    </a:p>
                  </a:txBody>
                  <a:tcPr marL="36000" marR="36000" marT="36000" marB="36000" anchor="ctr">
                    <a:solidFill>
                      <a:schemeClr val="accent1">
                        <a:lumMod val="20000"/>
                        <a:lumOff val="80000"/>
                      </a:schemeClr>
                    </a:solidFill>
                  </a:tcPr>
                </a:tc>
                <a:tc>
                  <a:txBody>
                    <a:bodyPr/>
                    <a:lstStyle/>
                    <a:p>
                      <a:pPr algn="ctr" fontAlgn="ctr"/>
                      <a:r>
                        <a:rPr lang="fr-FR" sz="500" b="0" i="0" u="none" strike="noStrike">
                          <a:solidFill>
                            <a:srgbClr val="000000"/>
                          </a:solidFill>
                          <a:effectLst/>
                          <a:latin typeface="Arial" panose="020B0604020202020204" pitchFamily="34" charset="0"/>
                          <a:cs typeface="Arial" panose="020B0604020202020204" pitchFamily="34" charset="0"/>
                        </a:rPr>
                        <a:t>1 mois</a:t>
                      </a:r>
                    </a:p>
                  </a:txBody>
                  <a:tcPr marL="36000" marR="36000" marT="36000" marB="36000" anchor="ctr">
                    <a:solidFill>
                      <a:schemeClr val="accent1">
                        <a:lumMod val="20000"/>
                        <a:lumOff val="80000"/>
                      </a:schemeClr>
                    </a:solidFill>
                  </a:tcPr>
                </a:tc>
                <a:tc>
                  <a:txBody>
                    <a:bodyPr/>
                    <a:lstStyle/>
                    <a:p>
                      <a:pPr algn="ctr" fontAlgn="ctr"/>
                      <a:r>
                        <a:rPr lang="fr-FR" sz="500" b="0" i="0" u="none" strike="noStrike" dirty="0">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Utilisation de fichier Excel où sont recensés les données nécessaires fournisseurs, tel, adresse, mail et produits pour passer des commandes.  </a:t>
                      </a:r>
                    </a:p>
                  </a:txBody>
                  <a:tcPr marL="36000" marR="36000" marT="36000" marB="36000" anchor="ctr">
                    <a:solidFill>
                      <a:schemeClr val="accent1">
                        <a:lumMod val="20000"/>
                        <a:lumOff val="80000"/>
                      </a:schemeClr>
                    </a:solidFill>
                  </a:tcPr>
                </a:tc>
                <a:tc>
                  <a:txBody>
                    <a:bodyPr/>
                    <a:lstStyle/>
                    <a:p>
                      <a:pPr algn="ctr" fontAlgn="ctr"/>
                      <a:r>
                        <a:rPr lang="fr-FR" sz="500" b="0" i="0" u="none" strike="noStrike">
                          <a:solidFill>
                            <a:srgbClr val="000000"/>
                          </a:solidFill>
                          <a:effectLst/>
                          <a:latin typeface="Arial" panose="020B0604020202020204" pitchFamily="34" charset="0"/>
                          <a:cs typeface="Arial" panose="020B0604020202020204" pitchFamily="34" charset="0"/>
                        </a:rPr>
                        <a:t>non</a:t>
                      </a:r>
                    </a:p>
                  </a:txBody>
                  <a:tcPr marL="36000" marR="36000" marT="36000" marB="36000" anchor="ctr">
                    <a:solidFill>
                      <a:schemeClr val="accent1">
                        <a:lumMod val="20000"/>
                        <a:lumOff val="80000"/>
                      </a:schemeClr>
                    </a:solidFill>
                  </a:tcPr>
                </a:tc>
                <a:tc>
                  <a:txBody>
                    <a:bodyPr/>
                    <a:lstStyle/>
                    <a:p>
                      <a:pPr algn="ctr"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tc>
                  <a:txBody>
                    <a:bodyPr/>
                    <a:lstStyle/>
                    <a:p>
                      <a:pPr algn="ctr" fontAlgn="ctr"/>
                      <a:r>
                        <a:rPr lang="fr-FR" sz="500" b="0" i="0" u="none" strike="noStrike" dirty="0">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tc>
                  <a:txBody>
                    <a:bodyPr/>
                    <a:lstStyle/>
                    <a:p>
                      <a:pPr algn="ctr" fontAlgn="ctr"/>
                      <a:r>
                        <a:rPr lang="fr-FR" sz="500" b="0" i="0" u="none" strike="noStrike" dirty="0">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extLst>
                  <a:ext uri="{0D108BD9-81ED-4DB2-BD59-A6C34878D82A}">
                    <a16:rowId xmlns:a16="http://schemas.microsoft.com/office/drawing/2014/main" val="2954060830"/>
                  </a:ext>
                </a:extLst>
              </a:tr>
              <a:tr h="414555">
                <a:tc>
                  <a:txBody>
                    <a:bodyPr/>
                    <a:lstStyle/>
                    <a:p>
                      <a:pPr marL="88900" indent="0" algn="l" fontAlgn="ctr"/>
                      <a:r>
                        <a:rPr lang="fr-FR" sz="500" b="1" i="0" u="none" strike="noStrike" dirty="0">
                          <a:solidFill>
                            <a:srgbClr val="000000"/>
                          </a:solidFill>
                          <a:effectLst/>
                          <a:latin typeface="Arial" panose="020B0604020202020204" pitchFamily="34" charset="0"/>
                          <a:cs typeface="Arial" panose="020B0604020202020204" pitchFamily="34" charset="0"/>
                        </a:rPr>
                        <a:t>Outlook</a:t>
                      </a:r>
                    </a:p>
                    <a:p>
                      <a:pPr marL="88900" indent="0" algn="l" fontAlgn="ctr"/>
                      <a:r>
                        <a:rPr lang="fr-FR" sz="500" b="1" i="0" u="none" strike="noStrike" dirty="0">
                          <a:solidFill>
                            <a:srgbClr val="000000"/>
                          </a:solidFill>
                          <a:effectLst/>
                          <a:latin typeface="Arial" panose="020B0604020202020204" pitchFamily="34" charset="0"/>
                          <a:cs typeface="Arial" panose="020B0604020202020204" pitchFamily="34" charset="0"/>
                        </a:rPr>
                        <a:t>Teams</a:t>
                      </a:r>
                    </a:p>
                  </a:txBody>
                  <a:tcPr marL="36000" marR="36000" marT="36000" marB="36000" anchor="ctr">
                    <a:solidFill>
                      <a:schemeClr val="accent1">
                        <a:lumMod val="20000"/>
                        <a:lumOff val="80000"/>
                      </a:schemeClr>
                    </a:solidFill>
                  </a:tcPr>
                </a:tc>
                <a:tc>
                  <a:txBody>
                    <a:bodyPr/>
                    <a:lstStyle/>
                    <a:p>
                      <a:pPr algn="ctr" fontAlgn="ctr"/>
                      <a:r>
                        <a:rPr lang="fr-FR" sz="500" b="0" i="0" u="none" strike="noStrike">
                          <a:solidFill>
                            <a:srgbClr val="000000"/>
                          </a:solidFill>
                          <a:effectLst/>
                          <a:latin typeface="Arial" panose="020B0604020202020204" pitchFamily="34" charset="0"/>
                          <a:cs typeface="Arial" panose="020B0604020202020204" pitchFamily="34" charset="0"/>
                        </a:rPr>
                        <a:t>12h</a:t>
                      </a:r>
                    </a:p>
                  </a:txBody>
                  <a:tcPr marL="36000" marR="36000" marT="36000" marB="36000" anchor="ctr">
                    <a:solidFill>
                      <a:schemeClr val="accent1">
                        <a:lumMod val="20000"/>
                        <a:lumOff val="80000"/>
                      </a:schemeClr>
                    </a:solidFill>
                  </a:tcPr>
                </a:tc>
                <a:tc>
                  <a:txBody>
                    <a:bodyPr/>
                    <a:lstStyle/>
                    <a:p>
                      <a:pPr algn="ctr" fontAlgn="ctr"/>
                      <a:r>
                        <a:rPr lang="fr-FR" sz="500" b="0" i="0" u="none" strike="noStrike" dirty="0">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Si pas de réseau = il est possible d'utiliser Outlook en dehors du réseau de l’hôpital en utilisant une clé 4G ou en partageant son réseau avec le PC </a:t>
                      </a:r>
                      <a:br>
                        <a:rPr lang="fr-FR" sz="500" b="0" i="0" u="none" strike="noStrike" dirty="0">
                          <a:solidFill>
                            <a:srgbClr val="000000"/>
                          </a:solidFill>
                          <a:effectLst/>
                          <a:latin typeface="Arial" panose="020B0604020202020204" pitchFamily="34" charset="0"/>
                          <a:cs typeface="Arial" panose="020B0604020202020204" pitchFamily="34" charset="0"/>
                        </a:rPr>
                      </a:br>
                      <a:r>
                        <a:rPr lang="fr-FR" sz="500" b="0" i="0" u="none" strike="noStrike" dirty="0">
                          <a:solidFill>
                            <a:srgbClr val="000000"/>
                          </a:solidFill>
                          <a:effectLst/>
                          <a:latin typeface="Arial" panose="020B0604020202020204" pitchFamily="34" charset="0"/>
                          <a:cs typeface="Arial" panose="020B0604020202020204" pitchFamily="34" charset="0"/>
                        </a:rPr>
                        <a:t>Si Outlook/teams tombe, plus d'accès à nos mails et nos doc ==&gt; sauvegarde de doc sensibles sur disque dur/Consultation de </a:t>
                      </a:r>
                      <a:r>
                        <a:rPr lang="fr-FR" sz="500" b="0" i="0" u="none" strike="noStrike" dirty="0" err="1">
                          <a:solidFill>
                            <a:srgbClr val="000000"/>
                          </a:solidFill>
                          <a:effectLst/>
                          <a:latin typeface="Arial" panose="020B0604020202020204" pitchFamily="34" charset="0"/>
                          <a:cs typeface="Arial" panose="020B0604020202020204" pitchFamily="34" charset="0"/>
                        </a:rPr>
                        <a:t>Kalilab</a:t>
                      </a:r>
                      <a:r>
                        <a:rPr lang="fr-FR" sz="500" b="0" i="0" u="none" strike="noStrike" dirty="0">
                          <a:solidFill>
                            <a:srgbClr val="000000"/>
                          </a:solidFill>
                          <a:effectLst/>
                          <a:latin typeface="Arial" panose="020B0604020202020204" pitchFamily="34" charset="0"/>
                          <a:cs typeface="Arial" panose="020B0604020202020204" pitchFamily="34" charset="0"/>
                        </a:rPr>
                        <a:t>/</a:t>
                      </a:r>
                      <a:r>
                        <a:rPr lang="fr-FR" sz="500" b="0" i="0" u="none" strike="noStrike" dirty="0" err="1">
                          <a:solidFill>
                            <a:srgbClr val="000000"/>
                          </a:solidFill>
                          <a:effectLst/>
                          <a:latin typeface="Arial" panose="020B0604020202020204" pitchFamily="34" charset="0"/>
                          <a:cs typeface="Arial" panose="020B0604020202020204" pitchFamily="34" charset="0"/>
                        </a:rPr>
                        <a:t>Ennov</a:t>
                      </a:r>
                      <a:endParaRPr lang="fr-FR" sz="500" b="0" i="0" u="none" strike="noStrike" dirty="0">
                        <a:solidFill>
                          <a:srgbClr val="000000"/>
                        </a:solidFill>
                        <a:effectLst/>
                        <a:latin typeface="Arial" panose="020B0604020202020204" pitchFamily="34" charset="0"/>
                        <a:cs typeface="Arial" panose="020B0604020202020204" pitchFamily="34" charset="0"/>
                      </a:endParaRPr>
                    </a:p>
                  </a:txBody>
                  <a:tcPr marL="36000" marR="36000" marT="36000" marB="36000" anchor="ctr">
                    <a:solidFill>
                      <a:schemeClr val="accent1">
                        <a:lumMod val="20000"/>
                        <a:lumOff val="80000"/>
                      </a:schemeClr>
                    </a:solidFill>
                  </a:tcPr>
                </a:tc>
                <a:tc>
                  <a:txBody>
                    <a:bodyPr/>
                    <a:lstStyle/>
                    <a:p>
                      <a:pPr algn="ctr" fontAlgn="ctr"/>
                      <a:r>
                        <a:rPr lang="fr-FR" sz="500" b="0" i="0" u="none" strike="noStrike" dirty="0">
                          <a:solidFill>
                            <a:srgbClr val="000000"/>
                          </a:solidFill>
                          <a:effectLst/>
                          <a:latin typeface="Arial" panose="020B0604020202020204" pitchFamily="34" charset="0"/>
                          <a:cs typeface="Arial" panose="020B0604020202020204" pitchFamily="34" charset="0"/>
                        </a:rPr>
                        <a:t>non</a:t>
                      </a:r>
                    </a:p>
                  </a:txBody>
                  <a:tcPr marL="36000" marR="36000" marT="36000" marB="36000" anchor="ctr">
                    <a:solidFill>
                      <a:schemeClr val="accent1">
                        <a:lumMod val="20000"/>
                        <a:lumOff val="80000"/>
                      </a:schemeClr>
                    </a:solidFill>
                  </a:tcPr>
                </a:tc>
                <a:tc>
                  <a:txBody>
                    <a:bodyPr/>
                    <a:lstStyle/>
                    <a:p>
                      <a:pPr algn="ctr" fontAlgn="ctr"/>
                      <a:r>
                        <a:rPr lang="fr-FR" sz="500" b="0" i="0" u="none" strike="noStrike" dirty="0">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tc>
                  <a:txBody>
                    <a:bodyPr/>
                    <a:lstStyle/>
                    <a:p>
                      <a:pPr algn="ctr"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tc>
                  <a:txBody>
                    <a:bodyPr/>
                    <a:lstStyle/>
                    <a:p>
                      <a:pPr algn="ctr" fontAlgn="ctr"/>
                      <a:r>
                        <a:rPr lang="fr-FR" sz="500" b="0" i="0" u="none" strike="noStrike" dirty="0">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extLst>
                  <a:ext uri="{0D108BD9-81ED-4DB2-BD59-A6C34878D82A}">
                    <a16:rowId xmlns:a16="http://schemas.microsoft.com/office/drawing/2014/main" val="740424488"/>
                  </a:ext>
                </a:extLst>
              </a:tr>
              <a:tr h="255084">
                <a:tc>
                  <a:txBody>
                    <a:bodyPr/>
                    <a:lstStyle/>
                    <a:p>
                      <a:pPr marL="88900" indent="0" algn="l" fontAlgn="ctr"/>
                      <a:r>
                        <a:rPr lang="fr-FR" sz="500" b="1" i="0" u="none" strike="noStrike" dirty="0" err="1">
                          <a:solidFill>
                            <a:srgbClr val="000000"/>
                          </a:solidFill>
                          <a:effectLst/>
                          <a:latin typeface="Arial" panose="020B0604020202020204" pitchFamily="34" charset="0"/>
                          <a:cs typeface="Arial" panose="020B0604020202020204" pitchFamily="34" charset="0"/>
                        </a:rPr>
                        <a:t>Recap</a:t>
                      </a:r>
                      <a:r>
                        <a:rPr lang="fr-FR" sz="500" b="1" i="0" u="none" strike="noStrike" dirty="0">
                          <a:solidFill>
                            <a:srgbClr val="000000"/>
                          </a:solidFill>
                          <a:effectLst/>
                          <a:latin typeface="Arial" panose="020B0604020202020204" pitchFamily="34" charset="0"/>
                          <a:cs typeface="Arial" panose="020B0604020202020204" pitchFamily="34" charset="0"/>
                        </a:rPr>
                        <a:t> de microbio</a:t>
                      </a:r>
                    </a:p>
                  </a:txBody>
                  <a:tcPr marL="36000" marR="36000" marT="36000" marB="36000" anchor="ctr">
                    <a:solidFill>
                      <a:schemeClr val="accent1">
                        <a:lumMod val="20000"/>
                        <a:lumOff val="80000"/>
                      </a:schemeClr>
                    </a:solidFill>
                  </a:tcPr>
                </a:tc>
                <a:tc>
                  <a:txBody>
                    <a:bodyPr/>
                    <a:lstStyle/>
                    <a:p>
                      <a:pPr algn="ctr" fontAlgn="ctr"/>
                      <a:r>
                        <a:rPr lang="fr-FR" sz="500" b="0" i="0" u="none" strike="noStrike" dirty="0">
                          <a:solidFill>
                            <a:srgbClr val="000000"/>
                          </a:solidFill>
                          <a:effectLst/>
                          <a:latin typeface="Arial" panose="020B0604020202020204" pitchFamily="34" charset="0"/>
                          <a:cs typeface="Arial" panose="020B0604020202020204" pitchFamily="34" charset="0"/>
                        </a:rPr>
                        <a:t>12h</a:t>
                      </a:r>
                    </a:p>
                  </a:txBody>
                  <a:tcPr marL="36000" marR="36000" marT="36000" marB="36000" anchor="ctr">
                    <a:solidFill>
                      <a:schemeClr val="accent1">
                        <a:lumMod val="20000"/>
                        <a:lumOff val="80000"/>
                      </a:schemeClr>
                    </a:solidFill>
                  </a:tcPr>
                </a:tc>
                <a:tc>
                  <a:txBody>
                    <a:bodyPr/>
                    <a:lstStyle/>
                    <a:p>
                      <a:pPr algn="ctr" fontAlgn="ctr"/>
                      <a:r>
                        <a:rPr lang="fr-FR" sz="500" b="0" i="0" u="none" strike="noStrike" dirty="0">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Pas d'accès à ce récap ==&gt; aller dans le SRA avec une vue à 180 J si </a:t>
                      </a:r>
                      <a:r>
                        <a:rPr lang="fr-FR" sz="500" b="0" i="0" u="none" strike="noStrike" dirty="0" err="1">
                          <a:solidFill>
                            <a:srgbClr val="000000"/>
                          </a:solidFill>
                          <a:effectLst/>
                          <a:latin typeface="Arial" panose="020B0604020202020204" pitchFamily="34" charset="0"/>
                          <a:cs typeface="Arial" panose="020B0604020202020204" pitchFamily="34" charset="0"/>
                        </a:rPr>
                        <a:t>Dxcare</a:t>
                      </a:r>
                      <a:r>
                        <a:rPr lang="fr-FR" sz="500" b="0" i="0" u="none" strike="noStrike" dirty="0">
                          <a:solidFill>
                            <a:srgbClr val="000000"/>
                          </a:solidFill>
                          <a:effectLst/>
                          <a:latin typeface="Arial" panose="020B0604020202020204" pitchFamily="34" charset="0"/>
                          <a:cs typeface="Arial" panose="020B0604020202020204" pitchFamily="34" charset="0"/>
                        </a:rPr>
                        <a:t> n'est pas corrompu</a:t>
                      </a:r>
                    </a:p>
                  </a:txBody>
                  <a:tcPr marL="36000" marR="36000" marT="36000" marB="36000" anchor="ctr">
                    <a:solidFill>
                      <a:schemeClr val="accent1">
                        <a:lumMod val="20000"/>
                        <a:lumOff val="80000"/>
                      </a:schemeClr>
                    </a:solidFill>
                  </a:tcPr>
                </a:tc>
                <a:tc>
                  <a:txBody>
                    <a:bodyPr/>
                    <a:lstStyle/>
                    <a:p>
                      <a:pPr algn="ctr" fontAlgn="ctr"/>
                      <a:r>
                        <a:rPr lang="fr-FR" sz="500" b="0" i="0" u="none" strike="noStrike">
                          <a:solidFill>
                            <a:srgbClr val="000000"/>
                          </a:solidFill>
                          <a:effectLst/>
                          <a:latin typeface="Arial" panose="020B0604020202020204" pitchFamily="34" charset="0"/>
                          <a:cs typeface="Arial" panose="020B0604020202020204" pitchFamily="34" charset="0"/>
                        </a:rPr>
                        <a:t>non</a:t>
                      </a:r>
                    </a:p>
                  </a:txBody>
                  <a:tcPr marL="36000" marR="36000" marT="36000" marB="36000" anchor="ctr">
                    <a:solidFill>
                      <a:schemeClr val="accent1">
                        <a:lumMod val="20000"/>
                        <a:lumOff val="80000"/>
                      </a:schemeClr>
                    </a:solidFill>
                  </a:tcPr>
                </a:tc>
                <a:tc>
                  <a:txBody>
                    <a:bodyPr/>
                    <a:lstStyle/>
                    <a:p>
                      <a:pPr algn="ctr" fontAlgn="ctr"/>
                      <a:r>
                        <a:rPr lang="fr-FR" sz="500" b="0" i="0" u="none" strike="noStrike" dirty="0">
                          <a:solidFill>
                            <a:srgbClr val="000000"/>
                          </a:solidFill>
                          <a:effectLst/>
                          <a:latin typeface="Arial" panose="020B0604020202020204" pitchFamily="34" charset="0"/>
                          <a:cs typeface="Arial" panose="020B0604020202020204" pitchFamily="34" charset="0"/>
                        </a:rPr>
                        <a:t>1 mois</a:t>
                      </a:r>
                    </a:p>
                  </a:txBody>
                  <a:tcPr marL="36000" marR="36000" marT="36000" marB="36000" anchor="ctr">
                    <a:solidFill>
                      <a:schemeClr val="accent1">
                        <a:lumMod val="20000"/>
                        <a:lumOff val="80000"/>
                      </a:schemeClr>
                    </a:solidFill>
                  </a:tcPr>
                </a:tc>
                <a:tc>
                  <a:txBody>
                    <a:bodyPr/>
                    <a:lstStyle/>
                    <a:p>
                      <a:pPr algn="ctr"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tc>
                  <a:txBody>
                    <a:bodyPr/>
                    <a:lstStyle/>
                    <a:p>
                      <a:pPr algn="ctr" fontAlgn="ctr"/>
                      <a:r>
                        <a:rPr lang="fr-FR" sz="500" b="0" i="0" u="none" strike="noStrike" dirty="0">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extLst>
                  <a:ext uri="{0D108BD9-81ED-4DB2-BD59-A6C34878D82A}">
                    <a16:rowId xmlns:a16="http://schemas.microsoft.com/office/drawing/2014/main" val="1919881262"/>
                  </a:ext>
                </a:extLst>
              </a:tr>
            </a:tbl>
          </a:graphicData>
        </a:graphic>
      </p:graphicFrame>
      <p:pic>
        <p:nvPicPr>
          <p:cNvPr id="2" name="Picture 8">
            <a:extLst>
              <a:ext uri="{FF2B5EF4-FFF2-40B4-BE49-F238E27FC236}">
                <a16:creationId xmlns:a16="http://schemas.microsoft.com/office/drawing/2014/main" id="{B5D59A81-AA92-BBAE-2AEB-2494E212F6B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02600" y="1624400"/>
            <a:ext cx="789076" cy="27638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266087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9F7E1F1F-96C4-4F6C-BEE7-CB841CEBB097}"/>
              </a:ext>
            </a:extLst>
          </p:cNvPr>
          <p:cNvSpPr>
            <a:spLocks noGrp="1"/>
          </p:cNvSpPr>
          <p:nvPr>
            <p:ph type="sldNum" sz="quarter" idx="18"/>
          </p:nvPr>
        </p:nvSpPr>
        <p:spPr/>
        <p:txBody>
          <a:bodyPr/>
          <a:lstStyle/>
          <a:p>
            <a:pPr marL="0" marR="0" lvl="0" indent="0" algn="ctr" defTabSz="914400" rtl="0" eaLnBrk="1" fontAlgn="auto" latinLnBrk="0" hangingPunct="1">
              <a:lnSpc>
                <a:spcPct val="100000"/>
              </a:lnSpc>
              <a:spcBef>
                <a:spcPts val="0"/>
              </a:spcBef>
              <a:spcAft>
                <a:spcPts val="0"/>
              </a:spcAft>
              <a:buClr>
                <a:srgbClr val="000000"/>
              </a:buClr>
              <a:buSzPts val="800"/>
              <a:buFont typeface="Arial"/>
              <a:buNone/>
              <a:tabLst/>
              <a:defRPr/>
            </a:pPr>
            <a:fld id="{4A897389-FDC9-4B4F-9058-9FB9E4529928}" type="slidenum">
              <a:rPr kumimoji="0" lang="fr-FR" sz="800" b="0" i="1" u="none" strike="noStrike" kern="0" cap="none" spc="0" normalizeH="0" baseline="0" noProof="0" smtClean="0">
                <a:ln>
                  <a:noFill/>
                </a:ln>
                <a:solidFill>
                  <a:srgbClr val="575757"/>
                </a:solidFill>
                <a:effectLst/>
                <a:uLnTx/>
                <a:uFillTx/>
                <a:latin typeface="Arial"/>
                <a:cs typeface="Arial"/>
                <a:sym typeface="Arial"/>
              </a:rPr>
              <a:pPr marL="0" marR="0" lvl="0" indent="0" algn="ctr" defTabSz="914400" rtl="0" eaLnBrk="1" fontAlgn="auto" latinLnBrk="0" hangingPunct="1">
                <a:lnSpc>
                  <a:spcPct val="100000"/>
                </a:lnSpc>
                <a:spcBef>
                  <a:spcPts val="0"/>
                </a:spcBef>
                <a:spcAft>
                  <a:spcPts val="0"/>
                </a:spcAft>
                <a:buClr>
                  <a:srgbClr val="000000"/>
                </a:buClr>
                <a:buSzPts val="800"/>
                <a:buFont typeface="Arial"/>
                <a:buNone/>
                <a:tabLst/>
                <a:defRPr/>
              </a:pPr>
              <a:t>46</a:t>
            </a:fld>
            <a:endParaRPr kumimoji="0" lang="fr-FR" sz="800" b="0" i="1" u="none" strike="noStrike" kern="0" cap="none" spc="0" normalizeH="0" baseline="0" noProof="0">
              <a:ln>
                <a:noFill/>
              </a:ln>
              <a:solidFill>
                <a:srgbClr val="575757"/>
              </a:solidFill>
              <a:effectLst/>
              <a:uLnTx/>
              <a:uFillTx/>
              <a:latin typeface="Arial"/>
              <a:cs typeface="Arial"/>
              <a:sym typeface="Arial"/>
            </a:endParaRPr>
          </a:p>
        </p:txBody>
      </p:sp>
      <p:sp>
        <p:nvSpPr>
          <p:cNvPr id="5" name="Titre 1">
            <a:extLst>
              <a:ext uri="{FF2B5EF4-FFF2-40B4-BE49-F238E27FC236}">
                <a16:creationId xmlns:a16="http://schemas.microsoft.com/office/drawing/2014/main" id="{EEB7DF9C-2C29-60D3-F708-E91A01EA1132}"/>
              </a:ext>
            </a:extLst>
          </p:cNvPr>
          <p:cNvSpPr txBox="1">
            <a:spLocks/>
          </p:cNvSpPr>
          <p:nvPr/>
        </p:nvSpPr>
        <p:spPr>
          <a:xfrm>
            <a:off x="827584" y="87474"/>
            <a:ext cx="8064092" cy="540006"/>
          </a:xfrm>
          <a:prstGeom prst="rect">
            <a:avLst/>
          </a:prstGeom>
          <a:noFill/>
          <a:ln>
            <a:noFill/>
          </a:ln>
        </p:spPr>
        <p:txBody>
          <a:bodyPr spcFirstLastPara="1" wrap="square" lIns="0" tIns="0" rIns="0" bIns="0" anchor="b" anchorCtr="0">
            <a:normAutofit/>
          </a:bodyPr>
          <a:lstStyle>
            <a:defPPr marR="0" lvl="0" algn="l" rtl="0">
              <a:lnSpc>
                <a:spcPct val="100000"/>
              </a:lnSpc>
              <a:spcBef>
                <a:spcPts val="0"/>
              </a:spcBef>
              <a:spcAft>
                <a:spcPts val="0"/>
              </a:spcAft>
            </a:defPPr>
            <a:lvl1pPr marR="0" lvl="0" algn="l" rtl="0">
              <a:lnSpc>
                <a:spcPct val="110000"/>
              </a:lnSpc>
              <a:spcBef>
                <a:spcPts val="0"/>
              </a:spcBef>
              <a:spcAft>
                <a:spcPts val="0"/>
              </a:spcAft>
              <a:buClr>
                <a:srgbClr val="006AB2"/>
              </a:buClr>
              <a:buSzPts val="2000"/>
              <a:buFont typeface="Arial"/>
              <a:buNone/>
              <a:defRPr sz="2000" b="1" i="0" u="none" strike="noStrike" cap="none">
                <a:solidFill>
                  <a:srgbClr val="006AB2"/>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10000"/>
              </a:lnSpc>
              <a:spcBef>
                <a:spcPts val="0"/>
              </a:spcBef>
              <a:spcAft>
                <a:spcPts val="0"/>
              </a:spcAft>
              <a:buClr>
                <a:srgbClr val="006AB2"/>
              </a:buClr>
              <a:buSzPts val="2000"/>
              <a:buFont typeface="Arial"/>
              <a:buNone/>
              <a:tabLst/>
              <a:defRPr/>
            </a:pPr>
            <a:r>
              <a:rPr kumimoji="0" lang="fr-FR" sz="2000" b="1" i="0" u="none" strike="noStrike" kern="0" cap="none" spc="0" normalizeH="0" baseline="0" noProof="0" dirty="0">
                <a:ln>
                  <a:noFill/>
                </a:ln>
                <a:solidFill>
                  <a:srgbClr val="006AB2"/>
                </a:solidFill>
                <a:effectLst/>
                <a:uLnTx/>
                <a:uFillTx/>
                <a:latin typeface="Arial"/>
                <a:cs typeface="Arial"/>
                <a:sym typeface="Arial"/>
              </a:rPr>
              <a:t>Onglet 2. Scénario « Perte des SI » : exemple laboratoire </a:t>
            </a:r>
            <a:r>
              <a:rPr kumimoji="0" lang="fr-FR" sz="1700" b="0" i="0" u="none" strike="noStrike" kern="0" cap="none" spc="0" normalizeH="0" baseline="0" noProof="0" dirty="0">
                <a:ln>
                  <a:noFill/>
                </a:ln>
                <a:solidFill>
                  <a:srgbClr val="006AB2"/>
                </a:solidFill>
                <a:effectLst/>
                <a:uLnTx/>
                <a:uFillTx/>
                <a:latin typeface="Arial"/>
                <a:cs typeface="Arial"/>
                <a:sym typeface="Arial"/>
              </a:rPr>
              <a:t>(2/2)</a:t>
            </a:r>
            <a:endParaRPr kumimoji="0" lang="fr-FR" sz="2000" b="0" i="0" u="none" strike="noStrike" kern="0" cap="none" spc="0" normalizeH="0" baseline="0" noProof="0" dirty="0">
              <a:ln>
                <a:noFill/>
              </a:ln>
              <a:solidFill>
                <a:srgbClr val="006AB2"/>
              </a:solidFill>
              <a:effectLst/>
              <a:uLnTx/>
              <a:uFillTx/>
              <a:latin typeface="Arial"/>
              <a:cs typeface="Arial"/>
              <a:sym typeface="Arial"/>
            </a:endParaRPr>
          </a:p>
        </p:txBody>
      </p:sp>
      <p:sp>
        <p:nvSpPr>
          <p:cNvPr id="20" name="ZoneTexte 19">
            <a:extLst>
              <a:ext uri="{FF2B5EF4-FFF2-40B4-BE49-F238E27FC236}">
                <a16:creationId xmlns:a16="http://schemas.microsoft.com/office/drawing/2014/main" id="{016CC5ED-5E76-ACCF-2B35-8D8D1BF4B3E1}"/>
              </a:ext>
            </a:extLst>
          </p:cNvPr>
          <p:cNvSpPr txBox="1"/>
          <p:nvPr/>
        </p:nvSpPr>
        <p:spPr>
          <a:xfrm>
            <a:off x="0" y="862116"/>
            <a:ext cx="9144000" cy="242374"/>
          </a:xfrm>
          <a:prstGeom prst="rect">
            <a:avLst/>
          </a:prstGeom>
          <a:solidFill>
            <a:schemeClr val="accent2">
              <a:lumMod val="20000"/>
              <a:lumOff val="80000"/>
            </a:schemeClr>
          </a:solidFill>
          <a:effectLst>
            <a:outerShdw blurRad="50800" dist="38100" dir="5400000" algn="t" rotWithShape="0">
              <a:prstClr val="black">
                <a:alpha val="40000"/>
              </a:prstClr>
            </a:outerShdw>
          </a:effectLst>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975"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Tableau Criticité des SI pour le métier</a:t>
            </a:r>
            <a:endParaRPr kumimoji="0" lang="fr-FR" sz="975"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sp>
        <p:nvSpPr>
          <p:cNvPr id="4" name="ZoneTexte 3">
            <a:extLst>
              <a:ext uri="{FF2B5EF4-FFF2-40B4-BE49-F238E27FC236}">
                <a16:creationId xmlns:a16="http://schemas.microsoft.com/office/drawing/2014/main" id="{C0344F79-769E-4592-448A-4C6CD5EEB447}"/>
              </a:ext>
            </a:extLst>
          </p:cNvPr>
          <p:cNvSpPr txBox="1"/>
          <p:nvPr/>
        </p:nvSpPr>
        <p:spPr>
          <a:xfrm>
            <a:off x="107504" y="1335682"/>
            <a:ext cx="2433412"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Exemple </a:t>
            </a:r>
            <a:r>
              <a:rPr kumimoji="0" lang="fr-FR" sz="800" b="1" i="0" u="none" strike="noStrike" kern="1200" cap="none" spc="0" normalizeH="0" baseline="0" noProof="0" dirty="0">
                <a:ln>
                  <a:noFill/>
                </a:ln>
                <a:solidFill>
                  <a:srgbClr val="FFFFFF"/>
                </a:solidFill>
                <a:effectLst/>
                <a:highlight>
                  <a:srgbClr val="006AB2"/>
                </a:highlight>
                <a:uLnTx/>
                <a:uFillTx/>
                <a:latin typeface="Arial" panose="020B0604020202020204" pitchFamily="34" charset="0"/>
                <a:ea typeface="+mn-ea"/>
                <a:cs typeface="Arial" panose="020B0604020202020204" pitchFamily="34" charset="0"/>
                <a:sym typeface="Arial"/>
              </a:rPr>
              <a:t>laboratoire</a:t>
            </a:r>
            <a:r>
              <a:rPr kumimoji="0" lang="fr-FR" sz="8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rPr>
              <a:t> </a:t>
            </a:r>
            <a:r>
              <a:rPr kumimoji="0" lang="fr-FR"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(2/2) </a:t>
            </a:r>
          </a:p>
        </p:txBody>
      </p:sp>
      <p:graphicFrame>
        <p:nvGraphicFramePr>
          <p:cNvPr id="6" name="Tableau 5">
            <a:extLst>
              <a:ext uri="{FF2B5EF4-FFF2-40B4-BE49-F238E27FC236}">
                <a16:creationId xmlns:a16="http://schemas.microsoft.com/office/drawing/2014/main" id="{28418561-AD39-E183-C51F-947E2136A84A}"/>
              </a:ext>
            </a:extLst>
          </p:cNvPr>
          <p:cNvGraphicFramePr>
            <a:graphicFrameLocks noGrp="1"/>
          </p:cNvGraphicFramePr>
          <p:nvPr/>
        </p:nvGraphicFramePr>
        <p:xfrm>
          <a:off x="251172" y="1581151"/>
          <a:ext cx="7476778" cy="2031233"/>
        </p:xfrm>
        <a:graphic>
          <a:graphicData uri="http://schemas.openxmlformats.org/drawingml/2006/table">
            <a:tbl>
              <a:tblPr>
                <a:tableStyleId>{5C22544A-7EE6-4342-B048-85BDC9FD1C3A}</a:tableStyleId>
              </a:tblPr>
              <a:tblGrid>
                <a:gridCol w="1298228">
                  <a:extLst>
                    <a:ext uri="{9D8B030D-6E8A-4147-A177-3AD203B41FA5}">
                      <a16:colId xmlns:a16="http://schemas.microsoft.com/office/drawing/2014/main" val="1028796273"/>
                    </a:ext>
                  </a:extLst>
                </a:gridCol>
                <a:gridCol w="482600">
                  <a:extLst>
                    <a:ext uri="{9D8B030D-6E8A-4147-A177-3AD203B41FA5}">
                      <a16:colId xmlns:a16="http://schemas.microsoft.com/office/drawing/2014/main" val="754093051"/>
                    </a:ext>
                  </a:extLst>
                </a:gridCol>
                <a:gridCol w="482600">
                  <a:extLst>
                    <a:ext uri="{9D8B030D-6E8A-4147-A177-3AD203B41FA5}">
                      <a16:colId xmlns:a16="http://schemas.microsoft.com/office/drawing/2014/main" val="3168730237"/>
                    </a:ext>
                  </a:extLst>
                </a:gridCol>
                <a:gridCol w="4419110">
                  <a:extLst>
                    <a:ext uri="{9D8B030D-6E8A-4147-A177-3AD203B41FA5}">
                      <a16:colId xmlns:a16="http://schemas.microsoft.com/office/drawing/2014/main" val="3958664088"/>
                    </a:ext>
                  </a:extLst>
                </a:gridCol>
                <a:gridCol w="794240">
                  <a:extLst>
                    <a:ext uri="{9D8B030D-6E8A-4147-A177-3AD203B41FA5}">
                      <a16:colId xmlns:a16="http://schemas.microsoft.com/office/drawing/2014/main" val="782468271"/>
                    </a:ext>
                  </a:extLst>
                </a:gridCol>
              </a:tblGrid>
              <a:tr h="287323">
                <a:tc>
                  <a:txBody>
                    <a:bodyPr/>
                    <a:lstStyle/>
                    <a:p>
                      <a:pPr marL="88900" indent="0" algn="l" fontAlgn="ctr"/>
                      <a:r>
                        <a:rPr lang="fr-FR" sz="600" b="1" u="none" strike="noStrike" dirty="0">
                          <a:solidFill>
                            <a:schemeClr val="bg1"/>
                          </a:solidFill>
                          <a:effectLst/>
                        </a:rPr>
                        <a:t>Logiciels applicatifs</a:t>
                      </a:r>
                      <a:endParaRPr lang="fr-FR" sz="600" b="1" i="0" u="none" strike="noStrike" dirty="0">
                        <a:solidFill>
                          <a:schemeClr val="bg1"/>
                        </a:solidFill>
                        <a:effectLst/>
                        <a:latin typeface="Open Sans" panose="020B0606030504020204" pitchFamily="34" charset="0"/>
                      </a:endParaRPr>
                    </a:p>
                  </a:txBody>
                  <a:tcPr marL="0" marR="0" marT="0" marB="0" anchor="ctr">
                    <a:solidFill>
                      <a:schemeClr val="bg1">
                        <a:lumMod val="65000"/>
                      </a:schemeClr>
                    </a:solidFill>
                  </a:tcPr>
                </a:tc>
                <a:tc>
                  <a:txBody>
                    <a:bodyPr/>
                    <a:lstStyle/>
                    <a:p>
                      <a:pPr algn="ctr" fontAlgn="ctr"/>
                      <a:r>
                        <a:rPr lang="fr-FR" sz="600" b="1" u="none" strike="noStrike" dirty="0">
                          <a:solidFill>
                            <a:schemeClr val="bg1"/>
                          </a:solidFill>
                          <a:effectLst/>
                        </a:rPr>
                        <a:t>DMIA (RTO)</a:t>
                      </a:r>
                      <a:endParaRPr lang="fr-FR" sz="600" b="1" i="0" u="none" strike="noStrike" dirty="0">
                        <a:solidFill>
                          <a:schemeClr val="bg1"/>
                        </a:solidFill>
                        <a:effectLst/>
                        <a:latin typeface="Open Sans" panose="020B0606030504020204" pitchFamily="34" charset="0"/>
                      </a:endParaRPr>
                    </a:p>
                  </a:txBody>
                  <a:tcPr marL="0" marR="0" marT="0" marB="0" anchor="ctr">
                    <a:solidFill>
                      <a:schemeClr val="bg1">
                        <a:lumMod val="65000"/>
                      </a:schemeClr>
                    </a:solidFill>
                  </a:tcPr>
                </a:tc>
                <a:tc>
                  <a:txBody>
                    <a:bodyPr/>
                    <a:lstStyle/>
                    <a:p>
                      <a:pPr algn="ctr" fontAlgn="ctr"/>
                      <a:r>
                        <a:rPr lang="fr-FR" sz="600" b="1" u="none" strike="noStrike" dirty="0">
                          <a:solidFill>
                            <a:schemeClr val="bg1"/>
                          </a:solidFill>
                          <a:effectLst/>
                        </a:rPr>
                        <a:t>PDMA (RPO)</a:t>
                      </a:r>
                      <a:endParaRPr lang="fr-FR" sz="600" b="1" i="0" u="none" strike="noStrike" dirty="0">
                        <a:solidFill>
                          <a:schemeClr val="bg1"/>
                        </a:solidFill>
                        <a:effectLst/>
                        <a:latin typeface="Open Sans" panose="020B0606030504020204" pitchFamily="34" charset="0"/>
                      </a:endParaRPr>
                    </a:p>
                  </a:txBody>
                  <a:tcPr marL="0" marR="0" marT="0" marB="0" anchor="ctr">
                    <a:solidFill>
                      <a:schemeClr val="bg1">
                        <a:lumMod val="65000"/>
                      </a:schemeClr>
                    </a:solidFill>
                  </a:tcPr>
                </a:tc>
                <a:tc>
                  <a:txBody>
                    <a:bodyPr/>
                    <a:lstStyle/>
                    <a:p>
                      <a:pPr algn="ctr" fontAlgn="ctr"/>
                      <a:r>
                        <a:rPr lang="fr-FR" sz="600" b="1" u="none" strike="noStrike" dirty="0">
                          <a:solidFill>
                            <a:schemeClr val="bg1"/>
                          </a:solidFill>
                          <a:effectLst/>
                        </a:rPr>
                        <a:t>Solution de continuité </a:t>
                      </a:r>
                      <a:endParaRPr lang="fr-FR" sz="600" b="1" i="0" u="none" strike="noStrike" dirty="0">
                        <a:solidFill>
                          <a:schemeClr val="bg1"/>
                        </a:solidFill>
                        <a:effectLst/>
                        <a:latin typeface="Open Sans" panose="020B0606030504020204" pitchFamily="34" charset="0"/>
                      </a:endParaRPr>
                    </a:p>
                  </a:txBody>
                  <a:tcPr marL="0" marR="0" marT="0" marB="0" anchor="ctr">
                    <a:solidFill>
                      <a:schemeClr val="bg1">
                        <a:lumMod val="65000"/>
                      </a:schemeClr>
                    </a:solidFill>
                  </a:tcPr>
                </a:tc>
                <a:tc>
                  <a:txBody>
                    <a:bodyPr/>
                    <a:lstStyle/>
                    <a:p>
                      <a:pPr algn="ctr" fontAlgn="ctr"/>
                      <a:r>
                        <a:rPr lang="fr-FR" sz="600" b="1" u="none" strike="noStrike" dirty="0">
                          <a:solidFill>
                            <a:schemeClr val="bg1"/>
                          </a:solidFill>
                          <a:effectLst/>
                        </a:rPr>
                        <a:t>Mode dégradé</a:t>
                      </a:r>
                      <a:endParaRPr lang="fr-FR" sz="600" b="1" i="0" u="none" strike="noStrike" dirty="0">
                        <a:solidFill>
                          <a:schemeClr val="bg1"/>
                        </a:solidFill>
                        <a:effectLst/>
                        <a:latin typeface="Open Sans" panose="020B0606030504020204" pitchFamily="34" charset="0"/>
                      </a:endParaRPr>
                    </a:p>
                  </a:txBody>
                  <a:tcPr marL="0" marR="0" marT="0" marB="0" anchor="ctr">
                    <a:solidFill>
                      <a:schemeClr val="bg1">
                        <a:lumMod val="65000"/>
                      </a:schemeClr>
                    </a:solidFill>
                  </a:tcPr>
                </a:tc>
                <a:extLst>
                  <a:ext uri="{0D108BD9-81ED-4DB2-BD59-A6C34878D82A}">
                    <a16:rowId xmlns:a16="http://schemas.microsoft.com/office/drawing/2014/main" val="1962587467"/>
                  </a:ext>
                </a:extLst>
              </a:tr>
              <a:tr h="303226">
                <a:tc>
                  <a:txBody>
                    <a:bodyPr/>
                    <a:lstStyle/>
                    <a:p>
                      <a:pPr algn="l" fontAlgn="ctr"/>
                      <a:r>
                        <a:rPr lang="fr-FR" sz="500" b="1" i="0" u="none" strike="noStrike" dirty="0">
                          <a:solidFill>
                            <a:srgbClr val="000000"/>
                          </a:solidFill>
                          <a:effectLst/>
                          <a:latin typeface="Arial" panose="020B0604020202020204" pitchFamily="34" charset="0"/>
                          <a:cs typeface="Arial" panose="020B0604020202020204" pitchFamily="34" charset="0"/>
                        </a:rPr>
                        <a:t>Octime</a:t>
                      </a:r>
                    </a:p>
                  </a:txBody>
                  <a:tcPr marL="36000" marR="36000" marT="36000" marB="36000" anchor="ctr">
                    <a:solidFill>
                      <a:schemeClr val="accent1">
                        <a:lumMod val="20000"/>
                        <a:lumOff val="80000"/>
                      </a:schemeClr>
                    </a:solidFill>
                  </a:tcP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3 jours</a:t>
                      </a:r>
                    </a:p>
                  </a:txBody>
                  <a:tcPr marL="36000" marR="36000" marT="36000" marB="36000" anchor="ctr">
                    <a:solidFill>
                      <a:schemeClr val="accent1">
                        <a:lumMod val="20000"/>
                        <a:lumOff val="80000"/>
                      </a:schemeClr>
                    </a:solidFill>
                  </a:tcP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Si pas de réseau ==&gt; il est possible d'utiliser Octime en dehors du réseau de l’hôpital en utilisant une clé 4G ou en partageant son réseau avec le PC </a:t>
                      </a:r>
                      <a:br>
                        <a:rPr lang="fr-FR" sz="500" b="0" i="0" u="none" strike="noStrike" dirty="0">
                          <a:solidFill>
                            <a:srgbClr val="000000"/>
                          </a:solidFill>
                          <a:effectLst/>
                          <a:latin typeface="Arial" panose="020B0604020202020204" pitchFamily="34" charset="0"/>
                          <a:cs typeface="Arial" panose="020B0604020202020204" pitchFamily="34" charset="0"/>
                        </a:rPr>
                      </a:br>
                      <a:r>
                        <a:rPr lang="fr-FR" sz="500" b="0" i="0" u="none" strike="noStrike" dirty="0">
                          <a:solidFill>
                            <a:srgbClr val="000000"/>
                          </a:solidFill>
                          <a:effectLst/>
                          <a:latin typeface="Arial" panose="020B0604020202020204" pitchFamily="34" charset="0"/>
                          <a:cs typeface="Arial" panose="020B0604020202020204" pitchFamily="34" charset="0"/>
                        </a:rPr>
                        <a:t>Si l'application n’est plus opérationnelle, saisir les temps/Absence sur un fichier Excel</a:t>
                      </a:r>
                    </a:p>
                  </a:txBody>
                  <a:tcPr marL="36000" marR="36000" marT="36000" marB="36000" anchor="ctr">
                    <a:solidFill>
                      <a:schemeClr val="accent1">
                        <a:lumMod val="20000"/>
                        <a:lumOff val="80000"/>
                      </a:schemeClr>
                    </a:solidFill>
                  </a:tcP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non</a:t>
                      </a:r>
                    </a:p>
                  </a:txBody>
                  <a:tcPr marL="36000" marR="36000" marT="36000" marB="36000" anchor="ctr">
                    <a:solidFill>
                      <a:schemeClr val="accent1">
                        <a:lumMod val="20000"/>
                        <a:lumOff val="80000"/>
                      </a:schemeClr>
                    </a:solidFill>
                  </a:tcPr>
                </a:tc>
                <a:extLst>
                  <a:ext uri="{0D108BD9-81ED-4DB2-BD59-A6C34878D82A}">
                    <a16:rowId xmlns:a16="http://schemas.microsoft.com/office/drawing/2014/main" val="391067212"/>
                  </a:ext>
                </a:extLst>
              </a:tr>
              <a:tr h="0">
                <a:tc>
                  <a:txBody>
                    <a:bodyPr/>
                    <a:lstStyle/>
                    <a:p>
                      <a:pPr algn="l" fontAlgn="ctr"/>
                      <a:r>
                        <a:rPr lang="fr-FR" sz="500" b="1" i="0" u="none" strike="noStrike" dirty="0">
                          <a:solidFill>
                            <a:srgbClr val="000000"/>
                          </a:solidFill>
                          <a:effectLst/>
                          <a:latin typeface="Arial" panose="020B0604020202020204" pitchFamily="34" charset="0"/>
                          <a:cs typeface="Arial" panose="020B0604020202020204" pitchFamily="34" charset="0"/>
                        </a:rPr>
                        <a:t>Scan demande</a:t>
                      </a:r>
                    </a:p>
                  </a:txBody>
                  <a:tcPr marL="36000" marR="36000" marT="36000" marB="36000" anchor="ctr">
                    <a:solidFill>
                      <a:schemeClr val="accent1">
                        <a:lumMod val="20000"/>
                        <a:lumOff val="80000"/>
                      </a:schemeClr>
                    </a:solidFill>
                  </a:tcP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3 semaines</a:t>
                      </a:r>
                    </a:p>
                  </a:txBody>
                  <a:tcPr marL="36000" marR="36000" marT="36000" marB="36000" anchor="ctr">
                    <a:solidFill>
                      <a:schemeClr val="accent1">
                        <a:lumMod val="20000"/>
                        <a:lumOff val="80000"/>
                      </a:schemeClr>
                    </a:solidFill>
                  </a:tcP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Stockage des prescriptions papier dans un classeur </a:t>
                      </a:r>
                    </a:p>
                  </a:txBody>
                  <a:tcPr marL="36000" marR="36000" marT="36000" marB="36000" anchor="ctr">
                    <a:solidFill>
                      <a:schemeClr val="accent1">
                        <a:lumMod val="20000"/>
                        <a:lumOff val="80000"/>
                      </a:schemeClr>
                    </a:solidFill>
                  </a:tcP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non</a:t>
                      </a:r>
                    </a:p>
                  </a:txBody>
                  <a:tcPr marL="36000" marR="36000" marT="36000" marB="36000" anchor="ctr">
                    <a:solidFill>
                      <a:schemeClr val="accent1">
                        <a:lumMod val="20000"/>
                        <a:lumOff val="80000"/>
                      </a:schemeClr>
                    </a:solidFill>
                  </a:tcPr>
                </a:tc>
                <a:extLst>
                  <a:ext uri="{0D108BD9-81ED-4DB2-BD59-A6C34878D82A}">
                    <a16:rowId xmlns:a16="http://schemas.microsoft.com/office/drawing/2014/main" val="79363202"/>
                  </a:ext>
                </a:extLst>
              </a:tr>
              <a:tr h="0">
                <a:tc>
                  <a:txBody>
                    <a:bodyPr/>
                    <a:lstStyle/>
                    <a:p>
                      <a:pPr algn="l" fontAlgn="ctr"/>
                      <a:r>
                        <a:rPr lang="fr-FR" sz="500" b="1" i="0" u="none" strike="noStrike" dirty="0">
                          <a:solidFill>
                            <a:srgbClr val="000000"/>
                          </a:solidFill>
                          <a:effectLst/>
                          <a:latin typeface="Arial" panose="020B0604020202020204" pitchFamily="34" charset="0"/>
                          <a:cs typeface="Arial" panose="020B0604020202020204" pitchFamily="34" charset="0"/>
                        </a:rPr>
                        <a:t>Scan ordo</a:t>
                      </a:r>
                    </a:p>
                  </a:txBody>
                  <a:tcPr marL="36000" marR="36000" marT="36000" marB="36000" anchor="ctr">
                    <a:solidFill>
                      <a:schemeClr val="accent1">
                        <a:lumMod val="20000"/>
                        <a:lumOff val="80000"/>
                      </a:schemeClr>
                    </a:solidFill>
                  </a:tcP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3 semaines</a:t>
                      </a:r>
                    </a:p>
                  </a:txBody>
                  <a:tcPr marL="36000" marR="36000" marT="36000" marB="36000" anchor="ctr">
                    <a:solidFill>
                      <a:schemeClr val="accent1">
                        <a:lumMod val="20000"/>
                        <a:lumOff val="80000"/>
                      </a:schemeClr>
                    </a:solidFill>
                  </a:tcP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Stockage des ordonnances papier dans un classeur </a:t>
                      </a:r>
                    </a:p>
                  </a:txBody>
                  <a:tcPr marL="36000" marR="36000" marT="36000" marB="36000" anchor="ctr">
                    <a:solidFill>
                      <a:schemeClr val="accent1">
                        <a:lumMod val="20000"/>
                        <a:lumOff val="80000"/>
                      </a:schemeClr>
                    </a:solidFill>
                  </a:tcP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non</a:t>
                      </a:r>
                    </a:p>
                  </a:txBody>
                  <a:tcPr marL="36000" marR="36000" marT="36000" marB="36000" anchor="ctr">
                    <a:solidFill>
                      <a:schemeClr val="accent1">
                        <a:lumMod val="20000"/>
                        <a:lumOff val="80000"/>
                      </a:schemeClr>
                    </a:solidFill>
                  </a:tcPr>
                </a:tc>
                <a:extLst>
                  <a:ext uri="{0D108BD9-81ED-4DB2-BD59-A6C34878D82A}">
                    <a16:rowId xmlns:a16="http://schemas.microsoft.com/office/drawing/2014/main" val="3846552485"/>
                  </a:ext>
                </a:extLst>
              </a:tr>
              <a:tr h="0">
                <a:tc>
                  <a:txBody>
                    <a:bodyPr/>
                    <a:lstStyle/>
                    <a:p>
                      <a:pPr algn="l" fontAlgn="ctr"/>
                      <a:r>
                        <a:rPr lang="fr-FR" sz="500" b="1" i="0" u="none" strike="noStrike">
                          <a:solidFill>
                            <a:srgbClr val="000000"/>
                          </a:solidFill>
                          <a:effectLst/>
                          <a:latin typeface="Arial" panose="020B0604020202020204" pitchFamily="34" charset="0"/>
                          <a:cs typeface="Arial" panose="020B0604020202020204" pitchFamily="34" charset="0"/>
                        </a:rPr>
                        <a:t>Scan bac paperless</a:t>
                      </a:r>
                    </a:p>
                  </a:txBody>
                  <a:tcPr marL="36000" marR="36000" marT="36000" marB="36000" anchor="ctr">
                    <a:solidFill>
                      <a:schemeClr val="accent1">
                        <a:lumMod val="20000"/>
                        <a:lumOff val="80000"/>
                      </a:schemeClr>
                    </a:solidFill>
                  </a:tcP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3 semaines</a:t>
                      </a:r>
                    </a:p>
                  </a:txBody>
                  <a:tcPr marL="36000" marR="36000" marT="36000" marB="36000" anchor="ctr">
                    <a:solidFill>
                      <a:schemeClr val="accent1">
                        <a:lumMod val="20000"/>
                        <a:lumOff val="80000"/>
                      </a:schemeClr>
                    </a:solidFill>
                  </a:tcP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Stockage des prescriptions papier dans un classeur </a:t>
                      </a:r>
                    </a:p>
                  </a:txBody>
                  <a:tcPr marL="36000" marR="36000" marT="36000" marB="36000" anchor="ctr">
                    <a:solidFill>
                      <a:schemeClr val="accent1">
                        <a:lumMod val="20000"/>
                        <a:lumOff val="80000"/>
                      </a:schemeClr>
                    </a:solidFill>
                  </a:tcP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non</a:t>
                      </a:r>
                    </a:p>
                  </a:txBody>
                  <a:tcPr marL="36000" marR="36000" marT="36000" marB="36000" anchor="ctr">
                    <a:solidFill>
                      <a:schemeClr val="accent1">
                        <a:lumMod val="20000"/>
                        <a:lumOff val="80000"/>
                      </a:schemeClr>
                    </a:solidFill>
                  </a:tcPr>
                </a:tc>
                <a:extLst>
                  <a:ext uri="{0D108BD9-81ED-4DB2-BD59-A6C34878D82A}">
                    <a16:rowId xmlns:a16="http://schemas.microsoft.com/office/drawing/2014/main" val="2954060830"/>
                  </a:ext>
                </a:extLst>
              </a:tr>
              <a:tr h="0">
                <a:tc>
                  <a:txBody>
                    <a:bodyPr/>
                    <a:lstStyle/>
                    <a:p>
                      <a:pPr algn="l" fontAlgn="ctr"/>
                      <a:r>
                        <a:rPr lang="fr-FR" sz="500" b="1" i="0" u="none" strike="noStrike" dirty="0" err="1">
                          <a:solidFill>
                            <a:srgbClr val="000000"/>
                          </a:solidFill>
                          <a:effectLst/>
                          <a:latin typeface="Arial" panose="020B0604020202020204" pitchFamily="34" charset="0"/>
                          <a:cs typeface="Arial" panose="020B0604020202020204" pitchFamily="34" charset="0"/>
                        </a:rPr>
                        <a:t>Ennov</a:t>
                      </a:r>
                      <a:endParaRPr lang="fr-FR" sz="500" b="1" i="0" u="none" strike="noStrike" dirty="0">
                        <a:solidFill>
                          <a:srgbClr val="000000"/>
                        </a:solidFill>
                        <a:effectLst/>
                        <a:latin typeface="Arial" panose="020B0604020202020204" pitchFamily="34" charset="0"/>
                        <a:cs typeface="Arial" panose="020B0604020202020204" pitchFamily="34" charset="0"/>
                      </a:endParaRPr>
                    </a:p>
                  </a:txBody>
                  <a:tcPr marL="36000" marR="36000" marT="36000" marB="36000" anchor="ctr">
                    <a:solidFill>
                      <a:schemeClr val="accent1">
                        <a:lumMod val="20000"/>
                        <a:lumOff val="80000"/>
                      </a:schemeClr>
                    </a:solidFill>
                  </a:tcP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1 mois</a:t>
                      </a:r>
                    </a:p>
                  </a:txBody>
                  <a:tcPr marL="36000" marR="36000" marT="36000" marB="36000" anchor="ctr">
                    <a:solidFill>
                      <a:schemeClr val="accent1">
                        <a:lumMod val="20000"/>
                        <a:lumOff val="80000"/>
                      </a:schemeClr>
                    </a:solidFill>
                  </a:tcP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La gestion documentaire indispensable sera stockée sur un disque dur ou teams</a:t>
                      </a:r>
                    </a:p>
                  </a:txBody>
                  <a:tcPr marL="36000" marR="36000" marT="36000" marB="36000" anchor="ctr">
                    <a:solidFill>
                      <a:schemeClr val="accent1">
                        <a:lumMod val="20000"/>
                        <a:lumOff val="80000"/>
                      </a:schemeClr>
                    </a:solidFill>
                  </a:tcP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non</a:t>
                      </a:r>
                    </a:p>
                  </a:txBody>
                  <a:tcPr marL="36000" marR="36000" marT="36000" marB="36000" anchor="ctr">
                    <a:solidFill>
                      <a:schemeClr val="accent1">
                        <a:lumMod val="20000"/>
                        <a:lumOff val="80000"/>
                      </a:schemeClr>
                    </a:solidFill>
                  </a:tcPr>
                </a:tc>
                <a:extLst>
                  <a:ext uri="{0D108BD9-81ED-4DB2-BD59-A6C34878D82A}">
                    <a16:rowId xmlns:a16="http://schemas.microsoft.com/office/drawing/2014/main" val="740424488"/>
                  </a:ext>
                </a:extLst>
              </a:tr>
              <a:tr h="0">
                <a:tc>
                  <a:txBody>
                    <a:bodyPr/>
                    <a:lstStyle/>
                    <a:p>
                      <a:pPr algn="l" fontAlgn="ctr"/>
                      <a:r>
                        <a:rPr lang="fr-FR" sz="500" b="1" i="0" u="none" strike="noStrike" dirty="0" err="1">
                          <a:solidFill>
                            <a:srgbClr val="000000"/>
                          </a:solidFill>
                          <a:effectLst/>
                          <a:latin typeface="Arial" panose="020B0604020202020204" pitchFamily="34" charset="0"/>
                          <a:cs typeface="Arial" panose="020B0604020202020204" pitchFamily="34" charset="0"/>
                        </a:rPr>
                        <a:t>Vigitemp</a:t>
                      </a:r>
                      <a:endParaRPr lang="fr-FR" sz="500" b="1" i="0" u="none" strike="noStrike" dirty="0">
                        <a:solidFill>
                          <a:srgbClr val="000000"/>
                        </a:solidFill>
                        <a:effectLst/>
                        <a:latin typeface="Arial" panose="020B0604020202020204" pitchFamily="34" charset="0"/>
                        <a:cs typeface="Arial" panose="020B0604020202020204" pitchFamily="34" charset="0"/>
                      </a:endParaRPr>
                    </a:p>
                  </a:txBody>
                  <a:tcPr marL="36000" marR="36000" marT="36000" marB="36000" anchor="ctr">
                    <a:solidFill>
                      <a:schemeClr val="accent1">
                        <a:lumMod val="20000"/>
                        <a:lumOff val="80000"/>
                      </a:schemeClr>
                    </a:solidFill>
                  </a:tcP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a:t>
                      </a:r>
                    </a:p>
                  </a:txBody>
                  <a:tcPr marL="36000" marR="36000" marT="36000" marB="36000" anchor="ctr">
                    <a:solidFill>
                      <a:schemeClr val="accent1">
                        <a:lumMod val="20000"/>
                        <a:lumOff val="80000"/>
                      </a:schemeClr>
                    </a:solidFill>
                  </a:tcP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Les sondes sont fonctionnelles. il n'y aura pas de remonter de température automatique. il sera nécessaire d'aller vérifier sur place les sondes</a:t>
                      </a:r>
                    </a:p>
                  </a:txBody>
                  <a:tcPr marL="36000" marR="36000" marT="36000" marB="36000" anchor="ctr">
                    <a:solidFill>
                      <a:schemeClr val="accent1">
                        <a:lumMod val="20000"/>
                        <a:lumOff val="80000"/>
                      </a:schemeClr>
                    </a:solidFill>
                  </a:tcP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non</a:t>
                      </a:r>
                    </a:p>
                  </a:txBody>
                  <a:tcPr marL="36000" marR="36000" marT="36000" marB="36000" anchor="ctr">
                    <a:solidFill>
                      <a:schemeClr val="accent1">
                        <a:lumMod val="20000"/>
                        <a:lumOff val="80000"/>
                      </a:schemeClr>
                    </a:solidFill>
                  </a:tcPr>
                </a:tc>
                <a:extLst>
                  <a:ext uri="{0D108BD9-81ED-4DB2-BD59-A6C34878D82A}">
                    <a16:rowId xmlns:a16="http://schemas.microsoft.com/office/drawing/2014/main" val="1919881262"/>
                  </a:ext>
                </a:extLst>
              </a:tr>
              <a:tr h="0">
                <a:tc>
                  <a:txBody>
                    <a:bodyPr/>
                    <a:lstStyle/>
                    <a:p>
                      <a:pPr algn="l" fontAlgn="ctr"/>
                      <a:r>
                        <a:rPr lang="fr-FR" sz="500" b="1" i="0" u="none" strike="noStrike" dirty="0" err="1">
                          <a:solidFill>
                            <a:srgbClr val="000000"/>
                          </a:solidFill>
                          <a:effectLst/>
                          <a:latin typeface="Arial" panose="020B0604020202020204" pitchFamily="34" charset="0"/>
                          <a:cs typeface="Arial" panose="020B0604020202020204" pitchFamily="34" charset="0"/>
                        </a:rPr>
                        <a:t>Valab</a:t>
                      </a:r>
                      <a:endParaRPr lang="fr-FR" sz="500" b="1" i="0" u="none" strike="noStrike" dirty="0">
                        <a:solidFill>
                          <a:srgbClr val="000000"/>
                        </a:solidFill>
                        <a:effectLst/>
                        <a:latin typeface="Arial" panose="020B0604020202020204" pitchFamily="34" charset="0"/>
                        <a:cs typeface="Arial" panose="020B0604020202020204" pitchFamily="34" charset="0"/>
                      </a:endParaRPr>
                    </a:p>
                  </a:txBody>
                  <a:tcPr marL="36000" marR="36000" marT="36000" marB="36000" anchor="ctr">
                    <a:solidFill>
                      <a:schemeClr val="accent1">
                        <a:lumMod val="20000"/>
                        <a:lumOff val="80000"/>
                      </a:schemeClr>
                    </a:solidFill>
                  </a:tcP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tc>
                  <a:txBody>
                    <a:bodyPr/>
                    <a:lstStyle/>
                    <a:p>
                      <a:pPr algn="l" fontAlgn="ctr"/>
                      <a:endParaRPr lang="fr-FR" sz="500" b="0" i="0" u="none" strike="noStrike" dirty="0">
                        <a:solidFill>
                          <a:srgbClr val="000000"/>
                        </a:solidFill>
                        <a:effectLst/>
                        <a:latin typeface="Arial" panose="020B0604020202020204" pitchFamily="34" charset="0"/>
                        <a:cs typeface="Arial" panose="020B0604020202020204" pitchFamily="34" charset="0"/>
                      </a:endParaRPr>
                    </a:p>
                  </a:txBody>
                  <a:tcPr marL="36000" marR="36000" marT="36000" marB="36000" anchor="ctr">
                    <a:solidFill>
                      <a:schemeClr val="accent1">
                        <a:lumMod val="20000"/>
                        <a:lumOff val="80000"/>
                      </a:schemeClr>
                    </a:solidFill>
                  </a:tcPr>
                </a:tc>
                <a:extLst>
                  <a:ext uri="{0D108BD9-81ED-4DB2-BD59-A6C34878D82A}">
                    <a16:rowId xmlns:a16="http://schemas.microsoft.com/office/drawing/2014/main" val="720916556"/>
                  </a:ext>
                </a:extLst>
              </a:tr>
              <a:tr h="0">
                <a:tc>
                  <a:txBody>
                    <a:bodyPr/>
                    <a:lstStyle/>
                    <a:p>
                      <a:pPr algn="l" fontAlgn="ctr"/>
                      <a:r>
                        <a:rPr lang="fr-FR" sz="500" b="1" i="0" u="none" strike="noStrike" dirty="0">
                          <a:solidFill>
                            <a:srgbClr val="000000"/>
                          </a:solidFill>
                          <a:effectLst/>
                          <a:latin typeface="Arial" panose="020B0604020202020204" pitchFamily="34" charset="0"/>
                          <a:cs typeface="Arial" panose="020B0604020202020204" pitchFamily="34" charset="0"/>
                        </a:rPr>
                        <a:t>Middle Wear BYG</a:t>
                      </a:r>
                    </a:p>
                  </a:txBody>
                  <a:tcPr marL="36000" marR="36000" marT="36000" marB="36000" anchor="ctr">
                    <a:solidFill>
                      <a:schemeClr val="accent1">
                        <a:lumMod val="20000"/>
                        <a:lumOff val="80000"/>
                      </a:schemeClr>
                    </a:solidFill>
                  </a:tcP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3 jours</a:t>
                      </a:r>
                    </a:p>
                  </a:txBody>
                  <a:tcPr marL="36000" marR="36000" marT="36000" marB="36000" anchor="ctr">
                    <a:solidFill>
                      <a:schemeClr val="accent1">
                        <a:lumMod val="20000"/>
                        <a:lumOff val="80000"/>
                      </a:schemeClr>
                    </a:solidFill>
                  </a:tcP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Enregistrement des résultats se feront sur les automates</a:t>
                      </a:r>
                    </a:p>
                  </a:txBody>
                  <a:tcPr marL="36000" marR="36000" marT="36000" marB="36000" anchor="ctr">
                    <a:solidFill>
                      <a:schemeClr val="accent1">
                        <a:lumMod val="20000"/>
                        <a:lumOff val="80000"/>
                      </a:schemeClr>
                    </a:solidFill>
                  </a:tcP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Oui</a:t>
                      </a:r>
                    </a:p>
                  </a:txBody>
                  <a:tcPr marL="36000" marR="36000" marT="36000" marB="36000" anchor="ctr">
                    <a:solidFill>
                      <a:schemeClr val="accent1">
                        <a:lumMod val="20000"/>
                        <a:lumOff val="80000"/>
                      </a:schemeClr>
                    </a:solidFill>
                  </a:tcPr>
                </a:tc>
                <a:extLst>
                  <a:ext uri="{0D108BD9-81ED-4DB2-BD59-A6C34878D82A}">
                    <a16:rowId xmlns:a16="http://schemas.microsoft.com/office/drawing/2014/main" val="3414398726"/>
                  </a:ext>
                </a:extLst>
              </a:tr>
              <a:tr h="0">
                <a:tc>
                  <a:txBody>
                    <a:bodyPr/>
                    <a:lstStyle/>
                    <a:p>
                      <a:pPr algn="l" fontAlgn="ctr"/>
                      <a:r>
                        <a:rPr lang="fr-FR" sz="500" b="1" i="0" u="none" strike="noStrike" dirty="0">
                          <a:solidFill>
                            <a:srgbClr val="000000"/>
                          </a:solidFill>
                          <a:effectLst/>
                          <a:latin typeface="Arial" panose="020B0604020202020204" pitchFamily="34" charset="0"/>
                          <a:cs typeface="Arial" panose="020B0604020202020204" pitchFamily="34" charset="0"/>
                        </a:rPr>
                        <a:t>Middle Wear Serveur </a:t>
                      </a:r>
                      <a:r>
                        <a:rPr lang="fr-FR" sz="500" b="1" i="0" u="none" strike="noStrike" dirty="0" err="1">
                          <a:solidFill>
                            <a:srgbClr val="000000"/>
                          </a:solidFill>
                          <a:effectLst/>
                          <a:latin typeface="Arial" panose="020B0604020202020204" pitchFamily="34" charset="0"/>
                          <a:cs typeface="Arial" panose="020B0604020202020204" pitchFamily="34" charset="0"/>
                        </a:rPr>
                        <a:t>GemWeb</a:t>
                      </a:r>
                      <a:r>
                        <a:rPr lang="fr-FR" sz="500" b="1" i="0" u="none" strike="noStrike" dirty="0">
                          <a:solidFill>
                            <a:srgbClr val="000000"/>
                          </a:solidFill>
                          <a:effectLst/>
                          <a:latin typeface="Arial" panose="020B0604020202020204" pitchFamily="34" charset="0"/>
                          <a:cs typeface="Arial" panose="020B0604020202020204" pitchFamily="34" charset="0"/>
                        </a:rPr>
                        <a:t>+</a:t>
                      </a:r>
                    </a:p>
                  </a:txBody>
                  <a:tcPr marL="36000" marR="36000" marT="36000" marB="36000" anchor="ctr">
                    <a:solidFill>
                      <a:schemeClr val="accent1">
                        <a:lumMod val="20000"/>
                        <a:lumOff val="80000"/>
                      </a:schemeClr>
                    </a:solidFill>
                  </a:tcP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3 jours</a:t>
                      </a:r>
                    </a:p>
                  </a:txBody>
                  <a:tcPr marL="36000" marR="36000" marT="36000" marB="36000" anchor="ctr">
                    <a:solidFill>
                      <a:schemeClr val="accent1">
                        <a:lumMod val="20000"/>
                        <a:lumOff val="80000"/>
                      </a:schemeClr>
                    </a:solidFill>
                  </a:tcP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extLst>
                  <a:ext uri="{0D108BD9-81ED-4DB2-BD59-A6C34878D82A}">
                    <a16:rowId xmlns:a16="http://schemas.microsoft.com/office/drawing/2014/main" val="2967478982"/>
                  </a:ext>
                </a:extLst>
              </a:tr>
              <a:tr h="255084">
                <a:tc>
                  <a:txBody>
                    <a:bodyPr/>
                    <a:lstStyle/>
                    <a:p>
                      <a:pPr algn="l" fontAlgn="ctr"/>
                      <a:r>
                        <a:rPr lang="fr-FR" sz="500" b="1" i="0" u="none" strike="noStrike" dirty="0" err="1">
                          <a:solidFill>
                            <a:srgbClr val="000000"/>
                          </a:solidFill>
                          <a:effectLst/>
                          <a:latin typeface="Arial" panose="020B0604020202020204" pitchFamily="34" charset="0"/>
                          <a:cs typeface="Arial" panose="020B0604020202020204" pitchFamily="34" charset="0"/>
                        </a:rPr>
                        <a:t>Bioserveur</a:t>
                      </a:r>
                      <a:endParaRPr lang="fr-FR" sz="500" b="1" i="0" u="none" strike="noStrike" dirty="0">
                        <a:solidFill>
                          <a:srgbClr val="000000"/>
                        </a:solidFill>
                        <a:effectLst/>
                        <a:latin typeface="Arial" panose="020B0604020202020204" pitchFamily="34" charset="0"/>
                        <a:cs typeface="Arial" panose="020B0604020202020204" pitchFamily="34" charset="0"/>
                      </a:endParaRPr>
                    </a:p>
                  </a:txBody>
                  <a:tcPr marL="36000" marR="36000" marT="36000" marB="36000" anchor="ctr">
                    <a:solidFill>
                      <a:schemeClr val="accent1">
                        <a:lumMod val="20000"/>
                        <a:lumOff val="80000"/>
                      </a:schemeClr>
                    </a:solidFill>
                  </a:tcP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a:t>
                      </a:r>
                    </a:p>
                  </a:txBody>
                  <a:tcPr marL="36000" marR="36000" marT="36000" marB="36000" anchor="ctr">
                    <a:solidFill>
                      <a:schemeClr val="accent1">
                        <a:lumMod val="20000"/>
                        <a:lumOff val="80000"/>
                      </a:schemeClr>
                    </a:solidFill>
                  </a:tcP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a:t>
                      </a:r>
                    </a:p>
                  </a:txBody>
                  <a:tcPr marL="36000" marR="36000" marT="36000" marB="36000" anchor="ctr">
                    <a:solidFill>
                      <a:schemeClr val="accent1">
                        <a:lumMod val="20000"/>
                        <a:lumOff val="80000"/>
                      </a:schemeClr>
                    </a:solidFill>
                  </a:tcP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Les patients ne pourront plus consulter les résultats sur la plate-forme. En  fonction de la stratégie choisit : plus d'examen pour les patients externes, pas trop d'impact</a:t>
                      </a:r>
                    </a:p>
                  </a:txBody>
                  <a:tcPr marL="36000" marR="36000" marT="36000" marB="36000" anchor="ctr">
                    <a:solidFill>
                      <a:schemeClr val="accent1">
                        <a:lumMod val="20000"/>
                        <a:lumOff val="80000"/>
                      </a:schemeClr>
                    </a:solidFill>
                  </a:tcP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non</a:t>
                      </a:r>
                    </a:p>
                  </a:txBody>
                  <a:tcPr marL="36000" marR="36000" marT="36000" marB="36000" anchor="ctr">
                    <a:solidFill>
                      <a:schemeClr val="accent1">
                        <a:lumMod val="20000"/>
                        <a:lumOff val="80000"/>
                      </a:schemeClr>
                    </a:solidFill>
                  </a:tcPr>
                </a:tc>
                <a:extLst>
                  <a:ext uri="{0D108BD9-81ED-4DB2-BD59-A6C34878D82A}">
                    <a16:rowId xmlns:a16="http://schemas.microsoft.com/office/drawing/2014/main" val="3491150593"/>
                  </a:ext>
                </a:extLst>
              </a:tr>
            </a:tbl>
          </a:graphicData>
        </a:graphic>
      </p:graphicFrame>
      <p:pic>
        <p:nvPicPr>
          <p:cNvPr id="2" name="Picture 8">
            <a:extLst>
              <a:ext uri="{FF2B5EF4-FFF2-40B4-BE49-F238E27FC236}">
                <a16:creationId xmlns:a16="http://schemas.microsoft.com/office/drawing/2014/main" id="{B5D59A81-AA92-BBAE-2AEB-2494E212F6B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02600" y="1800009"/>
            <a:ext cx="789076" cy="27638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416567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9F7E1F1F-96C4-4F6C-BEE7-CB841CEBB097}"/>
              </a:ext>
            </a:extLst>
          </p:cNvPr>
          <p:cNvSpPr>
            <a:spLocks noGrp="1"/>
          </p:cNvSpPr>
          <p:nvPr>
            <p:ph type="sldNum" sz="quarter" idx="18"/>
          </p:nvPr>
        </p:nvSpPr>
        <p:spPr/>
        <p:txBody>
          <a:bodyPr/>
          <a:lstStyle/>
          <a:p>
            <a:pPr marL="0" marR="0" lvl="0" indent="0" algn="ctr" defTabSz="914400" rtl="0" eaLnBrk="1" fontAlgn="auto" latinLnBrk="0" hangingPunct="1">
              <a:lnSpc>
                <a:spcPct val="100000"/>
              </a:lnSpc>
              <a:spcBef>
                <a:spcPts val="0"/>
              </a:spcBef>
              <a:spcAft>
                <a:spcPts val="0"/>
              </a:spcAft>
              <a:buClr>
                <a:srgbClr val="000000"/>
              </a:buClr>
              <a:buSzPts val="800"/>
              <a:buFont typeface="Arial"/>
              <a:buNone/>
              <a:tabLst/>
              <a:defRPr/>
            </a:pPr>
            <a:fld id="{4A897389-FDC9-4B4F-9058-9FB9E4529928}" type="slidenum">
              <a:rPr kumimoji="0" lang="fr-FR" sz="800" b="0" i="1" u="none" strike="noStrike" kern="0" cap="none" spc="0" normalizeH="0" baseline="0" noProof="0" smtClean="0">
                <a:ln>
                  <a:noFill/>
                </a:ln>
                <a:solidFill>
                  <a:srgbClr val="575757"/>
                </a:solidFill>
                <a:effectLst/>
                <a:uLnTx/>
                <a:uFillTx/>
                <a:latin typeface="Arial"/>
                <a:cs typeface="Arial"/>
                <a:sym typeface="Arial"/>
              </a:rPr>
              <a:pPr marL="0" marR="0" lvl="0" indent="0" algn="ctr" defTabSz="914400" rtl="0" eaLnBrk="1" fontAlgn="auto" latinLnBrk="0" hangingPunct="1">
                <a:lnSpc>
                  <a:spcPct val="100000"/>
                </a:lnSpc>
                <a:spcBef>
                  <a:spcPts val="0"/>
                </a:spcBef>
                <a:spcAft>
                  <a:spcPts val="0"/>
                </a:spcAft>
                <a:buClr>
                  <a:srgbClr val="000000"/>
                </a:buClr>
                <a:buSzPts val="800"/>
                <a:buFont typeface="Arial"/>
                <a:buNone/>
                <a:tabLst/>
                <a:defRPr/>
              </a:pPr>
              <a:t>47</a:t>
            </a:fld>
            <a:endParaRPr kumimoji="0" lang="fr-FR" sz="800" b="0" i="1" u="none" strike="noStrike" kern="0" cap="none" spc="0" normalizeH="0" baseline="0" noProof="0">
              <a:ln>
                <a:noFill/>
              </a:ln>
              <a:solidFill>
                <a:srgbClr val="575757"/>
              </a:solidFill>
              <a:effectLst/>
              <a:uLnTx/>
              <a:uFillTx/>
              <a:latin typeface="Arial"/>
              <a:cs typeface="Arial"/>
              <a:sym typeface="Arial"/>
            </a:endParaRPr>
          </a:p>
        </p:txBody>
      </p:sp>
      <p:sp>
        <p:nvSpPr>
          <p:cNvPr id="5" name="Titre 1">
            <a:extLst>
              <a:ext uri="{FF2B5EF4-FFF2-40B4-BE49-F238E27FC236}">
                <a16:creationId xmlns:a16="http://schemas.microsoft.com/office/drawing/2014/main" id="{EEB7DF9C-2C29-60D3-F708-E91A01EA1132}"/>
              </a:ext>
            </a:extLst>
          </p:cNvPr>
          <p:cNvSpPr txBox="1">
            <a:spLocks/>
          </p:cNvSpPr>
          <p:nvPr/>
        </p:nvSpPr>
        <p:spPr>
          <a:xfrm>
            <a:off x="827584" y="87474"/>
            <a:ext cx="8064092" cy="540006"/>
          </a:xfrm>
          <a:prstGeom prst="rect">
            <a:avLst/>
          </a:prstGeom>
          <a:noFill/>
          <a:ln>
            <a:noFill/>
          </a:ln>
        </p:spPr>
        <p:txBody>
          <a:bodyPr spcFirstLastPara="1" wrap="square" lIns="0" tIns="0" rIns="0" bIns="0" anchor="b" anchorCtr="0">
            <a:normAutofit/>
          </a:bodyPr>
          <a:lstStyle>
            <a:defPPr marR="0" lvl="0" algn="l" rtl="0">
              <a:lnSpc>
                <a:spcPct val="100000"/>
              </a:lnSpc>
              <a:spcBef>
                <a:spcPts val="0"/>
              </a:spcBef>
              <a:spcAft>
                <a:spcPts val="0"/>
              </a:spcAft>
            </a:defPPr>
            <a:lvl1pPr marR="0" lvl="0" algn="l" rtl="0">
              <a:lnSpc>
                <a:spcPct val="110000"/>
              </a:lnSpc>
              <a:spcBef>
                <a:spcPts val="0"/>
              </a:spcBef>
              <a:spcAft>
                <a:spcPts val="0"/>
              </a:spcAft>
              <a:buClr>
                <a:srgbClr val="006AB2"/>
              </a:buClr>
              <a:buSzPts val="2000"/>
              <a:buFont typeface="Arial"/>
              <a:buNone/>
              <a:defRPr sz="2000" b="1" i="0" u="none" strike="noStrike" cap="none">
                <a:solidFill>
                  <a:srgbClr val="006AB2"/>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10000"/>
              </a:lnSpc>
              <a:spcBef>
                <a:spcPts val="0"/>
              </a:spcBef>
              <a:spcAft>
                <a:spcPts val="0"/>
              </a:spcAft>
              <a:buClr>
                <a:srgbClr val="006AB2"/>
              </a:buClr>
              <a:buSzPts val="2000"/>
              <a:buFont typeface="Arial"/>
              <a:buNone/>
              <a:tabLst/>
              <a:defRPr/>
            </a:pPr>
            <a:r>
              <a:rPr kumimoji="0" lang="fr-FR" sz="2000" b="1" i="0" u="none" strike="noStrike" kern="0" cap="none" spc="0" normalizeH="0" baseline="0" noProof="0" dirty="0">
                <a:ln>
                  <a:noFill/>
                </a:ln>
                <a:solidFill>
                  <a:srgbClr val="006AB2"/>
                </a:solidFill>
                <a:effectLst/>
                <a:uLnTx/>
                <a:uFillTx/>
                <a:latin typeface="Arial"/>
                <a:cs typeface="Arial"/>
                <a:sym typeface="Arial"/>
              </a:rPr>
              <a:t>Onglet 3. Scénario « Compétences» : exemple processus paie </a:t>
            </a:r>
            <a:endParaRPr kumimoji="0" lang="fr-FR" sz="2000" b="0" i="0" u="none" strike="noStrike" kern="0" cap="none" spc="0" normalizeH="0" baseline="0" noProof="0" dirty="0">
              <a:ln>
                <a:noFill/>
              </a:ln>
              <a:solidFill>
                <a:srgbClr val="006AB2"/>
              </a:solidFill>
              <a:effectLst/>
              <a:uLnTx/>
              <a:uFillTx/>
              <a:latin typeface="Arial"/>
              <a:cs typeface="Arial"/>
              <a:sym typeface="Arial"/>
            </a:endParaRPr>
          </a:p>
        </p:txBody>
      </p:sp>
      <p:sp>
        <p:nvSpPr>
          <p:cNvPr id="20" name="ZoneTexte 19">
            <a:extLst>
              <a:ext uri="{FF2B5EF4-FFF2-40B4-BE49-F238E27FC236}">
                <a16:creationId xmlns:a16="http://schemas.microsoft.com/office/drawing/2014/main" id="{016CC5ED-5E76-ACCF-2B35-8D8D1BF4B3E1}"/>
              </a:ext>
            </a:extLst>
          </p:cNvPr>
          <p:cNvSpPr txBox="1"/>
          <p:nvPr/>
        </p:nvSpPr>
        <p:spPr>
          <a:xfrm>
            <a:off x="0" y="862116"/>
            <a:ext cx="9144000" cy="392415"/>
          </a:xfrm>
          <a:prstGeom prst="rect">
            <a:avLst/>
          </a:prstGeom>
          <a:solidFill>
            <a:schemeClr val="accent2">
              <a:lumMod val="20000"/>
              <a:lumOff val="80000"/>
            </a:schemeClr>
          </a:solidFill>
          <a:effectLst>
            <a:outerShdw blurRad="50800" dist="38100" dir="5400000" algn="t" rotWithShape="0">
              <a:prstClr val="black">
                <a:alpha val="40000"/>
              </a:prstClr>
            </a:outerShdw>
          </a:effectLst>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975"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Tableau Ressources nécessaires</a:t>
            </a: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975"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Objectif : </a:t>
            </a:r>
            <a:r>
              <a:rPr kumimoji="0" lang="fr-FR" sz="975" b="0" i="0" u="none" strike="noStrike" kern="1200" cap="none" spc="0" normalizeH="0" baseline="0" noProof="0" dirty="0">
                <a:ln>
                  <a:noFill/>
                </a:ln>
                <a:solidFill>
                  <a:srgbClr val="706F6F"/>
                </a:solidFill>
                <a:effectLst/>
                <a:uLnTx/>
                <a:uFillTx/>
                <a:latin typeface="Arial" panose="020B0604020202020204" pitchFamily="34" charset="0"/>
                <a:ea typeface="+mn-ea"/>
                <a:cs typeface="Arial" panose="020B0604020202020204" pitchFamily="34" charset="0"/>
                <a:sym typeface="Arial"/>
              </a:rPr>
              <a:t>Identifier les ressources humaines et matérielles nécessaires pour assurer les activités critiques dans une situation dégradée</a:t>
            </a:r>
            <a:r>
              <a:rPr kumimoji="0" lang="fr-FR" sz="975"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a:t>
            </a:r>
          </a:p>
        </p:txBody>
      </p:sp>
      <p:sp>
        <p:nvSpPr>
          <p:cNvPr id="4" name="ZoneTexte 3">
            <a:extLst>
              <a:ext uri="{FF2B5EF4-FFF2-40B4-BE49-F238E27FC236}">
                <a16:creationId xmlns:a16="http://schemas.microsoft.com/office/drawing/2014/main" id="{C0344F79-769E-4592-448A-4C6CD5EEB447}"/>
              </a:ext>
            </a:extLst>
          </p:cNvPr>
          <p:cNvSpPr txBox="1"/>
          <p:nvPr/>
        </p:nvSpPr>
        <p:spPr>
          <a:xfrm>
            <a:off x="1210541" y="1525607"/>
            <a:ext cx="2433412"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Exemple </a:t>
            </a:r>
            <a:r>
              <a:rPr kumimoji="0" lang="fr-FR" sz="800" b="1" i="0" u="none" strike="noStrike" kern="1200" cap="none" spc="0" normalizeH="0" baseline="0" noProof="0" dirty="0">
                <a:ln>
                  <a:noFill/>
                </a:ln>
                <a:solidFill>
                  <a:srgbClr val="FFFFFF"/>
                </a:solidFill>
                <a:effectLst/>
                <a:highlight>
                  <a:srgbClr val="F089BA"/>
                </a:highlight>
                <a:uLnTx/>
                <a:uFillTx/>
                <a:latin typeface="Arial" panose="020B0604020202020204" pitchFamily="34" charset="0"/>
                <a:ea typeface="+mn-ea"/>
                <a:cs typeface="Arial" panose="020B0604020202020204" pitchFamily="34" charset="0"/>
                <a:sym typeface="Arial"/>
              </a:rPr>
              <a:t>processus paie</a:t>
            </a:r>
          </a:p>
        </p:txBody>
      </p:sp>
      <p:graphicFrame>
        <p:nvGraphicFramePr>
          <p:cNvPr id="6" name="Tableau 5">
            <a:extLst>
              <a:ext uri="{FF2B5EF4-FFF2-40B4-BE49-F238E27FC236}">
                <a16:creationId xmlns:a16="http://schemas.microsoft.com/office/drawing/2014/main" id="{28418561-AD39-E183-C51F-947E2136A84A}"/>
              </a:ext>
            </a:extLst>
          </p:cNvPr>
          <p:cNvGraphicFramePr>
            <a:graphicFrameLocks noGrp="1"/>
          </p:cNvGraphicFramePr>
          <p:nvPr>
            <p:extLst>
              <p:ext uri="{D42A27DB-BD31-4B8C-83A1-F6EECF244321}">
                <p14:modId xmlns:p14="http://schemas.microsoft.com/office/powerpoint/2010/main" val="1246925509"/>
              </p:ext>
            </p:extLst>
          </p:nvPr>
        </p:nvGraphicFramePr>
        <p:xfrm>
          <a:off x="1330675" y="1741051"/>
          <a:ext cx="7292624" cy="2084547"/>
        </p:xfrm>
        <a:graphic>
          <a:graphicData uri="http://schemas.openxmlformats.org/drawingml/2006/table">
            <a:tbl>
              <a:tblPr>
                <a:tableStyleId>{5C22544A-7EE6-4342-B048-85BDC9FD1C3A}</a:tableStyleId>
              </a:tblPr>
              <a:tblGrid>
                <a:gridCol w="1973125">
                  <a:extLst>
                    <a:ext uri="{9D8B030D-6E8A-4147-A177-3AD203B41FA5}">
                      <a16:colId xmlns:a16="http://schemas.microsoft.com/office/drawing/2014/main" val="1028796273"/>
                    </a:ext>
                  </a:extLst>
                </a:gridCol>
                <a:gridCol w="744594">
                  <a:extLst>
                    <a:ext uri="{9D8B030D-6E8A-4147-A177-3AD203B41FA5}">
                      <a16:colId xmlns:a16="http://schemas.microsoft.com/office/drawing/2014/main" val="3168730237"/>
                    </a:ext>
                  </a:extLst>
                </a:gridCol>
                <a:gridCol w="1152612">
                  <a:extLst>
                    <a:ext uri="{9D8B030D-6E8A-4147-A177-3AD203B41FA5}">
                      <a16:colId xmlns:a16="http://schemas.microsoft.com/office/drawing/2014/main" val="3958664088"/>
                    </a:ext>
                  </a:extLst>
                </a:gridCol>
                <a:gridCol w="1183466">
                  <a:extLst>
                    <a:ext uri="{9D8B030D-6E8A-4147-A177-3AD203B41FA5}">
                      <a16:colId xmlns:a16="http://schemas.microsoft.com/office/drawing/2014/main" val="453769758"/>
                    </a:ext>
                  </a:extLst>
                </a:gridCol>
                <a:gridCol w="1165165">
                  <a:extLst>
                    <a:ext uri="{9D8B030D-6E8A-4147-A177-3AD203B41FA5}">
                      <a16:colId xmlns:a16="http://schemas.microsoft.com/office/drawing/2014/main" val="782468271"/>
                    </a:ext>
                  </a:extLst>
                </a:gridCol>
                <a:gridCol w="1073662">
                  <a:extLst>
                    <a:ext uri="{9D8B030D-6E8A-4147-A177-3AD203B41FA5}">
                      <a16:colId xmlns:a16="http://schemas.microsoft.com/office/drawing/2014/main" val="1270279155"/>
                    </a:ext>
                  </a:extLst>
                </a:gridCol>
              </a:tblGrid>
              <a:tr h="144899">
                <a:tc rowSpan="2">
                  <a:txBody>
                    <a:bodyPr/>
                    <a:lstStyle/>
                    <a:p>
                      <a:pPr algn="ctr" fontAlgn="ctr"/>
                      <a:r>
                        <a:rPr lang="fr-FR" sz="600" b="1" i="0" u="none" strike="noStrike" dirty="0">
                          <a:solidFill>
                            <a:srgbClr val="FFFFFF"/>
                          </a:solidFill>
                          <a:effectLst/>
                          <a:latin typeface="Arial" panose="020B0604020202020204" pitchFamily="34" charset="0"/>
                          <a:cs typeface="Arial" panose="020B0604020202020204" pitchFamily="34" charset="0"/>
                        </a:rPr>
                        <a:t>Activités</a:t>
                      </a:r>
                    </a:p>
                  </a:txBody>
                  <a:tcPr marL="36000" marR="36000" marT="36000" marB="36000" anchor="ctr">
                    <a:solidFill>
                      <a:schemeClr val="bg1">
                        <a:lumMod val="65000"/>
                      </a:schemeClr>
                    </a:solidFill>
                  </a:tcPr>
                </a:tc>
                <a:tc rowSpan="2">
                  <a:txBody>
                    <a:bodyPr/>
                    <a:lstStyle/>
                    <a:p>
                      <a:pPr algn="ctr" fontAlgn="ctr"/>
                      <a:r>
                        <a:rPr lang="fr-FR" sz="600" b="1" i="0" u="none" strike="noStrike" dirty="0">
                          <a:solidFill>
                            <a:srgbClr val="FFFFFF"/>
                          </a:solidFill>
                          <a:effectLst/>
                          <a:latin typeface="Arial" panose="020B0604020202020204" pitchFamily="34" charset="0"/>
                          <a:cs typeface="Arial" panose="020B0604020202020204" pitchFamily="34" charset="0"/>
                        </a:rPr>
                        <a:t>Objectif de </a:t>
                      </a:r>
                      <a:br>
                        <a:rPr lang="fr-FR" sz="600" b="1" i="0" u="none" strike="noStrike" dirty="0">
                          <a:solidFill>
                            <a:srgbClr val="FFFFFF"/>
                          </a:solidFill>
                          <a:effectLst/>
                          <a:latin typeface="Arial" panose="020B0604020202020204" pitchFamily="34" charset="0"/>
                          <a:cs typeface="Arial" panose="020B0604020202020204" pitchFamily="34" charset="0"/>
                        </a:rPr>
                      </a:br>
                      <a:r>
                        <a:rPr lang="fr-FR" sz="600" b="1" i="0" u="none" strike="noStrike" dirty="0">
                          <a:solidFill>
                            <a:srgbClr val="FFFFFF"/>
                          </a:solidFill>
                          <a:effectLst/>
                          <a:latin typeface="Arial" panose="020B0604020202020204" pitchFamily="34" charset="0"/>
                          <a:cs typeface="Arial" panose="020B0604020202020204" pitchFamily="34" charset="0"/>
                        </a:rPr>
                        <a:t>redémarrage</a:t>
                      </a:r>
                    </a:p>
                  </a:txBody>
                  <a:tcPr marL="36000" marR="36000" marT="36000" marB="36000" anchor="ctr">
                    <a:solidFill>
                      <a:schemeClr val="bg1">
                        <a:lumMod val="65000"/>
                      </a:schemeClr>
                    </a:solidFill>
                  </a:tcPr>
                </a:tc>
                <a:tc gridSpan="4">
                  <a:txBody>
                    <a:bodyPr/>
                    <a:lstStyle/>
                    <a:p>
                      <a:pPr algn="ctr" fontAlgn="ctr"/>
                      <a:r>
                        <a:rPr lang="fr-FR" sz="600" b="1" i="0" u="none" strike="noStrike" dirty="0">
                          <a:solidFill>
                            <a:srgbClr val="FFFFFF"/>
                          </a:solidFill>
                          <a:effectLst/>
                          <a:latin typeface="Arial" panose="020B0604020202020204" pitchFamily="34" charset="0"/>
                          <a:cs typeface="Arial" panose="020B0604020202020204" pitchFamily="34" charset="0"/>
                        </a:rPr>
                        <a:t>Besoins RH (en équivalent temps plein)</a:t>
                      </a:r>
                    </a:p>
                  </a:txBody>
                  <a:tcPr marL="36000" marR="36000" marT="36000" marB="36000" anchor="ctr">
                    <a:solidFill>
                      <a:schemeClr val="bg1">
                        <a:lumMod val="65000"/>
                      </a:schemeClr>
                    </a:solidFill>
                  </a:tcPr>
                </a:tc>
                <a:tc hMerge="1">
                  <a:txBody>
                    <a:bodyPr/>
                    <a:lstStyle/>
                    <a:p>
                      <a:endParaRPr lang="fr-FR"/>
                    </a:p>
                  </a:txBody>
                  <a:tcPr>
                    <a:solidFill>
                      <a:schemeClr val="bg1">
                        <a:lumMod val="65000"/>
                      </a:schemeClr>
                    </a:solidFill>
                  </a:tcPr>
                </a:tc>
                <a:tc hMerge="1">
                  <a:txBody>
                    <a:bodyPr/>
                    <a:lstStyle/>
                    <a:p>
                      <a:endParaRPr lang="fr-FR"/>
                    </a:p>
                  </a:txBody>
                  <a:tcPr>
                    <a:solidFill>
                      <a:schemeClr val="bg1">
                        <a:lumMod val="65000"/>
                      </a:schemeClr>
                    </a:solidFill>
                  </a:tcPr>
                </a:tc>
                <a:tc hMerge="1">
                  <a:txBody>
                    <a:bodyPr/>
                    <a:lstStyle/>
                    <a:p>
                      <a:endParaRPr lang="fr-FR"/>
                    </a:p>
                  </a:txBody>
                  <a:tcPr>
                    <a:solidFill>
                      <a:schemeClr val="bg1">
                        <a:lumMod val="65000"/>
                      </a:schemeClr>
                    </a:solidFill>
                  </a:tcPr>
                </a:tc>
                <a:extLst>
                  <a:ext uri="{0D108BD9-81ED-4DB2-BD59-A6C34878D82A}">
                    <a16:rowId xmlns:a16="http://schemas.microsoft.com/office/drawing/2014/main" val="1962587467"/>
                  </a:ext>
                </a:extLst>
              </a:tr>
              <a:tr h="0">
                <a:tc vMerge="1">
                  <a:txBody>
                    <a:bodyPr/>
                    <a:lstStyle/>
                    <a:p>
                      <a:endParaRPr lang="fr-FR"/>
                    </a:p>
                  </a:txBody>
                  <a:tcPr>
                    <a:solidFill>
                      <a:schemeClr val="bg1">
                        <a:lumMod val="65000"/>
                      </a:schemeClr>
                    </a:solidFill>
                  </a:tcPr>
                </a:tc>
                <a:tc vMerge="1">
                  <a:txBody>
                    <a:bodyPr/>
                    <a:lstStyle/>
                    <a:p>
                      <a:endParaRPr lang="fr-FR"/>
                    </a:p>
                  </a:txBody>
                  <a:tcPr>
                    <a:solidFill>
                      <a:schemeClr val="bg1">
                        <a:lumMod val="65000"/>
                      </a:schemeClr>
                    </a:solidFill>
                  </a:tcPr>
                </a:tc>
                <a:tc>
                  <a:txBody>
                    <a:bodyPr/>
                    <a:lstStyle/>
                    <a:p>
                      <a:pPr algn="ctr" fontAlgn="ctr"/>
                      <a:r>
                        <a:rPr lang="fr-FR" sz="600" b="1" i="0" u="none" strike="noStrike" dirty="0">
                          <a:solidFill>
                            <a:srgbClr val="FFFFFF"/>
                          </a:solidFill>
                          <a:effectLst/>
                          <a:latin typeface="Arial" panose="020B0604020202020204" pitchFamily="34" charset="0"/>
                          <a:cs typeface="Arial" panose="020B0604020202020204" pitchFamily="34" charset="0"/>
                        </a:rPr>
                        <a:t>Compétence 1</a:t>
                      </a:r>
                    </a:p>
                  </a:txBody>
                  <a:tcPr marL="36000" marR="36000" marT="36000" marB="36000" anchor="ctr">
                    <a:solidFill>
                      <a:schemeClr val="bg1">
                        <a:lumMod val="65000"/>
                      </a:schemeClr>
                    </a:solidFill>
                  </a:tcPr>
                </a:tc>
                <a:tc>
                  <a:txBody>
                    <a:bodyPr/>
                    <a:lstStyle/>
                    <a:p>
                      <a:pPr algn="ctr" fontAlgn="ctr"/>
                      <a:r>
                        <a:rPr lang="fr-FR" sz="600" b="1" i="0" u="none" strike="noStrike" dirty="0">
                          <a:solidFill>
                            <a:srgbClr val="FFFFFF"/>
                          </a:solidFill>
                          <a:effectLst/>
                          <a:latin typeface="Arial" panose="020B0604020202020204" pitchFamily="34" charset="0"/>
                          <a:cs typeface="Arial" panose="020B0604020202020204" pitchFamily="34" charset="0"/>
                        </a:rPr>
                        <a:t>Compétence 2 </a:t>
                      </a:r>
                    </a:p>
                  </a:txBody>
                  <a:tcPr marL="36000" marR="36000" marT="36000" marB="36000" anchor="ctr">
                    <a:solidFill>
                      <a:schemeClr val="bg1">
                        <a:lumMod val="65000"/>
                      </a:schemeClr>
                    </a:solidFill>
                  </a:tcPr>
                </a:tc>
                <a:tc>
                  <a:txBody>
                    <a:bodyPr/>
                    <a:lstStyle/>
                    <a:p>
                      <a:pPr algn="ctr" fontAlgn="ctr"/>
                      <a:r>
                        <a:rPr lang="fr-FR" sz="600" b="1" i="0" u="none" strike="noStrike" dirty="0">
                          <a:solidFill>
                            <a:srgbClr val="FFFFFF"/>
                          </a:solidFill>
                          <a:effectLst/>
                          <a:latin typeface="Arial" panose="020B0604020202020204" pitchFamily="34" charset="0"/>
                          <a:cs typeface="Arial" panose="020B0604020202020204" pitchFamily="34" charset="0"/>
                        </a:rPr>
                        <a:t>Compétence 3</a:t>
                      </a:r>
                    </a:p>
                  </a:txBody>
                  <a:tcPr marL="36000" marR="36000" marT="36000" marB="36000" anchor="ctr">
                    <a:solidFill>
                      <a:schemeClr val="bg1">
                        <a:lumMod val="65000"/>
                      </a:schemeClr>
                    </a:solidFill>
                  </a:tcPr>
                </a:tc>
                <a:tc>
                  <a:txBody>
                    <a:bodyPr/>
                    <a:lstStyle/>
                    <a:p>
                      <a:pPr algn="ctr" fontAlgn="ctr"/>
                      <a:r>
                        <a:rPr lang="fr-FR" sz="600" b="1" i="0" u="none" strike="noStrike" dirty="0">
                          <a:solidFill>
                            <a:srgbClr val="FFFFFF"/>
                          </a:solidFill>
                          <a:effectLst/>
                          <a:latin typeface="Arial" panose="020B0604020202020204" pitchFamily="34" charset="0"/>
                          <a:cs typeface="Arial" panose="020B0604020202020204" pitchFamily="34" charset="0"/>
                        </a:rPr>
                        <a:t>Compétence 4</a:t>
                      </a:r>
                    </a:p>
                  </a:txBody>
                  <a:tcPr marL="36000" marR="36000" marT="36000" marB="36000" anchor="ctr">
                    <a:solidFill>
                      <a:schemeClr val="bg1">
                        <a:lumMod val="65000"/>
                      </a:schemeClr>
                    </a:solidFill>
                  </a:tcPr>
                </a:tc>
                <a:extLst>
                  <a:ext uri="{0D108BD9-81ED-4DB2-BD59-A6C34878D82A}">
                    <a16:rowId xmlns:a16="http://schemas.microsoft.com/office/drawing/2014/main" val="1920116224"/>
                  </a:ext>
                </a:extLst>
              </a:tr>
              <a:tr h="127909">
                <a:tc>
                  <a:txBody>
                    <a:bodyPr/>
                    <a:lstStyle/>
                    <a:p>
                      <a:pPr algn="l" fontAlgn="ctr"/>
                      <a:r>
                        <a:rPr lang="fr-FR" sz="500" b="1" i="0" u="none" strike="noStrike" dirty="0">
                          <a:solidFill>
                            <a:srgbClr val="000000"/>
                          </a:solidFill>
                          <a:effectLst/>
                          <a:latin typeface="Arial" panose="020B0604020202020204" pitchFamily="34" charset="0"/>
                          <a:cs typeface="Arial" panose="020B0604020202020204" pitchFamily="34" charset="0"/>
                        </a:rPr>
                        <a:t>Saisie des variables de paie</a:t>
                      </a:r>
                    </a:p>
                  </a:txBody>
                  <a:tcPr marL="36000" marR="36000" marT="36000" marB="36000" anchor="ctr">
                    <a:solidFill>
                      <a:schemeClr val="accent1">
                        <a:lumMod val="20000"/>
                        <a:lumOff val="80000"/>
                      </a:schemeClr>
                    </a:solidFill>
                  </a:tcPr>
                </a:tc>
                <a:tc>
                  <a:txBody>
                    <a:bodyPr/>
                    <a:lstStyle/>
                    <a:p>
                      <a:pPr algn="ctr" fontAlgn="ctr"/>
                      <a:r>
                        <a:rPr lang="fr-FR" sz="500" b="0" i="0" u="none" strike="noStrike" dirty="0">
                          <a:solidFill>
                            <a:srgbClr val="000000"/>
                          </a:solidFill>
                          <a:effectLst/>
                          <a:latin typeface="Arial" panose="020B0604020202020204" pitchFamily="34" charset="0"/>
                          <a:cs typeface="Arial" panose="020B0604020202020204" pitchFamily="34" charset="0"/>
                        </a:rPr>
                        <a:t>3S</a:t>
                      </a:r>
                    </a:p>
                  </a:txBody>
                  <a:tcPr marL="36000" marR="36000" marT="36000" marB="36000" anchor="ctr">
                    <a:solidFill>
                      <a:schemeClr val="accent1">
                        <a:lumMod val="20000"/>
                        <a:lumOff val="80000"/>
                      </a:schemeClr>
                    </a:solidFill>
                  </a:tcP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Gestionnaire de paie</a:t>
                      </a:r>
                    </a:p>
                  </a:txBody>
                  <a:tcPr marL="36000" marR="36000" marT="36000" marB="36000" anchor="ctr">
                    <a:solidFill>
                      <a:schemeClr val="accent1">
                        <a:lumMod val="20000"/>
                        <a:lumOff val="80000"/>
                      </a:schemeClr>
                    </a:solidFill>
                  </a:tcP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Chef de service</a:t>
                      </a:r>
                    </a:p>
                  </a:txBody>
                  <a:tcPr marL="36000" marR="36000" marT="36000" marB="36000" anchor="ctr">
                    <a:solidFill>
                      <a:schemeClr val="accent1">
                        <a:lumMod val="20000"/>
                        <a:lumOff val="80000"/>
                      </a:schemeClr>
                    </a:solidFill>
                  </a:tcP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Responsable service</a:t>
                      </a:r>
                    </a:p>
                  </a:txBody>
                  <a:tcPr marL="36000" marR="36000" marT="36000" marB="36000" anchor="ctr">
                    <a:solidFill>
                      <a:schemeClr val="accent1">
                        <a:lumMod val="20000"/>
                        <a:lumOff val="80000"/>
                      </a:schemeClr>
                    </a:solidFill>
                  </a:tcP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extLst>
                  <a:ext uri="{0D108BD9-81ED-4DB2-BD59-A6C34878D82A}">
                    <a16:rowId xmlns:a16="http://schemas.microsoft.com/office/drawing/2014/main" val="3931618064"/>
                  </a:ext>
                </a:extLst>
              </a:tr>
              <a:tr h="0">
                <a:tc>
                  <a:txBody>
                    <a:bodyPr/>
                    <a:lstStyle/>
                    <a:p>
                      <a:pPr algn="l" fontAlgn="ctr"/>
                      <a:r>
                        <a:rPr lang="fr-FR" sz="500" b="1" i="0" u="none" strike="noStrike" dirty="0">
                          <a:solidFill>
                            <a:srgbClr val="000000"/>
                          </a:solidFill>
                          <a:effectLst/>
                          <a:latin typeface="Arial" panose="020B0604020202020204" pitchFamily="34" charset="0"/>
                          <a:cs typeface="Arial" panose="020B0604020202020204" pitchFamily="34" charset="0"/>
                        </a:rPr>
                        <a:t>Remonter les variables de paie et absence</a:t>
                      </a:r>
                    </a:p>
                  </a:txBody>
                  <a:tcPr marL="36000" marR="36000" marT="36000" marB="36000" anchor="ctr">
                    <a:solidFill>
                      <a:schemeClr val="accent1">
                        <a:lumMod val="20000"/>
                        <a:lumOff val="80000"/>
                      </a:schemeClr>
                    </a:solidFill>
                  </a:tcPr>
                </a:tc>
                <a:tc>
                  <a:txBody>
                    <a:bodyPr/>
                    <a:lstStyle/>
                    <a:p>
                      <a:pPr algn="ctr" fontAlgn="ctr"/>
                      <a:r>
                        <a:rPr lang="fr-FR" sz="500" b="0" i="0" u="none" strike="noStrike" dirty="0">
                          <a:solidFill>
                            <a:srgbClr val="000000"/>
                          </a:solidFill>
                          <a:effectLst/>
                          <a:latin typeface="Arial" panose="020B0604020202020204" pitchFamily="34" charset="0"/>
                          <a:cs typeface="Arial" panose="020B0604020202020204" pitchFamily="34" charset="0"/>
                        </a:rPr>
                        <a:t>3S</a:t>
                      </a:r>
                    </a:p>
                  </a:txBody>
                  <a:tcPr marL="36000" marR="36000" marT="36000" marB="36000" anchor="ctr">
                    <a:solidFill>
                      <a:schemeClr val="accent1">
                        <a:lumMod val="20000"/>
                        <a:lumOff val="80000"/>
                      </a:schemeClr>
                    </a:solidFill>
                  </a:tcP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Gestionnaire de paie</a:t>
                      </a:r>
                    </a:p>
                  </a:txBody>
                  <a:tcPr marL="36000" marR="36000" marT="36000" marB="36000" anchor="ctr">
                    <a:solidFill>
                      <a:schemeClr val="accent1">
                        <a:lumMod val="20000"/>
                        <a:lumOff val="80000"/>
                      </a:schemeClr>
                    </a:solidFill>
                  </a:tcP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Agent RH</a:t>
                      </a:r>
                    </a:p>
                  </a:txBody>
                  <a:tcPr marL="36000" marR="36000" marT="36000" marB="36000" anchor="ctr">
                    <a:solidFill>
                      <a:schemeClr val="accent1">
                        <a:lumMod val="20000"/>
                        <a:lumOff val="80000"/>
                      </a:schemeClr>
                    </a:solidFill>
                  </a:tcP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Agent RH</a:t>
                      </a:r>
                    </a:p>
                  </a:txBody>
                  <a:tcPr marL="36000" marR="36000" marT="36000" marB="36000" anchor="ctr">
                    <a:solidFill>
                      <a:schemeClr val="accent1">
                        <a:lumMod val="20000"/>
                        <a:lumOff val="80000"/>
                      </a:schemeClr>
                    </a:solidFill>
                  </a:tcP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Agent RH</a:t>
                      </a:r>
                    </a:p>
                  </a:txBody>
                  <a:tcPr marL="36000" marR="36000" marT="36000" marB="36000" anchor="ctr">
                    <a:solidFill>
                      <a:schemeClr val="accent1">
                        <a:lumMod val="20000"/>
                        <a:lumOff val="80000"/>
                      </a:schemeClr>
                    </a:solidFill>
                  </a:tcPr>
                </a:tc>
                <a:extLst>
                  <a:ext uri="{0D108BD9-81ED-4DB2-BD59-A6C34878D82A}">
                    <a16:rowId xmlns:a16="http://schemas.microsoft.com/office/drawing/2014/main" val="4214134495"/>
                  </a:ext>
                </a:extLst>
              </a:tr>
              <a:tr h="173177">
                <a:tc>
                  <a:txBody>
                    <a:bodyPr/>
                    <a:lstStyle/>
                    <a:p>
                      <a:pPr algn="l" fontAlgn="ctr"/>
                      <a:r>
                        <a:rPr lang="fr-FR" sz="500" b="1" i="0" u="none" strike="noStrike" dirty="0">
                          <a:solidFill>
                            <a:srgbClr val="000000"/>
                          </a:solidFill>
                          <a:effectLst/>
                          <a:latin typeface="Arial" panose="020B0604020202020204" pitchFamily="34" charset="0"/>
                          <a:cs typeface="Arial" panose="020B0604020202020204" pitchFamily="34" charset="0"/>
                        </a:rPr>
                        <a:t>Réaliser le suivi du dossier de l'agent (contrat, temps de travail, grades…)</a:t>
                      </a:r>
                    </a:p>
                  </a:txBody>
                  <a:tcPr marL="36000" marR="36000" marT="36000" marB="36000" anchor="ctr">
                    <a:solidFill>
                      <a:schemeClr val="accent1">
                        <a:lumMod val="20000"/>
                        <a:lumOff val="80000"/>
                      </a:schemeClr>
                    </a:solidFill>
                  </a:tcPr>
                </a:tc>
                <a:tc>
                  <a:txBody>
                    <a:bodyPr/>
                    <a:lstStyle/>
                    <a:p>
                      <a:pPr algn="ctr" fontAlgn="ctr"/>
                      <a:r>
                        <a:rPr lang="fr-FR" sz="500" b="0" i="0" u="none" strike="noStrike" dirty="0">
                          <a:solidFill>
                            <a:srgbClr val="000000"/>
                          </a:solidFill>
                          <a:effectLst/>
                          <a:latin typeface="Arial" panose="020B0604020202020204" pitchFamily="34" charset="0"/>
                          <a:cs typeface="Arial" panose="020B0604020202020204" pitchFamily="34" charset="0"/>
                        </a:rPr>
                        <a:t>3J</a:t>
                      </a:r>
                    </a:p>
                  </a:txBody>
                  <a:tcPr marL="36000" marR="36000" marT="36000" marB="36000" anchor="ctr">
                    <a:solidFill>
                      <a:schemeClr val="accent1">
                        <a:lumMod val="20000"/>
                        <a:lumOff val="80000"/>
                      </a:schemeClr>
                    </a:solidFill>
                  </a:tcP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Gestionnaire de paie</a:t>
                      </a:r>
                    </a:p>
                  </a:txBody>
                  <a:tcPr marL="36000" marR="36000" marT="36000" marB="36000" anchor="ctr">
                    <a:solidFill>
                      <a:schemeClr val="accent1">
                        <a:lumMod val="20000"/>
                        <a:lumOff val="80000"/>
                      </a:schemeClr>
                    </a:solidFill>
                  </a:tcP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extLst>
                  <a:ext uri="{0D108BD9-81ED-4DB2-BD59-A6C34878D82A}">
                    <a16:rowId xmlns:a16="http://schemas.microsoft.com/office/drawing/2014/main" val="2413535484"/>
                  </a:ext>
                </a:extLst>
              </a:tr>
              <a:tr h="0">
                <a:tc>
                  <a:txBody>
                    <a:bodyPr/>
                    <a:lstStyle/>
                    <a:p>
                      <a:pPr algn="l" fontAlgn="ctr"/>
                      <a:r>
                        <a:rPr lang="fr-FR" sz="500" b="1" i="0" u="none" strike="noStrike" dirty="0">
                          <a:solidFill>
                            <a:srgbClr val="000000"/>
                          </a:solidFill>
                          <a:effectLst/>
                          <a:latin typeface="Arial" panose="020B0604020202020204" pitchFamily="34" charset="0"/>
                          <a:cs typeface="Arial" panose="020B0604020202020204" pitchFamily="34" charset="0"/>
                        </a:rPr>
                        <a:t>Mise à jour réglementaire de la paie</a:t>
                      </a:r>
                    </a:p>
                  </a:txBody>
                  <a:tcPr marL="36000" marR="36000" marT="36000" marB="36000" anchor="ctr">
                    <a:solidFill>
                      <a:schemeClr val="accent1">
                        <a:lumMod val="20000"/>
                        <a:lumOff val="80000"/>
                      </a:schemeClr>
                    </a:solidFill>
                  </a:tcPr>
                </a:tc>
                <a:tc>
                  <a:txBody>
                    <a:bodyPr/>
                    <a:lstStyle/>
                    <a:p>
                      <a:pPr algn="ctr" fontAlgn="ctr"/>
                      <a:r>
                        <a:rPr lang="fr-FR" sz="500" b="0" i="0" u="none" strike="noStrike" dirty="0">
                          <a:solidFill>
                            <a:srgbClr val="000000"/>
                          </a:solidFill>
                          <a:effectLst/>
                          <a:latin typeface="Arial" panose="020B0604020202020204" pitchFamily="34" charset="0"/>
                          <a:cs typeface="Arial" panose="020B0604020202020204" pitchFamily="34" charset="0"/>
                        </a:rPr>
                        <a:t>3S</a:t>
                      </a:r>
                    </a:p>
                  </a:txBody>
                  <a:tcPr marL="36000" marR="36000" marT="36000" marB="36000" anchor="ctr">
                    <a:solidFill>
                      <a:schemeClr val="accent1">
                        <a:lumMod val="20000"/>
                        <a:lumOff val="80000"/>
                      </a:schemeClr>
                    </a:solidFill>
                  </a:tcP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Gestionnaire de paie</a:t>
                      </a:r>
                    </a:p>
                  </a:txBody>
                  <a:tcPr marL="36000" marR="36000" marT="36000" marB="36000" anchor="ctr">
                    <a:solidFill>
                      <a:schemeClr val="accent1">
                        <a:lumMod val="20000"/>
                        <a:lumOff val="80000"/>
                      </a:schemeClr>
                    </a:solidFill>
                  </a:tcP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extLst>
                  <a:ext uri="{0D108BD9-81ED-4DB2-BD59-A6C34878D82A}">
                    <a16:rowId xmlns:a16="http://schemas.microsoft.com/office/drawing/2014/main" val="2236987833"/>
                  </a:ext>
                </a:extLst>
              </a:tr>
              <a:tr h="0">
                <a:tc>
                  <a:txBody>
                    <a:bodyPr/>
                    <a:lstStyle/>
                    <a:p>
                      <a:pPr algn="l" fontAlgn="ctr"/>
                      <a:r>
                        <a:rPr lang="fr-FR" sz="500" b="1" i="0" u="none" strike="noStrike" dirty="0">
                          <a:solidFill>
                            <a:srgbClr val="000000"/>
                          </a:solidFill>
                          <a:effectLst/>
                          <a:latin typeface="Arial" panose="020B0604020202020204" pitchFamily="34" charset="0"/>
                          <a:cs typeface="Arial" panose="020B0604020202020204" pitchFamily="34" charset="0"/>
                        </a:rPr>
                        <a:t>Calcul préparatoire de la paie</a:t>
                      </a:r>
                    </a:p>
                  </a:txBody>
                  <a:tcPr marL="36000" marR="36000" marT="36000" marB="36000" anchor="ctr">
                    <a:solidFill>
                      <a:schemeClr val="accent1">
                        <a:lumMod val="20000"/>
                        <a:lumOff val="80000"/>
                      </a:schemeClr>
                    </a:solidFill>
                  </a:tcPr>
                </a:tc>
                <a:tc>
                  <a:txBody>
                    <a:bodyPr/>
                    <a:lstStyle/>
                    <a:p>
                      <a:pPr algn="ctr" fontAlgn="ctr"/>
                      <a:r>
                        <a:rPr lang="fr-FR" sz="500" b="0" i="0" u="none" strike="noStrike">
                          <a:solidFill>
                            <a:srgbClr val="000000"/>
                          </a:solidFill>
                          <a:effectLst/>
                          <a:latin typeface="Arial" panose="020B0604020202020204" pitchFamily="34" charset="0"/>
                          <a:cs typeface="Arial" panose="020B0604020202020204" pitchFamily="34" charset="0"/>
                        </a:rPr>
                        <a:t>3J</a:t>
                      </a:r>
                    </a:p>
                  </a:txBody>
                  <a:tcPr marL="36000" marR="36000" marT="36000" marB="36000" anchor="ctr">
                    <a:solidFill>
                      <a:schemeClr val="accent1">
                        <a:lumMod val="20000"/>
                        <a:lumOff val="80000"/>
                      </a:schemeClr>
                    </a:solidFill>
                  </a:tcP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Gestionnaire de paie</a:t>
                      </a:r>
                    </a:p>
                  </a:txBody>
                  <a:tcPr marL="36000" marR="36000" marT="36000" marB="36000" anchor="ctr">
                    <a:solidFill>
                      <a:schemeClr val="accent1">
                        <a:lumMod val="20000"/>
                        <a:lumOff val="80000"/>
                      </a:schemeClr>
                    </a:solidFill>
                  </a:tcP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extLst>
                  <a:ext uri="{0D108BD9-81ED-4DB2-BD59-A6C34878D82A}">
                    <a16:rowId xmlns:a16="http://schemas.microsoft.com/office/drawing/2014/main" val="391067212"/>
                  </a:ext>
                </a:extLst>
              </a:tr>
              <a:tr h="0">
                <a:tc>
                  <a:txBody>
                    <a:bodyPr/>
                    <a:lstStyle/>
                    <a:p>
                      <a:pPr algn="l" fontAlgn="ctr"/>
                      <a:r>
                        <a:rPr lang="fr-FR" sz="500" b="1" i="0" u="none" strike="noStrike" dirty="0">
                          <a:solidFill>
                            <a:srgbClr val="000000"/>
                          </a:solidFill>
                          <a:effectLst/>
                          <a:latin typeface="Arial" panose="020B0604020202020204" pitchFamily="34" charset="0"/>
                          <a:cs typeface="Arial" panose="020B0604020202020204" pitchFamily="34" charset="0"/>
                        </a:rPr>
                        <a:t>Vérification de la paie</a:t>
                      </a:r>
                    </a:p>
                  </a:txBody>
                  <a:tcPr marL="36000" marR="36000" marT="36000" marB="36000" anchor="ctr">
                    <a:solidFill>
                      <a:schemeClr val="accent1">
                        <a:lumMod val="20000"/>
                        <a:lumOff val="80000"/>
                      </a:schemeClr>
                    </a:solidFill>
                  </a:tcPr>
                </a:tc>
                <a:tc>
                  <a:txBody>
                    <a:bodyPr/>
                    <a:lstStyle/>
                    <a:p>
                      <a:pPr algn="ctr" fontAlgn="ctr"/>
                      <a:r>
                        <a:rPr lang="fr-FR" sz="500" b="0" i="0" u="none" strike="noStrike" dirty="0">
                          <a:solidFill>
                            <a:srgbClr val="000000"/>
                          </a:solidFill>
                          <a:effectLst/>
                          <a:latin typeface="Arial" panose="020B0604020202020204" pitchFamily="34" charset="0"/>
                          <a:cs typeface="Arial" panose="020B0604020202020204" pitchFamily="34" charset="0"/>
                        </a:rPr>
                        <a:t>3J</a:t>
                      </a:r>
                    </a:p>
                  </a:txBody>
                  <a:tcPr marL="36000" marR="36000" marT="36000" marB="36000" anchor="ctr">
                    <a:solidFill>
                      <a:schemeClr val="accent1">
                        <a:lumMod val="20000"/>
                        <a:lumOff val="80000"/>
                      </a:schemeClr>
                    </a:solidFill>
                  </a:tcP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Gestionnaire de paie</a:t>
                      </a:r>
                    </a:p>
                  </a:txBody>
                  <a:tcPr marL="36000" marR="36000" marT="36000" marB="36000" anchor="ctr">
                    <a:solidFill>
                      <a:schemeClr val="accent1">
                        <a:lumMod val="20000"/>
                        <a:lumOff val="80000"/>
                      </a:schemeClr>
                    </a:solidFill>
                  </a:tcP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extLst>
                  <a:ext uri="{0D108BD9-81ED-4DB2-BD59-A6C34878D82A}">
                    <a16:rowId xmlns:a16="http://schemas.microsoft.com/office/drawing/2014/main" val="1899769522"/>
                  </a:ext>
                </a:extLst>
              </a:tr>
              <a:tr h="0">
                <a:tc>
                  <a:txBody>
                    <a:bodyPr/>
                    <a:lstStyle/>
                    <a:p>
                      <a:pPr algn="l" fontAlgn="ctr"/>
                      <a:r>
                        <a:rPr lang="fr-FR" sz="500" b="1" i="0" u="none" strike="noStrike" dirty="0">
                          <a:solidFill>
                            <a:srgbClr val="000000"/>
                          </a:solidFill>
                          <a:effectLst/>
                          <a:latin typeface="Arial" panose="020B0604020202020204" pitchFamily="34" charset="0"/>
                          <a:cs typeface="Arial" panose="020B0604020202020204" pitchFamily="34" charset="0"/>
                        </a:rPr>
                        <a:t>Calcul définitif de la paie</a:t>
                      </a:r>
                    </a:p>
                  </a:txBody>
                  <a:tcPr marL="36000" marR="36000" marT="36000" marB="36000" anchor="ctr">
                    <a:solidFill>
                      <a:schemeClr val="accent1">
                        <a:lumMod val="20000"/>
                        <a:lumOff val="80000"/>
                      </a:schemeClr>
                    </a:solidFill>
                  </a:tcPr>
                </a:tc>
                <a:tc>
                  <a:txBody>
                    <a:bodyPr/>
                    <a:lstStyle/>
                    <a:p>
                      <a:pPr algn="ctr" fontAlgn="ctr"/>
                      <a:r>
                        <a:rPr lang="fr-FR" sz="500" b="0" i="0" u="none" strike="noStrike">
                          <a:solidFill>
                            <a:srgbClr val="000000"/>
                          </a:solidFill>
                          <a:effectLst/>
                          <a:latin typeface="Arial" panose="020B0604020202020204" pitchFamily="34" charset="0"/>
                          <a:cs typeface="Arial" panose="020B0604020202020204" pitchFamily="34" charset="0"/>
                        </a:rPr>
                        <a:t>3J</a:t>
                      </a:r>
                    </a:p>
                  </a:txBody>
                  <a:tcPr marL="36000" marR="36000" marT="36000" marB="36000" anchor="ctr">
                    <a:solidFill>
                      <a:schemeClr val="accent1">
                        <a:lumMod val="20000"/>
                        <a:lumOff val="80000"/>
                      </a:schemeClr>
                    </a:solidFill>
                  </a:tcPr>
                </a:tc>
                <a:tc>
                  <a:txBody>
                    <a:bodyPr/>
                    <a:lstStyle/>
                    <a:p>
                      <a:pPr algn="l" fontAlgn="b"/>
                      <a:r>
                        <a:rPr lang="fr-FR" sz="500" b="0" i="0" u="none" strike="noStrike" dirty="0">
                          <a:solidFill>
                            <a:srgbClr val="000000"/>
                          </a:solidFill>
                          <a:effectLst/>
                          <a:latin typeface="Arial" panose="020B0604020202020204" pitchFamily="34" charset="0"/>
                          <a:cs typeface="Arial" panose="020B0604020202020204" pitchFamily="34" charset="0"/>
                        </a:rPr>
                        <a:t>Gestionnaire de paie</a:t>
                      </a:r>
                    </a:p>
                  </a:txBody>
                  <a:tcPr marL="36000" marR="36000" marT="36000" marB="36000" anchor="ctr">
                    <a:solidFill>
                      <a:schemeClr val="accent1">
                        <a:lumMod val="20000"/>
                        <a:lumOff val="80000"/>
                      </a:schemeClr>
                    </a:solidFill>
                  </a:tcPr>
                </a:tc>
                <a:tc>
                  <a:txBody>
                    <a:bodyPr/>
                    <a:lstStyle/>
                    <a:p>
                      <a:pPr algn="l" fontAlgn="b"/>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tc>
                  <a:txBody>
                    <a:bodyPr/>
                    <a:lstStyle/>
                    <a:p>
                      <a:pPr algn="l" fontAlgn="b"/>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tc>
                  <a:txBody>
                    <a:bodyPr/>
                    <a:lstStyle/>
                    <a:p>
                      <a:pPr algn="l" fontAlgn="b"/>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extLst>
                  <a:ext uri="{0D108BD9-81ED-4DB2-BD59-A6C34878D82A}">
                    <a16:rowId xmlns:a16="http://schemas.microsoft.com/office/drawing/2014/main" val="1817555345"/>
                  </a:ext>
                </a:extLst>
              </a:tr>
              <a:tr h="0">
                <a:tc>
                  <a:txBody>
                    <a:bodyPr/>
                    <a:lstStyle/>
                    <a:p>
                      <a:pPr algn="l" fontAlgn="ctr"/>
                      <a:r>
                        <a:rPr lang="fr-FR" sz="500" b="1" i="0" u="none" strike="noStrike" dirty="0">
                          <a:solidFill>
                            <a:srgbClr val="000000"/>
                          </a:solidFill>
                          <a:effectLst/>
                          <a:latin typeface="Arial" panose="020B0604020202020204" pitchFamily="34" charset="0"/>
                          <a:cs typeface="Arial" panose="020B0604020202020204" pitchFamily="34" charset="0"/>
                        </a:rPr>
                        <a:t>Mandatement de la paie</a:t>
                      </a:r>
                    </a:p>
                  </a:txBody>
                  <a:tcPr marL="36000" marR="36000" marT="36000" marB="36000" anchor="ctr">
                    <a:solidFill>
                      <a:schemeClr val="accent1">
                        <a:lumMod val="20000"/>
                        <a:lumOff val="80000"/>
                      </a:schemeClr>
                    </a:solidFill>
                  </a:tcPr>
                </a:tc>
                <a:tc>
                  <a:txBody>
                    <a:bodyPr/>
                    <a:lstStyle/>
                    <a:p>
                      <a:pPr algn="ctr" fontAlgn="ctr"/>
                      <a:r>
                        <a:rPr lang="fr-FR" sz="500" b="0" i="0" u="none" strike="noStrike" dirty="0">
                          <a:solidFill>
                            <a:srgbClr val="000000"/>
                          </a:solidFill>
                          <a:effectLst/>
                          <a:latin typeface="Arial" panose="020B0604020202020204" pitchFamily="34" charset="0"/>
                          <a:cs typeface="Arial" panose="020B0604020202020204" pitchFamily="34" charset="0"/>
                        </a:rPr>
                        <a:t>3J</a:t>
                      </a:r>
                    </a:p>
                  </a:txBody>
                  <a:tcPr marL="36000" marR="36000" marT="36000" marB="36000" anchor="ctr">
                    <a:solidFill>
                      <a:schemeClr val="accent1">
                        <a:lumMod val="20000"/>
                        <a:lumOff val="80000"/>
                      </a:schemeClr>
                    </a:solidFill>
                  </a:tcP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Gestionnaire de paie</a:t>
                      </a:r>
                    </a:p>
                  </a:txBody>
                  <a:tcPr marL="36000" marR="36000" marT="36000" marB="36000" anchor="ctr">
                    <a:solidFill>
                      <a:schemeClr val="accent1">
                        <a:lumMod val="20000"/>
                        <a:lumOff val="80000"/>
                      </a:schemeClr>
                    </a:solidFill>
                  </a:tcP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extLst>
                  <a:ext uri="{0D108BD9-81ED-4DB2-BD59-A6C34878D82A}">
                    <a16:rowId xmlns:a16="http://schemas.microsoft.com/office/drawing/2014/main" val="2350113777"/>
                  </a:ext>
                </a:extLst>
              </a:tr>
              <a:tr h="0">
                <a:tc>
                  <a:txBody>
                    <a:bodyPr/>
                    <a:lstStyle/>
                    <a:p>
                      <a:pPr algn="l" fontAlgn="ctr"/>
                      <a:r>
                        <a:rPr lang="fr-FR" sz="500" b="1" i="0" u="none" strike="noStrike" dirty="0">
                          <a:solidFill>
                            <a:srgbClr val="000000"/>
                          </a:solidFill>
                          <a:effectLst/>
                          <a:latin typeface="Arial" panose="020B0604020202020204" pitchFamily="34" charset="0"/>
                          <a:cs typeface="Arial" panose="020B0604020202020204" pitchFamily="34" charset="0"/>
                        </a:rPr>
                        <a:t>Transfert de la paie à la trésorerie</a:t>
                      </a:r>
                    </a:p>
                  </a:txBody>
                  <a:tcPr marL="36000" marR="36000" marT="36000" marB="36000" anchor="ctr">
                    <a:solidFill>
                      <a:schemeClr val="accent1">
                        <a:lumMod val="20000"/>
                        <a:lumOff val="80000"/>
                      </a:schemeClr>
                    </a:solidFill>
                  </a:tcPr>
                </a:tc>
                <a:tc>
                  <a:txBody>
                    <a:bodyPr/>
                    <a:lstStyle/>
                    <a:p>
                      <a:pPr algn="ctr" fontAlgn="ctr"/>
                      <a:r>
                        <a:rPr lang="fr-FR" sz="500" b="0" i="0" u="none" strike="noStrike" dirty="0">
                          <a:solidFill>
                            <a:srgbClr val="000000"/>
                          </a:solidFill>
                          <a:effectLst/>
                          <a:latin typeface="Arial" panose="020B0604020202020204" pitchFamily="34" charset="0"/>
                          <a:cs typeface="Arial" panose="020B0604020202020204" pitchFamily="34" charset="0"/>
                        </a:rPr>
                        <a:t>3J</a:t>
                      </a:r>
                    </a:p>
                  </a:txBody>
                  <a:tcPr marL="36000" marR="36000" marT="36000" marB="36000" anchor="ctr">
                    <a:solidFill>
                      <a:schemeClr val="accent1">
                        <a:lumMod val="20000"/>
                        <a:lumOff val="80000"/>
                      </a:schemeClr>
                    </a:solidFill>
                  </a:tcPr>
                </a:tc>
                <a:tc>
                  <a:txBody>
                    <a:bodyPr/>
                    <a:lstStyle/>
                    <a:p>
                      <a:pPr algn="l" fontAlgn="b"/>
                      <a:r>
                        <a:rPr lang="fr-FR" sz="500" b="0" i="0" u="none" strike="noStrike" dirty="0">
                          <a:solidFill>
                            <a:srgbClr val="000000"/>
                          </a:solidFill>
                          <a:effectLst/>
                          <a:latin typeface="Arial" panose="020B0604020202020204" pitchFamily="34" charset="0"/>
                          <a:cs typeface="Arial" panose="020B0604020202020204" pitchFamily="34" charset="0"/>
                        </a:rPr>
                        <a:t>Gestionnaire de paie</a:t>
                      </a:r>
                    </a:p>
                  </a:txBody>
                  <a:tcPr marL="36000" marR="36000" marT="36000" marB="36000" anchor="ctr">
                    <a:solidFill>
                      <a:schemeClr val="accent1">
                        <a:lumMod val="20000"/>
                        <a:lumOff val="80000"/>
                      </a:schemeClr>
                    </a:solidFill>
                  </a:tcP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Agent service éco</a:t>
                      </a:r>
                    </a:p>
                  </a:txBody>
                  <a:tcPr marL="36000" marR="36000" marT="36000" marB="36000" anchor="ctr">
                    <a:solidFill>
                      <a:schemeClr val="accent1">
                        <a:lumMod val="20000"/>
                        <a:lumOff val="80000"/>
                      </a:schemeClr>
                    </a:solidFill>
                  </a:tcPr>
                </a:tc>
                <a:tc>
                  <a:txBody>
                    <a:bodyPr/>
                    <a:lstStyle/>
                    <a:p>
                      <a:pPr algn="l" fontAlgn="b"/>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tc>
                  <a:txBody>
                    <a:bodyPr/>
                    <a:lstStyle/>
                    <a:p>
                      <a:pPr algn="l" fontAlgn="b"/>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extLst>
                  <a:ext uri="{0D108BD9-81ED-4DB2-BD59-A6C34878D82A}">
                    <a16:rowId xmlns:a16="http://schemas.microsoft.com/office/drawing/2014/main" val="597799504"/>
                  </a:ext>
                </a:extLst>
              </a:tr>
              <a:tr h="104178">
                <a:tc>
                  <a:txBody>
                    <a:bodyPr/>
                    <a:lstStyle/>
                    <a:p>
                      <a:pPr algn="l" fontAlgn="ctr"/>
                      <a:r>
                        <a:rPr lang="fr-FR" sz="500" b="1" i="0" u="none" strike="noStrike" dirty="0">
                          <a:solidFill>
                            <a:srgbClr val="000000"/>
                          </a:solidFill>
                          <a:effectLst/>
                          <a:latin typeface="Arial" panose="020B0604020202020204" pitchFamily="34" charset="0"/>
                          <a:cs typeface="Arial" panose="020B0604020202020204" pitchFamily="34" charset="0"/>
                        </a:rPr>
                        <a:t>Dépôt de la DSN</a:t>
                      </a:r>
                    </a:p>
                  </a:txBody>
                  <a:tcPr marL="36000" marR="36000" marT="36000" marB="36000" anchor="ctr">
                    <a:solidFill>
                      <a:schemeClr val="accent1">
                        <a:lumMod val="20000"/>
                        <a:lumOff val="80000"/>
                      </a:schemeClr>
                    </a:solidFill>
                  </a:tcPr>
                </a:tc>
                <a:tc>
                  <a:txBody>
                    <a:bodyPr/>
                    <a:lstStyle/>
                    <a:p>
                      <a:pPr algn="ctr" fontAlgn="ctr"/>
                      <a:r>
                        <a:rPr lang="fr-FR" sz="500" b="0" i="0" u="none" strike="noStrike" dirty="0">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Gestionnaire de paie</a:t>
                      </a:r>
                    </a:p>
                  </a:txBody>
                  <a:tcPr marL="36000" marR="36000" marT="36000" marB="36000" anchor="ctr">
                    <a:solidFill>
                      <a:schemeClr val="accent1">
                        <a:lumMod val="20000"/>
                        <a:lumOff val="80000"/>
                      </a:schemeClr>
                    </a:solidFill>
                  </a:tcP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Informaticien</a:t>
                      </a:r>
                    </a:p>
                  </a:txBody>
                  <a:tcPr marL="36000" marR="36000" marT="36000" marB="36000" anchor="ctr">
                    <a:solidFill>
                      <a:schemeClr val="accent1">
                        <a:lumMod val="20000"/>
                        <a:lumOff val="80000"/>
                      </a:schemeClr>
                    </a:solidFill>
                  </a:tcPr>
                </a:tc>
                <a:tc>
                  <a:txBody>
                    <a:bodyPr/>
                    <a:lstStyle/>
                    <a:p>
                      <a:pPr algn="l" fontAlgn="b"/>
                      <a:r>
                        <a:rPr lang="fr-FR" sz="500" b="0" i="0" u="none" strike="noStrike" dirty="0">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tc>
                  <a:txBody>
                    <a:bodyPr/>
                    <a:lstStyle/>
                    <a:p>
                      <a:pPr algn="l" fontAlgn="b"/>
                      <a:r>
                        <a:rPr lang="fr-FR" sz="500" b="0" i="0" u="none" strike="noStrike" dirty="0">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extLst>
                  <a:ext uri="{0D108BD9-81ED-4DB2-BD59-A6C34878D82A}">
                    <a16:rowId xmlns:a16="http://schemas.microsoft.com/office/drawing/2014/main" val="2934788507"/>
                  </a:ext>
                </a:extLst>
              </a:tr>
              <a:tr h="199467">
                <a:tc>
                  <a:txBody>
                    <a:bodyPr/>
                    <a:lstStyle/>
                    <a:p>
                      <a:pPr algn="l" fontAlgn="ctr"/>
                      <a:r>
                        <a:rPr lang="fr-FR" sz="500" b="1" i="0" u="none" strike="noStrike" dirty="0">
                          <a:solidFill>
                            <a:srgbClr val="000000"/>
                          </a:solidFill>
                          <a:effectLst/>
                          <a:latin typeface="Arial" panose="020B0604020202020204" pitchFamily="34" charset="0"/>
                          <a:cs typeface="Arial" panose="020B0604020202020204" pitchFamily="34" charset="0"/>
                        </a:rPr>
                        <a:t>Calcul définitif de la paie</a:t>
                      </a:r>
                    </a:p>
                  </a:txBody>
                  <a:tcPr marL="36000" marR="36000" marT="36000" marB="36000" anchor="ctr">
                    <a:solidFill>
                      <a:schemeClr val="accent1">
                        <a:lumMod val="20000"/>
                        <a:lumOff val="80000"/>
                      </a:schemeClr>
                    </a:solidFill>
                  </a:tcPr>
                </a:tc>
                <a:tc>
                  <a:txBody>
                    <a:bodyPr/>
                    <a:lstStyle/>
                    <a:p>
                      <a:pPr algn="l" fontAlgn="ctr"/>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tc>
                  <a:txBody>
                    <a:bodyPr/>
                    <a:lstStyle/>
                    <a:p>
                      <a:pPr algn="l" fontAlgn="ctr"/>
                      <a:r>
                        <a:rPr lang="fr-FR" sz="500" b="0" i="0" u="none" strike="noStrike" dirty="0">
                          <a:solidFill>
                            <a:srgbClr val="000000"/>
                          </a:solidFill>
                          <a:effectLst/>
                          <a:latin typeface="Arial" panose="020B0604020202020204" pitchFamily="34" charset="0"/>
                          <a:cs typeface="Arial" panose="020B0604020202020204" pitchFamily="34" charset="0"/>
                        </a:rPr>
                        <a:t>Gestionnaire de paie</a:t>
                      </a:r>
                    </a:p>
                  </a:txBody>
                  <a:tcPr marL="36000" marR="36000" marT="36000" marB="36000" anchor="ctr">
                    <a:solidFill>
                      <a:schemeClr val="accent1">
                        <a:lumMod val="20000"/>
                        <a:lumOff val="80000"/>
                      </a:schemeClr>
                    </a:solidFill>
                  </a:tcPr>
                </a:tc>
                <a:tc>
                  <a:txBody>
                    <a:bodyPr/>
                    <a:lstStyle/>
                    <a:p>
                      <a:pPr algn="l" fontAlgn="b"/>
                      <a:r>
                        <a:rPr lang="fr-FR" sz="500" b="0" i="0" u="none" strike="noStrike" dirty="0">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tc>
                  <a:txBody>
                    <a:bodyPr/>
                    <a:lstStyle/>
                    <a:p>
                      <a:pPr algn="l" fontAlgn="b"/>
                      <a:r>
                        <a:rPr lang="fr-FR" sz="500" b="0" i="0" u="none" strike="noStrike">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tc>
                  <a:txBody>
                    <a:bodyPr/>
                    <a:lstStyle/>
                    <a:p>
                      <a:pPr algn="l" fontAlgn="b"/>
                      <a:r>
                        <a:rPr lang="fr-FR" sz="500" b="0" i="0" u="none" strike="noStrike" dirty="0">
                          <a:solidFill>
                            <a:srgbClr val="000000"/>
                          </a:solidFill>
                          <a:effectLst/>
                          <a:latin typeface="Arial" panose="020B0604020202020204" pitchFamily="34" charset="0"/>
                          <a:cs typeface="Arial" panose="020B0604020202020204" pitchFamily="34" charset="0"/>
                        </a:rPr>
                        <a:t> </a:t>
                      </a:r>
                    </a:p>
                  </a:txBody>
                  <a:tcPr marL="36000" marR="36000" marT="36000" marB="36000" anchor="ctr">
                    <a:solidFill>
                      <a:schemeClr val="accent1">
                        <a:lumMod val="20000"/>
                        <a:lumOff val="80000"/>
                      </a:schemeClr>
                    </a:solidFill>
                  </a:tcPr>
                </a:tc>
                <a:extLst>
                  <a:ext uri="{0D108BD9-81ED-4DB2-BD59-A6C34878D82A}">
                    <a16:rowId xmlns:a16="http://schemas.microsoft.com/office/drawing/2014/main" val="578001912"/>
                  </a:ext>
                </a:extLst>
              </a:tr>
            </a:tbl>
          </a:graphicData>
        </a:graphic>
      </p:graphicFrame>
      <p:pic>
        <p:nvPicPr>
          <p:cNvPr id="7" name="Picture 6">
            <a:extLst>
              <a:ext uri="{FF2B5EF4-FFF2-40B4-BE49-F238E27FC236}">
                <a16:creationId xmlns:a16="http://schemas.microsoft.com/office/drawing/2014/main" id="{0F92CB5F-C381-59E8-8C0B-38E88B5D4B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371153" y="1761709"/>
            <a:ext cx="815699" cy="2601243"/>
          </a:xfrm>
          <a:prstGeom prst="rect">
            <a:avLst/>
          </a:prstGeom>
          <a:noFill/>
          <a:extLst>
            <a:ext uri="{909E8E84-426E-40DD-AFC4-6F175D3DCCD1}">
              <a14:hiddenFill xmlns:a14="http://schemas.microsoft.com/office/drawing/2010/main">
                <a:solidFill>
                  <a:srgbClr val="FFFFFF"/>
                </a:solidFill>
              </a14:hiddenFill>
            </a:ext>
          </a:extLst>
        </p:spPr>
      </p:pic>
      <p:sp>
        <p:nvSpPr>
          <p:cNvPr id="8" name="ZoneTexte 7">
            <a:extLst>
              <a:ext uri="{FF2B5EF4-FFF2-40B4-BE49-F238E27FC236}">
                <a16:creationId xmlns:a16="http://schemas.microsoft.com/office/drawing/2014/main" id="{E2F06FF3-CC15-2031-A369-2B205F114886}"/>
              </a:ext>
            </a:extLst>
          </p:cNvPr>
          <p:cNvSpPr txBox="1"/>
          <p:nvPr/>
        </p:nvSpPr>
        <p:spPr>
          <a:xfrm>
            <a:off x="2546795" y="4041042"/>
            <a:ext cx="2656801" cy="307777"/>
          </a:xfrm>
          <a:prstGeom prst="rect">
            <a:avLst/>
          </a:prstGeom>
          <a:solidFill>
            <a:srgbClr val="FDEDF5"/>
          </a:solidFill>
          <a:ln w="12700">
            <a:prstDash val="lgDashDot"/>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just" defTabSz="914400" rtl="0" eaLnBrk="1" fontAlgn="auto" latinLnBrk="0" hangingPunct="1">
              <a:lnSpc>
                <a:spcPct val="100000"/>
              </a:lnSpc>
              <a:spcBef>
                <a:spcPts val="200"/>
              </a:spcBef>
              <a:spcAft>
                <a:spcPts val="200"/>
              </a:spcAft>
              <a:buClr>
                <a:srgbClr val="000000"/>
              </a:buClr>
              <a:buSzTx/>
              <a:buFont typeface="Arial"/>
              <a:buNone/>
              <a:tabLst/>
              <a:defRPr/>
            </a:pPr>
            <a:r>
              <a:rPr kumimoji="0" lang="fr-FR" sz="700" b="0" i="0" u="none" strike="noStrike" kern="0" cap="none" spc="0" normalizeH="0" baseline="0" noProof="0" dirty="0">
                <a:ln>
                  <a:noFill/>
                </a:ln>
                <a:solidFill>
                  <a:srgbClr val="595959"/>
                </a:solidFill>
                <a:effectLst/>
                <a:uLnTx/>
                <a:uFillTx/>
                <a:latin typeface="Arial"/>
                <a:ea typeface="+mn-ea"/>
                <a:cs typeface="+mn-cs"/>
                <a:sym typeface="Arial"/>
              </a:rPr>
              <a:t>L’objectif de redémarrage correspond à la DMIA sélectionnée dans l’onglet BIA </a:t>
            </a:r>
          </a:p>
        </p:txBody>
      </p:sp>
      <p:pic>
        <p:nvPicPr>
          <p:cNvPr id="9" name="Picture 2">
            <a:extLst>
              <a:ext uri="{FF2B5EF4-FFF2-40B4-BE49-F238E27FC236}">
                <a16:creationId xmlns:a16="http://schemas.microsoft.com/office/drawing/2014/main" id="{C59B4FAE-3C37-24E1-88D8-F9EF555470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59150" y="4005030"/>
            <a:ext cx="357922" cy="3579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831967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3">
            <a:extLst>
              <a:ext uri="{FF2B5EF4-FFF2-40B4-BE49-F238E27FC236}">
                <a16:creationId xmlns:a16="http://schemas.microsoft.com/office/drawing/2014/main" id="{A20635AF-83D3-1656-E2B3-6E147DE9B939}"/>
              </a:ext>
            </a:extLst>
          </p:cNvPr>
          <p:cNvSpPr txBox="1">
            <a:spLocks/>
          </p:cNvSpPr>
          <p:nvPr/>
        </p:nvSpPr>
        <p:spPr>
          <a:xfrm>
            <a:off x="0" y="854713"/>
            <a:ext cx="9144000" cy="596262"/>
          </a:xfrm>
          <a:prstGeom prst="rect">
            <a:avLst/>
          </a:prstGeom>
          <a:solidFill>
            <a:schemeClr val="accent2">
              <a:lumMod val="20000"/>
              <a:lumOff val="80000"/>
            </a:schemeClr>
          </a:solidFill>
          <a:effectLst>
            <a:outerShdw blurRad="50800" dist="38100" dir="5400000" algn="t" rotWithShape="0">
              <a:prstClr val="black">
                <a:alpha val="40000"/>
              </a:prstClr>
            </a:outerShdw>
          </a:effectLst>
        </p:spPr>
        <p:txBody>
          <a:bodyPr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706F6F"/>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706F6F"/>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706F6F"/>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706F6F"/>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706F6F"/>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
                <a:srgbClr val="000000"/>
              </a:buClr>
              <a:buSzTx/>
              <a:buFont typeface="Arial" panose="020B0604020202020204" pitchFamily="34" charset="0"/>
              <a:buNone/>
              <a:tabLst/>
              <a:defRPr/>
            </a:pPr>
            <a:r>
              <a:rPr kumimoji="0" lang="fr-FR" sz="975"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Tableau Ressources nécessaires</a:t>
            </a:r>
            <a:endParaRPr kumimoji="0" lang="fr-FR" sz="975" b="1" i="0" u="none" strike="noStrike" kern="1200" cap="none" spc="0" normalizeH="0" baseline="0" noProof="0" dirty="0">
              <a:ln>
                <a:noFill/>
              </a:ln>
              <a:solidFill>
                <a:srgbClr val="706F6F"/>
              </a:solidFill>
              <a:effectLst/>
              <a:uLnTx/>
              <a:uFillTx/>
              <a:latin typeface="Arial" panose="020B0604020202020204" pitchFamily="34" charset="0"/>
              <a:ea typeface="+mn-ea"/>
              <a:cs typeface="Arial" panose="020B0604020202020204" pitchFamily="34" charset="0"/>
              <a:sym typeface="Arial"/>
            </a:endParaRPr>
          </a:p>
          <a:p>
            <a:pPr marL="0" marR="0" lvl="0" indent="0" algn="just" defTabSz="914400" rtl="0" eaLnBrk="1" fontAlgn="auto" latinLnBrk="0" hangingPunct="1">
              <a:lnSpc>
                <a:spcPct val="90000"/>
              </a:lnSpc>
              <a:spcBef>
                <a:spcPts val="300"/>
              </a:spcBef>
              <a:spcAft>
                <a:spcPts val="0"/>
              </a:spcAft>
              <a:buClr>
                <a:srgbClr val="000000"/>
              </a:buClr>
              <a:buSzTx/>
              <a:buFont typeface="Arial" panose="020B0604020202020204" pitchFamily="34" charset="0"/>
              <a:buNone/>
              <a:tabLst/>
              <a:defRPr/>
            </a:pPr>
            <a:r>
              <a:rPr kumimoji="0" lang="fr-FR" sz="975"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Objectif : </a:t>
            </a:r>
            <a:r>
              <a:rPr kumimoji="0" lang="fr-FR" sz="975" b="0" i="0" u="none" strike="noStrike" kern="1200" cap="none" spc="0" normalizeH="0" baseline="0" noProof="0" dirty="0">
                <a:ln>
                  <a:noFill/>
                </a:ln>
                <a:solidFill>
                  <a:srgbClr val="706F6F"/>
                </a:solidFill>
                <a:effectLst/>
                <a:uLnTx/>
                <a:uFillTx/>
                <a:latin typeface="Arial" panose="020B0604020202020204" pitchFamily="34" charset="0"/>
                <a:ea typeface="+mn-ea"/>
                <a:cs typeface="Arial" panose="020B0604020202020204" pitchFamily="34" charset="0"/>
                <a:sym typeface="Arial"/>
              </a:rPr>
              <a:t>Inventorier les fournisseurs directs du service</a:t>
            </a:r>
          </a:p>
          <a:p>
            <a:pPr marL="0" marR="0" lvl="0" indent="0" algn="just" defTabSz="914400" rtl="0" eaLnBrk="1" fontAlgn="auto" latinLnBrk="0" hangingPunct="1">
              <a:lnSpc>
                <a:spcPct val="90000"/>
              </a:lnSpc>
              <a:spcBef>
                <a:spcPts val="300"/>
              </a:spcBef>
              <a:spcAft>
                <a:spcPts val="0"/>
              </a:spcAft>
              <a:buClr>
                <a:srgbClr val="000000"/>
              </a:buClr>
              <a:buSzTx/>
              <a:buFont typeface="Arial" panose="020B0604020202020204" pitchFamily="34" charset="0"/>
              <a:buNone/>
              <a:tabLst/>
              <a:defRPr/>
            </a:pPr>
            <a:r>
              <a:rPr kumimoji="0" lang="fr-FR" sz="975" b="0" i="0" u="none" strike="noStrike" kern="1200" cap="none" spc="0" normalizeH="0" baseline="0" noProof="0" dirty="0">
                <a:ln>
                  <a:noFill/>
                </a:ln>
                <a:solidFill>
                  <a:srgbClr val="706F6F"/>
                </a:solidFill>
                <a:effectLst/>
                <a:uLnTx/>
                <a:uFillTx/>
                <a:latin typeface="Arial" panose="020B0604020202020204" pitchFamily="34" charset="0"/>
                <a:ea typeface="+mn-ea"/>
                <a:cs typeface="Arial" panose="020B0604020202020204" pitchFamily="34" charset="0"/>
                <a:sym typeface="Arial"/>
              </a:rPr>
              <a:t>Identifier les solutions de continuité si ces fournisseurs ne sont plus en mesure d'assurer leur rôle.</a:t>
            </a:r>
          </a:p>
        </p:txBody>
      </p:sp>
      <p:sp>
        <p:nvSpPr>
          <p:cNvPr id="10" name="Titre 1">
            <a:extLst>
              <a:ext uri="{FF2B5EF4-FFF2-40B4-BE49-F238E27FC236}">
                <a16:creationId xmlns:a16="http://schemas.microsoft.com/office/drawing/2014/main" id="{4FA15813-D993-17B3-B96A-4A5CFEEC5F28}"/>
              </a:ext>
            </a:extLst>
          </p:cNvPr>
          <p:cNvSpPr txBox="1">
            <a:spLocks/>
          </p:cNvSpPr>
          <p:nvPr/>
        </p:nvSpPr>
        <p:spPr>
          <a:xfrm>
            <a:off x="827584" y="87474"/>
            <a:ext cx="8064092" cy="540006"/>
          </a:xfrm>
          <a:prstGeom prst="rect">
            <a:avLst/>
          </a:prstGeom>
          <a:noFill/>
          <a:ln>
            <a:noFill/>
          </a:ln>
        </p:spPr>
        <p:txBody>
          <a:bodyPr spcFirstLastPara="1" wrap="square" lIns="0" tIns="0" rIns="0" bIns="0" anchor="b" anchorCtr="0">
            <a:normAutofit/>
          </a:bodyPr>
          <a:lstStyle>
            <a:defPPr marR="0" lvl="0" algn="l" rtl="0">
              <a:lnSpc>
                <a:spcPct val="100000"/>
              </a:lnSpc>
              <a:spcBef>
                <a:spcPts val="0"/>
              </a:spcBef>
              <a:spcAft>
                <a:spcPts val="0"/>
              </a:spcAft>
            </a:defPPr>
            <a:lvl1pPr marR="0" lvl="0" algn="l" rtl="0">
              <a:lnSpc>
                <a:spcPct val="110000"/>
              </a:lnSpc>
              <a:spcBef>
                <a:spcPts val="0"/>
              </a:spcBef>
              <a:spcAft>
                <a:spcPts val="0"/>
              </a:spcAft>
              <a:buClr>
                <a:srgbClr val="006AB2"/>
              </a:buClr>
              <a:buSzPts val="2000"/>
              <a:buFont typeface="Arial"/>
              <a:buNone/>
              <a:defRPr sz="2000" b="1" i="0" u="none" strike="noStrike" cap="none">
                <a:solidFill>
                  <a:srgbClr val="006AB2"/>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10000"/>
              </a:lnSpc>
              <a:spcBef>
                <a:spcPts val="0"/>
              </a:spcBef>
              <a:spcAft>
                <a:spcPts val="0"/>
              </a:spcAft>
              <a:buClr>
                <a:srgbClr val="006AB2"/>
              </a:buClr>
              <a:buSzPts val="2000"/>
              <a:buFont typeface="Arial"/>
              <a:buNone/>
              <a:tabLst/>
              <a:defRPr/>
            </a:pPr>
            <a:r>
              <a:rPr kumimoji="0" lang="fr-FR" sz="2000" b="1" i="0" u="none" strike="noStrike" kern="0" cap="none" spc="0" normalizeH="0" baseline="0" noProof="0" dirty="0">
                <a:ln>
                  <a:noFill/>
                </a:ln>
                <a:solidFill>
                  <a:srgbClr val="006AB2"/>
                </a:solidFill>
                <a:effectLst/>
                <a:uLnTx/>
                <a:uFillTx/>
                <a:latin typeface="Arial"/>
                <a:cs typeface="Arial"/>
                <a:sym typeface="Arial"/>
              </a:rPr>
              <a:t>Onglet 5. Scénario « Fournisseurs » : </a:t>
            </a:r>
            <a:r>
              <a:rPr lang="fr-FR" dirty="0"/>
              <a:t>e</a:t>
            </a:r>
            <a:r>
              <a:rPr kumimoji="0" lang="fr-FR" sz="2000" b="1" i="0" u="none" strike="noStrike" kern="0" cap="none" spc="0" normalizeH="0" baseline="0" noProof="0" dirty="0" err="1">
                <a:ln>
                  <a:noFill/>
                </a:ln>
                <a:solidFill>
                  <a:srgbClr val="006AB2"/>
                </a:solidFill>
                <a:effectLst/>
                <a:uLnTx/>
                <a:uFillTx/>
                <a:latin typeface="Arial"/>
                <a:cs typeface="Arial"/>
                <a:sym typeface="Arial"/>
              </a:rPr>
              <a:t>xemple</a:t>
            </a:r>
            <a:r>
              <a:rPr kumimoji="0" lang="fr-FR" sz="2000" b="1" i="0" u="none" strike="noStrike" kern="0" cap="none" spc="0" normalizeH="0" baseline="0" noProof="0" dirty="0">
                <a:ln>
                  <a:noFill/>
                </a:ln>
                <a:solidFill>
                  <a:srgbClr val="006AB2"/>
                </a:solidFill>
                <a:effectLst/>
                <a:uLnTx/>
                <a:uFillTx/>
                <a:latin typeface="Arial"/>
                <a:cs typeface="Arial"/>
                <a:sym typeface="Arial"/>
              </a:rPr>
              <a:t> laboratoire</a:t>
            </a:r>
            <a:endParaRPr kumimoji="0" lang="fr-FR" sz="2000" b="0" i="0" u="none" strike="noStrike" kern="0" cap="none" spc="0" normalizeH="0" baseline="0" noProof="0" dirty="0">
              <a:ln>
                <a:noFill/>
              </a:ln>
              <a:solidFill>
                <a:srgbClr val="006AB2"/>
              </a:solidFill>
              <a:effectLst/>
              <a:uLnTx/>
              <a:uFillTx/>
              <a:latin typeface="Arial"/>
              <a:cs typeface="Arial"/>
              <a:sym typeface="Arial"/>
            </a:endParaRPr>
          </a:p>
        </p:txBody>
      </p:sp>
      <p:pic>
        <p:nvPicPr>
          <p:cNvPr id="1032" name="Picture 8">
            <a:extLst>
              <a:ext uri="{FF2B5EF4-FFF2-40B4-BE49-F238E27FC236}">
                <a16:creationId xmlns:a16="http://schemas.microsoft.com/office/drawing/2014/main" id="{3CBE9FBF-C145-0B80-7C6A-B1285D46853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468357" y="1757914"/>
            <a:ext cx="718453" cy="251652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 name="Tableau 4">
            <a:extLst>
              <a:ext uri="{FF2B5EF4-FFF2-40B4-BE49-F238E27FC236}">
                <a16:creationId xmlns:a16="http://schemas.microsoft.com/office/drawing/2014/main" id="{AEB7E13D-81D4-0051-AA1B-0F750F1A5025}"/>
              </a:ext>
            </a:extLst>
          </p:cNvPr>
          <p:cNvGraphicFramePr>
            <a:graphicFrameLocks noGrp="1"/>
          </p:cNvGraphicFramePr>
          <p:nvPr/>
        </p:nvGraphicFramePr>
        <p:xfrm>
          <a:off x="1429838" y="2624138"/>
          <a:ext cx="6859584" cy="784080"/>
        </p:xfrm>
        <a:graphic>
          <a:graphicData uri="http://schemas.openxmlformats.org/drawingml/2006/table">
            <a:tbl>
              <a:tblPr>
                <a:tableStyleId>{5C22544A-7EE6-4342-B048-85BDC9FD1C3A}</a:tableStyleId>
              </a:tblPr>
              <a:tblGrid>
                <a:gridCol w="1232695">
                  <a:extLst>
                    <a:ext uri="{9D8B030D-6E8A-4147-A177-3AD203B41FA5}">
                      <a16:colId xmlns:a16="http://schemas.microsoft.com/office/drawing/2014/main" val="2513069670"/>
                    </a:ext>
                  </a:extLst>
                </a:gridCol>
                <a:gridCol w="893157">
                  <a:extLst>
                    <a:ext uri="{9D8B030D-6E8A-4147-A177-3AD203B41FA5}">
                      <a16:colId xmlns:a16="http://schemas.microsoft.com/office/drawing/2014/main" val="2928791738"/>
                    </a:ext>
                  </a:extLst>
                </a:gridCol>
                <a:gridCol w="1183433">
                  <a:extLst>
                    <a:ext uri="{9D8B030D-6E8A-4147-A177-3AD203B41FA5}">
                      <a16:colId xmlns:a16="http://schemas.microsoft.com/office/drawing/2014/main" val="3355335125"/>
                    </a:ext>
                  </a:extLst>
                </a:gridCol>
                <a:gridCol w="1183433">
                  <a:extLst>
                    <a:ext uri="{9D8B030D-6E8A-4147-A177-3AD203B41FA5}">
                      <a16:colId xmlns:a16="http://schemas.microsoft.com/office/drawing/2014/main" val="3189738360"/>
                    </a:ext>
                  </a:extLst>
                </a:gridCol>
                <a:gridCol w="1183433">
                  <a:extLst>
                    <a:ext uri="{9D8B030D-6E8A-4147-A177-3AD203B41FA5}">
                      <a16:colId xmlns:a16="http://schemas.microsoft.com/office/drawing/2014/main" val="3691515708"/>
                    </a:ext>
                  </a:extLst>
                </a:gridCol>
                <a:gridCol w="1183433">
                  <a:extLst>
                    <a:ext uri="{9D8B030D-6E8A-4147-A177-3AD203B41FA5}">
                      <a16:colId xmlns:a16="http://schemas.microsoft.com/office/drawing/2014/main" val="110817875"/>
                    </a:ext>
                  </a:extLst>
                </a:gridCol>
              </a:tblGrid>
              <a:tr h="234177">
                <a:tc>
                  <a:txBody>
                    <a:bodyPr/>
                    <a:lstStyle/>
                    <a:p>
                      <a:pPr algn="l" fontAlgn="ctr"/>
                      <a:r>
                        <a:rPr lang="fr-FR" sz="700" b="1" u="none" strike="noStrike" dirty="0">
                          <a:solidFill>
                            <a:schemeClr val="bg1"/>
                          </a:solidFill>
                          <a:effectLst/>
                        </a:rPr>
                        <a:t>Fournisseur </a:t>
                      </a:r>
                      <a:r>
                        <a:rPr lang="fr-FR" sz="700" b="1" u="sng" strike="noStrike" dirty="0">
                          <a:solidFill>
                            <a:schemeClr val="bg1"/>
                          </a:solidFill>
                          <a:effectLst/>
                        </a:rPr>
                        <a:t>direct</a:t>
                      </a:r>
                      <a:endParaRPr lang="fr-FR" sz="7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a:txBody>
                    <a:bodyPr/>
                    <a:lstStyle/>
                    <a:p>
                      <a:pPr algn="l" fontAlgn="ctr"/>
                      <a:r>
                        <a:rPr lang="fr-FR" sz="700" b="1" u="none" strike="noStrike" dirty="0">
                          <a:solidFill>
                            <a:schemeClr val="bg1"/>
                          </a:solidFill>
                          <a:effectLst/>
                        </a:rPr>
                        <a:t>Activité concernée</a:t>
                      </a:r>
                      <a:endParaRPr lang="fr-FR" sz="7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a:txBody>
                    <a:bodyPr/>
                    <a:lstStyle/>
                    <a:p>
                      <a:pPr algn="l" fontAlgn="ctr"/>
                      <a:r>
                        <a:rPr lang="fr-FR" sz="700" b="1" u="none" strike="noStrike" dirty="0">
                          <a:solidFill>
                            <a:schemeClr val="bg1"/>
                          </a:solidFill>
                          <a:effectLst/>
                        </a:rPr>
                        <a:t>Solution de continuité à 1h</a:t>
                      </a:r>
                      <a:endParaRPr lang="fr-FR" sz="7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a:txBody>
                    <a:bodyPr/>
                    <a:lstStyle/>
                    <a:p>
                      <a:pPr algn="l" fontAlgn="ctr"/>
                      <a:r>
                        <a:rPr lang="fr-FR" sz="700" b="1" u="none" strike="noStrike" dirty="0">
                          <a:solidFill>
                            <a:schemeClr val="bg1"/>
                          </a:solidFill>
                          <a:effectLst/>
                        </a:rPr>
                        <a:t>Solution de continuité à 3h</a:t>
                      </a:r>
                      <a:endParaRPr lang="fr-FR" sz="7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a:txBody>
                    <a:bodyPr/>
                    <a:lstStyle/>
                    <a:p>
                      <a:pPr algn="l" fontAlgn="ctr"/>
                      <a:r>
                        <a:rPr lang="fr-FR" sz="700" b="1" u="none" strike="noStrike" dirty="0">
                          <a:solidFill>
                            <a:schemeClr val="bg1"/>
                          </a:solidFill>
                          <a:effectLst/>
                        </a:rPr>
                        <a:t>Solution de continuité à 12h</a:t>
                      </a:r>
                      <a:endParaRPr lang="fr-FR" sz="7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tc>
                  <a:txBody>
                    <a:bodyPr/>
                    <a:lstStyle/>
                    <a:p>
                      <a:pPr algn="l" fontAlgn="ctr"/>
                      <a:r>
                        <a:rPr lang="fr-FR" sz="700" b="1" u="none" strike="noStrike" dirty="0">
                          <a:solidFill>
                            <a:schemeClr val="bg1"/>
                          </a:solidFill>
                          <a:effectLst/>
                        </a:rPr>
                        <a:t>Solution de continuité à 3J</a:t>
                      </a:r>
                      <a:endParaRPr lang="fr-FR" sz="700" b="1" i="0" u="none" strike="noStrike" dirty="0">
                        <a:solidFill>
                          <a:schemeClr val="bg1"/>
                        </a:solidFill>
                        <a:effectLst/>
                        <a:latin typeface="Open Sans" panose="020B0606030504020204" pitchFamily="34" charset="0"/>
                      </a:endParaRPr>
                    </a:p>
                  </a:txBody>
                  <a:tcPr marL="36000" marR="36000" marT="36000" marB="36000" anchor="ctr">
                    <a:solidFill>
                      <a:schemeClr val="bg1">
                        <a:lumMod val="75000"/>
                      </a:schemeClr>
                    </a:solidFill>
                  </a:tcPr>
                </a:tc>
                <a:extLst>
                  <a:ext uri="{0D108BD9-81ED-4DB2-BD59-A6C34878D82A}">
                    <a16:rowId xmlns:a16="http://schemas.microsoft.com/office/drawing/2014/main" val="678791497"/>
                  </a:ext>
                </a:extLst>
              </a:tr>
              <a:tr h="0">
                <a:tc>
                  <a:txBody>
                    <a:bodyPr/>
                    <a:lstStyle/>
                    <a:p>
                      <a:pPr algn="l" fontAlgn="ctr"/>
                      <a:r>
                        <a:rPr lang="fr-FR" sz="700" u="none" strike="noStrike" dirty="0">
                          <a:effectLst/>
                        </a:rPr>
                        <a:t>Matériel en général</a:t>
                      </a:r>
                      <a:endParaRPr lang="fr-FR" sz="700" b="1"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700" u="none" strike="noStrike">
                          <a:effectLst/>
                        </a:rPr>
                        <a:t> </a:t>
                      </a:r>
                      <a:endParaRPr lang="fr-FR" sz="7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700" u="none" strike="noStrike" dirty="0">
                          <a:effectLst/>
                        </a:rPr>
                        <a:t>Mutualisation des ressources entre services, entre établissements du GHT</a:t>
                      </a:r>
                      <a:endParaRPr lang="fr-FR" sz="7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700" u="none" strike="noStrike" dirty="0">
                          <a:effectLst/>
                        </a:rPr>
                        <a:t>Mutualisation des ressources entre services, entre établissements du GHT</a:t>
                      </a:r>
                      <a:endParaRPr lang="fr-FR" sz="7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700" u="none" strike="noStrike" dirty="0">
                          <a:effectLst/>
                        </a:rPr>
                        <a:t>Mutualisation des ressources entre services, entre établissements du GHT</a:t>
                      </a:r>
                      <a:endParaRPr lang="fr-FR" sz="7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700" u="none" strike="noStrike" dirty="0">
                          <a:effectLst/>
                        </a:rPr>
                        <a:t>Appel aux services HA</a:t>
                      </a:r>
                      <a:endParaRPr lang="fr-FR" sz="700" b="0" i="0" u="none" strike="noStrike" dirty="0">
                        <a:solidFill>
                          <a:srgbClr val="000000"/>
                        </a:solidFill>
                        <a:effectLst/>
                        <a:latin typeface="Arial" panose="020B0604020202020204" pitchFamily="34" charset="0"/>
                      </a:endParaRPr>
                    </a:p>
                  </a:txBody>
                  <a:tcPr marL="36000" marR="36000" marT="36000" marB="36000" anchor="ctr"/>
                </a:tc>
                <a:extLst>
                  <a:ext uri="{0D108BD9-81ED-4DB2-BD59-A6C34878D82A}">
                    <a16:rowId xmlns:a16="http://schemas.microsoft.com/office/drawing/2014/main" val="184604832"/>
                  </a:ext>
                </a:extLst>
              </a:tr>
            </a:tbl>
          </a:graphicData>
        </a:graphic>
      </p:graphicFrame>
      <p:sp>
        <p:nvSpPr>
          <p:cNvPr id="6" name="ZoneTexte 5">
            <a:extLst>
              <a:ext uri="{FF2B5EF4-FFF2-40B4-BE49-F238E27FC236}">
                <a16:creationId xmlns:a16="http://schemas.microsoft.com/office/drawing/2014/main" id="{E6BFC415-AA3D-180A-4AE9-925976F1F061}"/>
              </a:ext>
            </a:extLst>
          </p:cNvPr>
          <p:cNvSpPr txBox="1"/>
          <p:nvPr/>
        </p:nvSpPr>
        <p:spPr>
          <a:xfrm>
            <a:off x="1277174" y="2408694"/>
            <a:ext cx="2433412"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Exemple </a:t>
            </a:r>
            <a:r>
              <a:rPr kumimoji="0" lang="fr-FR" sz="800" b="1" i="0" u="none" strike="noStrike" kern="1200" cap="none" spc="0" normalizeH="0" baseline="0" noProof="0" dirty="0">
                <a:ln>
                  <a:noFill/>
                </a:ln>
                <a:solidFill>
                  <a:srgbClr val="FFFFFF"/>
                </a:solidFill>
                <a:effectLst/>
                <a:highlight>
                  <a:srgbClr val="006AB2"/>
                </a:highlight>
                <a:uLnTx/>
                <a:uFillTx/>
                <a:latin typeface="Arial" panose="020B0604020202020204" pitchFamily="34" charset="0"/>
                <a:ea typeface="+mn-ea"/>
                <a:cs typeface="Arial" panose="020B0604020202020204" pitchFamily="34" charset="0"/>
                <a:sym typeface="Arial"/>
              </a:rPr>
              <a:t>laboratoire</a:t>
            </a:r>
            <a:r>
              <a:rPr kumimoji="0" lang="fr-FR"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 </a:t>
            </a:r>
          </a:p>
        </p:txBody>
      </p:sp>
      <p:sp>
        <p:nvSpPr>
          <p:cNvPr id="11" name="Espace réservé du numéro de diapositive 2">
            <a:extLst>
              <a:ext uri="{FF2B5EF4-FFF2-40B4-BE49-F238E27FC236}">
                <a16:creationId xmlns:a16="http://schemas.microsoft.com/office/drawing/2014/main" id="{B763A904-1A05-D522-64DA-6BA1012DA3F5}"/>
              </a:ext>
            </a:extLst>
          </p:cNvPr>
          <p:cNvSpPr>
            <a:spLocks noGrp="1"/>
          </p:cNvSpPr>
          <p:nvPr>
            <p:ph type="sldNum" sz="quarter" idx="18"/>
          </p:nvPr>
        </p:nvSpPr>
        <p:spPr>
          <a:xfrm>
            <a:off x="107504" y="4749992"/>
            <a:ext cx="287338" cy="273844"/>
          </a:xfrm>
        </p:spPr>
        <p:txBody>
          <a:bodyPr/>
          <a:lstStyle/>
          <a:p>
            <a:pPr marL="0" marR="0" lvl="0" indent="0" algn="ctr" defTabSz="914400" rtl="0" eaLnBrk="1" fontAlgn="auto" latinLnBrk="0" hangingPunct="1">
              <a:lnSpc>
                <a:spcPct val="100000"/>
              </a:lnSpc>
              <a:spcBef>
                <a:spcPts val="0"/>
              </a:spcBef>
              <a:spcAft>
                <a:spcPts val="0"/>
              </a:spcAft>
              <a:buClr>
                <a:srgbClr val="000000"/>
              </a:buClr>
              <a:buSzPts val="800"/>
              <a:buFont typeface="Arial"/>
              <a:buNone/>
              <a:tabLst/>
              <a:defRPr/>
            </a:pPr>
            <a:fld id="{4A897389-FDC9-4B4F-9058-9FB9E4529928}" type="slidenum">
              <a:rPr kumimoji="0" lang="fr-FR" sz="800" b="0" i="1" u="none" strike="noStrike" kern="0" cap="none" spc="0" normalizeH="0" baseline="0" noProof="0" smtClean="0">
                <a:ln>
                  <a:noFill/>
                </a:ln>
                <a:solidFill>
                  <a:srgbClr val="575757"/>
                </a:solidFill>
                <a:effectLst/>
                <a:uLnTx/>
                <a:uFillTx/>
                <a:latin typeface="Arial"/>
                <a:cs typeface="Arial"/>
                <a:sym typeface="Arial"/>
              </a:rPr>
              <a:pPr marL="0" marR="0" lvl="0" indent="0" algn="ctr" defTabSz="914400" rtl="0" eaLnBrk="1" fontAlgn="auto" latinLnBrk="0" hangingPunct="1">
                <a:lnSpc>
                  <a:spcPct val="100000"/>
                </a:lnSpc>
                <a:spcBef>
                  <a:spcPts val="0"/>
                </a:spcBef>
                <a:spcAft>
                  <a:spcPts val="0"/>
                </a:spcAft>
                <a:buClr>
                  <a:srgbClr val="000000"/>
                </a:buClr>
                <a:buSzPts val="800"/>
                <a:buFont typeface="Arial"/>
                <a:buNone/>
                <a:tabLst/>
                <a:defRPr/>
              </a:pPr>
              <a:t>48</a:t>
            </a:fld>
            <a:endParaRPr kumimoji="0" lang="fr-FR" sz="800" b="0" i="1" u="none" strike="noStrike" kern="0" cap="none" spc="0" normalizeH="0" baseline="0" noProof="0" dirty="0">
              <a:ln>
                <a:noFill/>
              </a:ln>
              <a:solidFill>
                <a:srgbClr val="575757"/>
              </a:solidFill>
              <a:effectLst/>
              <a:uLnTx/>
              <a:uFillTx/>
              <a:latin typeface="Arial"/>
              <a:cs typeface="Arial"/>
              <a:sym typeface="Arial"/>
            </a:endParaRPr>
          </a:p>
        </p:txBody>
      </p:sp>
    </p:spTree>
    <p:extLst>
      <p:ext uri="{BB962C8B-B14F-4D97-AF65-F5344CB8AC3E}">
        <p14:creationId xmlns:p14="http://schemas.microsoft.com/office/powerpoint/2010/main" val="259527732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9F7E1F1F-96C4-4F6C-BEE7-CB841CEBB097}"/>
              </a:ext>
            </a:extLst>
          </p:cNvPr>
          <p:cNvSpPr>
            <a:spLocks noGrp="1"/>
          </p:cNvSpPr>
          <p:nvPr>
            <p:ph type="sldNum" sz="quarter" idx="18"/>
          </p:nvPr>
        </p:nvSpPr>
        <p:spPr/>
        <p:txBody>
          <a:bodyPr/>
          <a:lstStyle/>
          <a:p>
            <a:pPr marL="0" marR="0" lvl="0" indent="0" algn="ctr" defTabSz="914400" rtl="0" eaLnBrk="1" fontAlgn="auto" latinLnBrk="0" hangingPunct="1">
              <a:lnSpc>
                <a:spcPct val="100000"/>
              </a:lnSpc>
              <a:spcBef>
                <a:spcPts val="0"/>
              </a:spcBef>
              <a:spcAft>
                <a:spcPts val="0"/>
              </a:spcAft>
              <a:buClr>
                <a:srgbClr val="000000"/>
              </a:buClr>
              <a:buSzPts val="800"/>
              <a:buFont typeface="Arial"/>
              <a:buNone/>
              <a:tabLst/>
              <a:defRPr/>
            </a:pPr>
            <a:fld id="{4A897389-FDC9-4B4F-9058-9FB9E4529928}" type="slidenum">
              <a:rPr kumimoji="0" lang="fr-FR" sz="800" b="0" i="1" u="none" strike="noStrike" kern="0" cap="none" spc="0" normalizeH="0" baseline="0" noProof="0" smtClean="0">
                <a:ln>
                  <a:noFill/>
                </a:ln>
                <a:solidFill>
                  <a:srgbClr val="575757"/>
                </a:solidFill>
                <a:effectLst/>
                <a:uLnTx/>
                <a:uFillTx/>
                <a:latin typeface="Arial"/>
                <a:cs typeface="Arial"/>
                <a:sym typeface="Arial"/>
              </a:rPr>
              <a:pPr marL="0" marR="0" lvl="0" indent="0" algn="ctr" defTabSz="914400" rtl="0" eaLnBrk="1" fontAlgn="auto" latinLnBrk="0" hangingPunct="1">
                <a:lnSpc>
                  <a:spcPct val="100000"/>
                </a:lnSpc>
                <a:spcBef>
                  <a:spcPts val="0"/>
                </a:spcBef>
                <a:spcAft>
                  <a:spcPts val="0"/>
                </a:spcAft>
                <a:buClr>
                  <a:srgbClr val="000000"/>
                </a:buClr>
                <a:buSzPts val="800"/>
                <a:buFont typeface="Arial"/>
                <a:buNone/>
                <a:tabLst/>
                <a:defRPr/>
              </a:pPr>
              <a:t>49</a:t>
            </a:fld>
            <a:endParaRPr kumimoji="0" lang="fr-FR" sz="800" b="0" i="1" u="none" strike="noStrike" kern="0" cap="none" spc="0" normalizeH="0" baseline="0" noProof="0">
              <a:ln>
                <a:noFill/>
              </a:ln>
              <a:solidFill>
                <a:srgbClr val="575757"/>
              </a:solidFill>
              <a:effectLst/>
              <a:uLnTx/>
              <a:uFillTx/>
              <a:latin typeface="Arial"/>
              <a:cs typeface="Arial"/>
              <a:sym typeface="Arial"/>
            </a:endParaRPr>
          </a:p>
        </p:txBody>
      </p:sp>
      <p:sp>
        <p:nvSpPr>
          <p:cNvPr id="5" name="Titre 1">
            <a:extLst>
              <a:ext uri="{FF2B5EF4-FFF2-40B4-BE49-F238E27FC236}">
                <a16:creationId xmlns:a16="http://schemas.microsoft.com/office/drawing/2014/main" id="{EEB7DF9C-2C29-60D3-F708-E91A01EA1132}"/>
              </a:ext>
            </a:extLst>
          </p:cNvPr>
          <p:cNvSpPr txBox="1">
            <a:spLocks/>
          </p:cNvSpPr>
          <p:nvPr/>
        </p:nvSpPr>
        <p:spPr>
          <a:xfrm>
            <a:off x="827584" y="87474"/>
            <a:ext cx="8064092" cy="540006"/>
          </a:xfrm>
          <a:prstGeom prst="rect">
            <a:avLst/>
          </a:prstGeom>
          <a:noFill/>
          <a:ln>
            <a:noFill/>
          </a:ln>
        </p:spPr>
        <p:txBody>
          <a:bodyPr spcFirstLastPara="1" wrap="square" lIns="0" tIns="0" rIns="0" bIns="0" anchor="b" anchorCtr="0">
            <a:normAutofit/>
          </a:bodyPr>
          <a:lstStyle>
            <a:defPPr marR="0" lvl="0" algn="l" rtl="0">
              <a:lnSpc>
                <a:spcPct val="100000"/>
              </a:lnSpc>
              <a:spcBef>
                <a:spcPts val="0"/>
              </a:spcBef>
              <a:spcAft>
                <a:spcPts val="0"/>
              </a:spcAft>
            </a:defPPr>
            <a:lvl1pPr marR="0" lvl="0" algn="l" rtl="0">
              <a:lnSpc>
                <a:spcPct val="110000"/>
              </a:lnSpc>
              <a:spcBef>
                <a:spcPts val="0"/>
              </a:spcBef>
              <a:spcAft>
                <a:spcPts val="0"/>
              </a:spcAft>
              <a:buClr>
                <a:srgbClr val="006AB2"/>
              </a:buClr>
              <a:buSzPts val="2000"/>
              <a:buFont typeface="Arial"/>
              <a:buNone/>
              <a:defRPr sz="2000" b="1" i="0" u="none" strike="noStrike" cap="none">
                <a:solidFill>
                  <a:srgbClr val="006AB2"/>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10000"/>
              </a:lnSpc>
              <a:spcBef>
                <a:spcPts val="0"/>
              </a:spcBef>
              <a:spcAft>
                <a:spcPts val="0"/>
              </a:spcAft>
              <a:buClr>
                <a:srgbClr val="006AB2"/>
              </a:buClr>
              <a:buSzPts val="2000"/>
              <a:buFont typeface="Arial"/>
              <a:buNone/>
              <a:tabLst/>
              <a:defRPr/>
            </a:pPr>
            <a:r>
              <a:rPr kumimoji="0" lang="fr-FR" sz="2000" b="1" i="0" u="none" strike="noStrike" kern="0" cap="none" spc="0" normalizeH="0" baseline="0" noProof="0" dirty="0">
                <a:ln>
                  <a:noFill/>
                </a:ln>
                <a:solidFill>
                  <a:srgbClr val="006AB2"/>
                </a:solidFill>
                <a:effectLst/>
                <a:uLnTx/>
                <a:uFillTx/>
                <a:latin typeface="Arial"/>
                <a:cs typeface="Arial"/>
                <a:sym typeface="Arial"/>
              </a:rPr>
              <a:t>Onglets 6. Matériel critique </a:t>
            </a:r>
            <a:endParaRPr kumimoji="0" lang="fr-FR" sz="2000" b="0" i="0" u="none" strike="noStrike" kern="0" cap="none" spc="0" normalizeH="0" baseline="0" noProof="0" dirty="0">
              <a:ln>
                <a:noFill/>
              </a:ln>
              <a:solidFill>
                <a:srgbClr val="006AB2"/>
              </a:solidFill>
              <a:effectLst/>
              <a:uLnTx/>
              <a:uFillTx/>
              <a:latin typeface="Arial"/>
              <a:cs typeface="Arial"/>
              <a:sym typeface="Arial"/>
            </a:endParaRPr>
          </a:p>
        </p:txBody>
      </p:sp>
      <p:sp>
        <p:nvSpPr>
          <p:cNvPr id="13" name="Espace réservé du texte 1">
            <a:extLst>
              <a:ext uri="{FF2B5EF4-FFF2-40B4-BE49-F238E27FC236}">
                <a16:creationId xmlns:a16="http://schemas.microsoft.com/office/drawing/2014/main" id="{15020B3A-273D-98C0-E68C-9C1DBCA24A53}"/>
              </a:ext>
            </a:extLst>
          </p:cNvPr>
          <p:cNvSpPr>
            <a:spLocks noGrp="1"/>
          </p:cNvSpPr>
          <p:nvPr>
            <p:ph type="body" sz="quarter" idx="15"/>
          </p:nvPr>
        </p:nvSpPr>
        <p:spPr>
          <a:xfrm>
            <a:off x="1287780" y="1335139"/>
            <a:ext cx="7312351" cy="2055762"/>
          </a:xfrm>
        </p:spPr>
        <p:txBody>
          <a:bodyPr anchor="ctr">
            <a:normAutofit/>
          </a:bodyPr>
          <a:lstStyle/>
          <a:p>
            <a:pPr marL="228600" indent="0">
              <a:buNone/>
            </a:pPr>
            <a:r>
              <a:rPr lang="fr-FR" sz="1200" b="0" dirty="0"/>
              <a:t>Cette partie est optionnelle, elle permet de faire la liste du matériel critique pour les établissements n’ayant pas déjà cet inventaire réalisé. Le but n’est pas de refaire ce qui existe déjà mais de faire réfléchir les établissements sur ce sujet et de donner un </a:t>
            </a:r>
            <a:r>
              <a:rPr lang="fr-FR" sz="1200" b="0" dirty="0" err="1"/>
              <a:t>template</a:t>
            </a:r>
            <a:r>
              <a:rPr lang="fr-FR" sz="1200" b="0" dirty="0"/>
              <a:t> pour ceux n’en ayant pas. </a:t>
            </a:r>
          </a:p>
          <a:p>
            <a:pPr marL="228600" indent="0">
              <a:buNone/>
            </a:pPr>
            <a:r>
              <a:rPr lang="fr-FR" sz="1200" b="0" i="1" dirty="0"/>
              <a:t>Le matériel biomédical étant très complexe, de par son adhérence avec l’informatique, cet onglet permet d’y réfléchir en profondeur.</a:t>
            </a:r>
          </a:p>
        </p:txBody>
      </p:sp>
      <p:pic>
        <p:nvPicPr>
          <p:cNvPr id="2" name="Picture 6">
            <a:extLst>
              <a:ext uri="{FF2B5EF4-FFF2-40B4-BE49-F238E27FC236}">
                <a16:creationId xmlns:a16="http://schemas.microsoft.com/office/drawing/2014/main" id="{945CDCF5-C5E8-35A2-E982-8448E354090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325862" y="1271128"/>
            <a:ext cx="815699" cy="26012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43187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au 9">
            <a:extLst>
              <a:ext uri="{FF2B5EF4-FFF2-40B4-BE49-F238E27FC236}">
                <a16:creationId xmlns:a16="http://schemas.microsoft.com/office/drawing/2014/main" id="{ABBF05DE-E131-42F5-BC4F-2FC489A39FA0}"/>
              </a:ext>
            </a:extLst>
          </p:cNvPr>
          <p:cNvGraphicFramePr>
            <a:graphicFrameLocks noGrp="1"/>
          </p:cNvGraphicFramePr>
          <p:nvPr/>
        </p:nvGraphicFramePr>
        <p:xfrm>
          <a:off x="308068" y="1073891"/>
          <a:ext cx="3852583" cy="3367861"/>
        </p:xfrm>
        <a:graphic>
          <a:graphicData uri="http://schemas.openxmlformats.org/drawingml/2006/table">
            <a:tbl>
              <a:tblPr firstRow="1"/>
              <a:tblGrid>
                <a:gridCol w="722326">
                  <a:extLst>
                    <a:ext uri="{9D8B030D-6E8A-4147-A177-3AD203B41FA5}">
                      <a16:colId xmlns:a16="http://schemas.microsoft.com/office/drawing/2014/main" val="3424890584"/>
                    </a:ext>
                  </a:extLst>
                </a:gridCol>
                <a:gridCol w="1457407">
                  <a:extLst>
                    <a:ext uri="{9D8B030D-6E8A-4147-A177-3AD203B41FA5}">
                      <a16:colId xmlns:a16="http://schemas.microsoft.com/office/drawing/2014/main" val="4044242550"/>
                    </a:ext>
                  </a:extLst>
                </a:gridCol>
                <a:gridCol w="1672850">
                  <a:extLst>
                    <a:ext uri="{9D8B030D-6E8A-4147-A177-3AD203B41FA5}">
                      <a16:colId xmlns:a16="http://schemas.microsoft.com/office/drawing/2014/main" val="2680300860"/>
                    </a:ext>
                  </a:extLst>
                </a:gridCol>
              </a:tblGrid>
              <a:tr h="237473">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algn="ctr">
                        <a:spcBef>
                          <a:spcPts val="600"/>
                        </a:spcBef>
                        <a:spcAft>
                          <a:spcPts val="0"/>
                        </a:spcAft>
                      </a:pPr>
                      <a:r>
                        <a:rPr lang="fr-FR" sz="1200">
                          <a:effectLst/>
                          <a:latin typeface="Arial" panose="020B0604020202020204" pitchFamily="34" charset="0"/>
                          <a:cs typeface="Arial" panose="020B0604020202020204" pitchFamily="34" charset="0"/>
                        </a:rPr>
                        <a:t>Région</a:t>
                      </a:r>
                      <a:endParaRPr lang="fr-FR" sz="1200">
                        <a:effectLst/>
                        <a:latin typeface="Arial" panose="020B0604020202020204" pitchFamily="34" charset="0"/>
                        <a:ea typeface="Times New Roman" panose="02020603050405020304" pitchFamily="18" charset="0"/>
                        <a:cs typeface="Arial" panose="020B0604020202020204" pitchFamily="34" charset="0"/>
                      </a:endParaRPr>
                    </a:p>
                  </a:txBody>
                  <a:tcPr marL="38576" marR="38576" marT="20360" marB="20360"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6AB2">
                        <a:lumMod val="50000"/>
                      </a:srgbClr>
                    </a:solidFill>
                  </a:tcPr>
                </a:tc>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algn="ctr">
                        <a:spcBef>
                          <a:spcPts val="600"/>
                        </a:spcBef>
                        <a:spcAft>
                          <a:spcPts val="0"/>
                        </a:spcAft>
                      </a:pPr>
                      <a:r>
                        <a:rPr lang="fr-FR" sz="1200" dirty="0">
                          <a:effectLst/>
                          <a:latin typeface="Arial" panose="020B0604020202020204" pitchFamily="34" charset="0"/>
                          <a:ea typeface="Times New Roman" panose="02020603050405020304" pitchFamily="18" charset="0"/>
                          <a:cs typeface="Arial" panose="020B0604020202020204" pitchFamily="34" charset="0"/>
                        </a:rPr>
                        <a:t>ES</a:t>
                      </a:r>
                    </a:p>
                  </a:txBody>
                  <a:tcPr marL="38576" marR="38576" marT="20360" marB="20360"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6AB2">
                        <a:lumMod val="50000"/>
                      </a:srgbClr>
                    </a:solidFill>
                  </a:tcPr>
                </a:tc>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algn="ctr">
                        <a:spcBef>
                          <a:spcPts val="600"/>
                        </a:spcBef>
                        <a:spcAft>
                          <a:spcPts val="0"/>
                        </a:spcAft>
                      </a:pPr>
                      <a:r>
                        <a:rPr lang="fr-FR" sz="1200">
                          <a:effectLst/>
                          <a:latin typeface="Arial" panose="020B0604020202020204" pitchFamily="34" charset="0"/>
                          <a:cs typeface="Arial" panose="020B0604020202020204" pitchFamily="34" charset="0"/>
                        </a:rPr>
                        <a:t>Typologie</a:t>
                      </a:r>
                      <a:endParaRPr lang="fr-FR" sz="1200">
                        <a:effectLst/>
                        <a:latin typeface="Arial" panose="020B0604020202020204" pitchFamily="34" charset="0"/>
                        <a:ea typeface="Times New Roman" panose="02020603050405020304" pitchFamily="18" charset="0"/>
                        <a:cs typeface="Arial" panose="020B0604020202020204" pitchFamily="34" charset="0"/>
                      </a:endParaRPr>
                    </a:p>
                  </a:txBody>
                  <a:tcPr marL="38576" marR="38576" marT="20360" marB="20360"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6AB2">
                        <a:lumMod val="50000"/>
                      </a:srgbClr>
                    </a:solidFill>
                  </a:tcPr>
                </a:tc>
                <a:extLst>
                  <a:ext uri="{0D108BD9-81ED-4DB2-BD59-A6C34878D82A}">
                    <a16:rowId xmlns:a16="http://schemas.microsoft.com/office/drawing/2014/main" val="2315467886"/>
                  </a:ext>
                </a:extLst>
              </a:tr>
              <a:tr h="201055">
                <a:tc rowSpan="3">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spcBef>
                          <a:spcPts val="600"/>
                        </a:spcBef>
                        <a:spcAft>
                          <a:spcPts val="0"/>
                        </a:spcAft>
                      </a:pPr>
                      <a:r>
                        <a:rPr lang="fr-FR" sz="1000" b="1">
                          <a:effectLst/>
                          <a:latin typeface="Arial" panose="020B0604020202020204" pitchFamily="34" charset="0"/>
                          <a:ea typeface="Times New Roman" panose="02020603050405020304" pitchFamily="18" charset="0"/>
                          <a:cs typeface="Arial" panose="020B0604020202020204" pitchFamily="34" charset="0"/>
                        </a:rPr>
                        <a:t>ARA</a:t>
                      </a:r>
                    </a:p>
                  </a:txBody>
                  <a:tcPr marL="38576" marR="38576" marT="20360" marB="20360"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A1E0">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a:spcBef>
                          <a:spcPts val="600"/>
                        </a:spcBef>
                        <a:spcAft>
                          <a:spcPts val="0"/>
                        </a:spcAft>
                      </a:pPr>
                      <a:r>
                        <a:rPr lang="fr-FR" sz="1000" b="0">
                          <a:solidFill>
                            <a:schemeClr val="tx1"/>
                          </a:solidFill>
                          <a:effectLst/>
                          <a:latin typeface="Arial" panose="020B0604020202020204" pitchFamily="34" charset="0"/>
                          <a:ea typeface="Times New Roman" panose="02020603050405020304" pitchFamily="18" charset="0"/>
                          <a:cs typeface="Arial" panose="020B0604020202020204" pitchFamily="34" charset="0"/>
                        </a:rPr>
                        <a:t>CH Nord Ouest</a:t>
                      </a:r>
                    </a:p>
                  </a:txBody>
                  <a:tcPr marL="38576" marR="38576" marT="20360" marB="20360"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A1E0">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a:spcBef>
                          <a:spcPts val="600"/>
                        </a:spcBef>
                        <a:spcAft>
                          <a:spcPts val="0"/>
                        </a:spcAft>
                      </a:pPr>
                      <a:r>
                        <a:rPr lang="fr-FR" sz="1000" b="0">
                          <a:solidFill>
                            <a:schemeClr val="tx1"/>
                          </a:solidFill>
                          <a:effectLst/>
                          <a:latin typeface="Arial" panose="020B0604020202020204" pitchFamily="34" charset="0"/>
                          <a:ea typeface="Times New Roman" panose="02020603050405020304" pitchFamily="18" charset="0"/>
                          <a:cs typeface="Arial" panose="020B0604020202020204" pitchFamily="34" charset="0"/>
                        </a:rPr>
                        <a:t>Public – ES support de GHT</a:t>
                      </a:r>
                    </a:p>
                  </a:txBody>
                  <a:tcPr marL="38576" marR="38576" marT="20360" marB="20360"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A1E0">
                        <a:tint val="20000"/>
                      </a:srgbClr>
                    </a:solidFill>
                  </a:tcPr>
                </a:tc>
                <a:extLst>
                  <a:ext uri="{0D108BD9-81ED-4DB2-BD59-A6C34878D82A}">
                    <a16:rowId xmlns:a16="http://schemas.microsoft.com/office/drawing/2014/main" val="2010425300"/>
                  </a:ext>
                </a:extLst>
              </a:tr>
              <a:tr h="201055">
                <a:tc vMerge="1">
                  <a:txBody>
                    <a:bodyPr/>
                    <a:lstStyle/>
                    <a:p>
                      <a:pPr algn="l">
                        <a:spcBef>
                          <a:spcPts val="600"/>
                        </a:spcBef>
                        <a:spcAft>
                          <a:spcPts val="0"/>
                        </a:spcAft>
                      </a:pPr>
                      <a:endParaRPr lang="fr-FR" sz="1050" b="0">
                        <a:effectLst/>
                        <a:latin typeface="+mn-lt"/>
                        <a:ea typeface="Times New Roman" panose="02020603050405020304" pitchFamily="18" charset="0"/>
                        <a:cs typeface="Times New Roman" panose="02020603050405020304" pitchFamily="18" charset="0"/>
                      </a:endParaRPr>
                    </a:p>
                  </a:txBody>
                  <a:tcPr marL="51435" marR="51435" marT="27146" marB="27146" anchor="ct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a:spcBef>
                          <a:spcPts val="600"/>
                        </a:spcBef>
                        <a:spcAft>
                          <a:spcPts val="0"/>
                        </a:spcAft>
                      </a:pPr>
                      <a:r>
                        <a:rPr lang="fr-FR" sz="1000" b="0">
                          <a:solidFill>
                            <a:schemeClr val="tx1"/>
                          </a:solidFill>
                          <a:effectLst/>
                          <a:latin typeface="Arial" panose="020B0604020202020204" pitchFamily="34" charset="0"/>
                          <a:ea typeface="Times New Roman" panose="02020603050405020304" pitchFamily="18" charset="0"/>
                          <a:cs typeface="Arial" panose="020B0604020202020204" pitchFamily="34" charset="0"/>
                        </a:rPr>
                        <a:t>HCL</a:t>
                      </a:r>
                    </a:p>
                  </a:txBody>
                  <a:tcPr marL="38576" marR="38576" marT="20360" marB="2036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600"/>
                        </a:spcBef>
                        <a:spcAft>
                          <a:spcPts val="0"/>
                        </a:spcAft>
                        <a:buClr>
                          <a:srgbClr val="000000"/>
                        </a:buClr>
                        <a:buSzTx/>
                        <a:buFont typeface="Arial"/>
                        <a:buNone/>
                        <a:tabLst/>
                        <a:defRPr/>
                      </a:pPr>
                      <a:r>
                        <a:rPr lang="fr-FR" sz="1000" b="0">
                          <a:solidFill>
                            <a:schemeClr val="tx1"/>
                          </a:solidFill>
                          <a:effectLst/>
                          <a:latin typeface="Arial" panose="020B0604020202020204" pitchFamily="34" charset="0"/>
                          <a:ea typeface="Times New Roman" panose="02020603050405020304" pitchFamily="18" charset="0"/>
                          <a:cs typeface="Arial" panose="020B0604020202020204" pitchFamily="34" charset="0"/>
                        </a:rPr>
                        <a:t>Public – ES support de GHT</a:t>
                      </a:r>
                    </a:p>
                  </a:txBody>
                  <a:tcPr marL="38576" marR="38576" marT="20360" marB="2036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tint val="20000"/>
                      </a:srgbClr>
                    </a:solidFill>
                  </a:tcPr>
                </a:tc>
                <a:extLst>
                  <a:ext uri="{0D108BD9-81ED-4DB2-BD59-A6C34878D82A}">
                    <a16:rowId xmlns:a16="http://schemas.microsoft.com/office/drawing/2014/main" val="2209230706"/>
                  </a:ext>
                </a:extLst>
              </a:tr>
              <a:tr h="358864">
                <a:tc vMerge="1">
                  <a:txBody>
                    <a:bodyPr/>
                    <a:lstStyle/>
                    <a:p>
                      <a:pPr algn="ctr">
                        <a:spcBef>
                          <a:spcPts val="600"/>
                        </a:spcBef>
                        <a:spcAft>
                          <a:spcPts val="0"/>
                        </a:spcAft>
                      </a:pPr>
                      <a:endParaRPr lang="fr-FR" sz="1400" b="1">
                        <a:effectLst/>
                        <a:latin typeface="+mn-lt"/>
                        <a:ea typeface="Times New Roman" panose="02020603050405020304" pitchFamily="18" charset="0"/>
                        <a:cs typeface="Times New Roman" panose="02020603050405020304" pitchFamily="18" charset="0"/>
                      </a:endParaRPr>
                    </a:p>
                  </a:txBody>
                  <a:tcPr marL="51435" marR="51435" marT="27146" marB="27146"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A1E0">
                        <a:tint val="20000"/>
                      </a:srgbClr>
                    </a:solidFill>
                  </a:tcPr>
                </a:tc>
                <a:tc>
                  <a:txBody>
                    <a:bodyPr/>
                    <a:lstStyle/>
                    <a:p>
                      <a:pPr algn="l">
                        <a:spcBef>
                          <a:spcPts val="600"/>
                        </a:spcBef>
                        <a:spcAft>
                          <a:spcPts val="0"/>
                        </a:spcAft>
                      </a:pPr>
                      <a:r>
                        <a:rPr lang="fr-FR" sz="1000" b="0">
                          <a:solidFill>
                            <a:schemeClr val="tx1"/>
                          </a:solidFill>
                          <a:effectLst/>
                          <a:latin typeface="Arial" panose="020B0604020202020204" pitchFamily="34" charset="0"/>
                          <a:ea typeface="Times New Roman" panose="02020603050405020304" pitchFamily="18" charset="0"/>
                          <a:cs typeface="Arial" panose="020B0604020202020204" pitchFamily="34" charset="0"/>
                        </a:rPr>
                        <a:t>Centre Léon Bérard - </a:t>
                      </a:r>
                      <a:r>
                        <a:rPr lang="fr-FR" sz="1000" b="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Unicancer</a:t>
                      </a:r>
                      <a:endParaRPr lang="fr-FR" sz="1000" b="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38576" marR="38576" marT="20360" marB="2036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A1E0">
                        <a:tint val="20000"/>
                      </a:srgbClr>
                    </a:solidFill>
                  </a:tcPr>
                </a:tc>
                <a:tc>
                  <a:txBody>
                    <a:bodyPr/>
                    <a:lstStyle/>
                    <a:p>
                      <a:pPr marL="0" marR="0" lvl="0" indent="0" algn="l" defTabSz="914400" rtl="0" eaLnBrk="1" fontAlgn="auto" latinLnBrk="0" hangingPunct="1">
                        <a:lnSpc>
                          <a:spcPct val="100000"/>
                        </a:lnSpc>
                        <a:spcBef>
                          <a:spcPts val="600"/>
                        </a:spcBef>
                        <a:spcAft>
                          <a:spcPts val="0"/>
                        </a:spcAft>
                        <a:buClr>
                          <a:srgbClr val="000000"/>
                        </a:buClr>
                        <a:buSzTx/>
                        <a:buFont typeface="Arial"/>
                        <a:buNone/>
                        <a:tabLst/>
                        <a:defRPr/>
                      </a:pPr>
                      <a:r>
                        <a:rPr lang="fr-FR" sz="1000" b="0">
                          <a:solidFill>
                            <a:schemeClr val="tx1"/>
                          </a:solidFill>
                          <a:effectLst/>
                          <a:latin typeface="Arial" panose="020B0604020202020204" pitchFamily="34" charset="0"/>
                          <a:ea typeface="Times New Roman" panose="02020603050405020304" pitchFamily="18" charset="0"/>
                          <a:cs typeface="Arial" panose="020B0604020202020204" pitchFamily="34" charset="0"/>
                        </a:rPr>
                        <a:t>ENBL</a:t>
                      </a:r>
                    </a:p>
                  </a:txBody>
                  <a:tcPr marL="38576" marR="38576" marT="20360" marB="20360"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A1E0">
                        <a:tint val="20000"/>
                      </a:srgbClr>
                    </a:solidFill>
                  </a:tcPr>
                </a:tc>
                <a:extLst>
                  <a:ext uri="{0D108BD9-81ED-4DB2-BD59-A6C34878D82A}">
                    <a16:rowId xmlns:a16="http://schemas.microsoft.com/office/drawing/2014/main" val="3537437237"/>
                  </a:ext>
                </a:extLst>
              </a:tr>
              <a:tr h="201055">
                <a:tc rowSpan="2">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spcBef>
                          <a:spcPts val="600"/>
                        </a:spcBef>
                        <a:spcAft>
                          <a:spcPts val="0"/>
                        </a:spcAft>
                      </a:pPr>
                      <a:r>
                        <a:rPr lang="fr-FR" sz="1000" b="1">
                          <a:effectLst/>
                          <a:latin typeface="Arial" panose="020B0604020202020204" pitchFamily="34" charset="0"/>
                          <a:cs typeface="Arial" panose="020B0604020202020204" pitchFamily="34" charset="0"/>
                        </a:rPr>
                        <a:t>Bretagne </a:t>
                      </a:r>
                    </a:p>
                  </a:txBody>
                  <a:tcPr marL="38576" marR="38576" marT="20360" marB="2036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a:spcBef>
                          <a:spcPts val="600"/>
                        </a:spcBef>
                        <a:spcAft>
                          <a:spcPts val="0"/>
                        </a:spcAft>
                      </a:pPr>
                      <a:r>
                        <a:rPr lang="fr-FR" sz="1000" b="0">
                          <a:solidFill>
                            <a:schemeClr val="tx1"/>
                          </a:solidFill>
                          <a:effectLst/>
                          <a:latin typeface="Arial" panose="020B0604020202020204" pitchFamily="34" charset="0"/>
                          <a:ea typeface="Times New Roman" panose="02020603050405020304" pitchFamily="18" charset="0"/>
                          <a:cs typeface="Arial" panose="020B0604020202020204" pitchFamily="34" charset="0"/>
                        </a:rPr>
                        <a:t>CHU Brest</a:t>
                      </a:r>
                    </a:p>
                  </a:txBody>
                  <a:tcPr marL="38576" marR="38576" marT="20360" marB="2036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600"/>
                        </a:spcBef>
                        <a:spcAft>
                          <a:spcPts val="0"/>
                        </a:spcAft>
                        <a:buClr>
                          <a:srgbClr val="000000"/>
                        </a:buClr>
                        <a:buSzTx/>
                        <a:buFont typeface="Arial"/>
                        <a:buNone/>
                        <a:tabLst/>
                        <a:defRPr/>
                      </a:pPr>
                      <a:r>
                        <a:rPr lang="fr-FR" sz="1000" b="0">
                          <a:solidFill>
                            <a:schemeClr val="tx1"/>
                          </a:solidFill>
                          <a:effectLst/>
                          <a:latin typeface="Arial" panose="020B0604020202020204" pitchFamily="34" charset="0"/>
                          <a:ea typeface="Times New Roman" panose="02020603050405020304" pitchFamily="18" charset="0"/>
                          <a:cs typeface="Arial" panose="020B0604020202020204" pitchFamily="34" charset="0"/>
                        </a:rPr>
                        <a:t>Public – ES support de GHT</a:t>
                      </a:r>
                    </a:p>
                  </a:txBody>
                  <a:tcPr marL="38576" marR="38576" marT="20360" marB="2036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lumMod val="20000"/>
                        <a:lumOff val="80000"/>
                      </a:srgbClr>
                    </a:solidFill>
                  </a:tcPr>
                </a:tc>
                <a:extLst>
                  <a:ext uri="{0D108BD9-81ED-4DB2-BD59-A6C34878D82A}">
                    <a16:rowId xmlns:a16="http://schemas.microsoft.com/office/drawing/2014/main" val="3605178575"/>
                  </a:ext>
                </a:extLst>
              </a:tr>
              <a:tr h="201055">
                <a:tc vMerge="1">
                  <a:txBody>
                    <a:bodyPr/>
                    <a:lstStyle/>
                    <a:p>
                      <a:pPr algn="l">
                        <a:spcBef>
                          <a:spcPts val="600"/>
                        </a:spcBef>
                        <a:spcAft>
                          <a:spcPts val="0"/>
                        </a:spcAft>
                      </a:pPr>
                      <a:endParaRPr lang="fr-FR" sz="1050" b="0">
                        <a:effectLst/>
                        <a:latin typeface="+mn-lt"/>
                        <a:ea typeface="Times New Roman" panose="02020603050405020304" pitchFamily="18" charset="0"/>
                        <a:cs typeface="Times New Roman" panose="02020603050405020304" pitchFamily="18" charset="0"/>
                      </a:endParaRPr>
                    </a:p>
                  </a:txBody>
                  <a:tcPr marL="51435" marR="51435" marT="27146" marB="27146" anchor="ct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a:spcBef>
                          <a:spcPts val="600"/>
                        </a:spcBef>
                        <a:spcAft>
                          <a:spcPts val="0"/>
                        </a:spcAft>
                      </a:pPr>
                      <a:r>
                        <a:rPr lang="fr-FR" sz="1000" b="0">
                          <a:solidFill>
                            <a:schemeClr val="tx1"/>
                          </a:solidFill>
                          <a:effectLst/>
                          <a:latin typeface="Arial" panose="020B0604020202020204" pitchFamily="34" charset="0"/>
                          <a:ea typeface="Times New Roman" panose="02020603050405020304" pitchFamily="18" charset="0"/>
                          <a:cs typeface="Arial" panose="020B0604020202020204" pitchFamily="34" charset="0"/>
                        </a:rPr>
                        <a:t>HSTV</a:t>
                      </a:r>
                    </a:p>
                  </a:txBody>
                  <a:tcPr marL="38576" marR="38576" marT="20360" marB="2036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a:spcBef>
                          <a:spcPts val="600"/>
                        </a:spcBef>
                        <a:spcAft>
                          <a:spcPts val="0"/>
                        </a:spcAft>
                      </a:pPr>
                      <a:r>
                        <a:rPr lang="fr-FR" sz="1000" b="0">
                          <a:solidFill>
                            <a:schemeClr val="tx1"/>
                          </a:solidFill>
                          <a:effectLst/>
                          <a:latin typeface="Arial" panose="020B0604020202020204" pitchFamily="34" charset="0"/>
                          <a:ea typeface="Times New Roman" panose="02020603050405020304" pitchFamily="18" charset="0"/>
                          <a:cs typeface="Arial" panose="020B0604020202020204" pitchFamily="34" charset="0"/>
                        </a:rPr>
                        <a:t>EBNL</a:t>
                      </a:r>
                    </a:p>
                  </a:txBody>
                  <a:tcPr marL="38576" marR="38576" marT="20360" marB="2036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lumMod val="20000"/>
                        <a:lumOff val="80000"/>
                      </a:srgbClr>
                    </a:solidFill>
                  </a:tcPr>
                </a:tc>
                <a:extLst>
                  <a:ext uri="{0D108BD9-81ED-4DB2-BD59-A6C34878D82A}">
                    <a16:rowId xmlns:a16="http://schemas.microsoft.com/office/drawing/2014/main" val="3988090644"/>
                  </a:ext>
                </a:extLst>
              </a:tr>
              <a:tr h="201055">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spcBef>
                          <a:spcPts val="600"/>
                        </a:spcBef>
                        <a:spcAft>
                          <a:spcPts val="0"/>
                        </a:spcAft>
                      </a:pPr>
                      <a:r>
                        <a:rPr lang="fr-FR" sz="1000" b="1">
                          <a:effectLst/>
                          <a:latin typeface="Arial" panose="020B0604020202020204" pitchFamily="34" charset="0"/>
                          <a:cs typeface="Arial" panose="020B0604020202020204" pitchFamily="34" charset="0"/>
                        </a:rPr>
                        <a:t>BFC</a:t>
                      </a:r>
                    </a:p>
                  </a:txBody>
                  <a:tcPr marL="38576" marR="38576" marT="20360" marB="2036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fr-FR" sz="1000" b="0">
                          <a:solidFill>
                            <a:schemeClr val="tx1"/>
                          </a:solidFill>
                          <a:effectLst/>
                          <a:latin typeface="Arial" panose="020B0604020202020204" pitchFamily="34" charset="0"/>
                          <a:ea typeface="Times New Roman" panose="02020603050405020304" pitchFamily="18" charset="0"/>
                          <a:cs typeface="Arial" panose="020B0604020202020204" pitchFamily="34" charset="0"/>
                        </a:rPr>
                        <a:t>CH d’Auxerre</a:t>
                      </a:r>
                    </a:p>
                  </a:txBody>
                  <a:tcPr marL="38576" marR="38576" marT="20360" marB="2036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600"/>
                        </a:spcBef>
                        <a:spcAft>
                          <a:spcPts val="0"/>
                        </a:spcAft>
                        <a:buClr>
                          <a:srgbClr val="000000"/>
                        </a:buClr>
                        <a:buSzTx/>
                        <a:buFont typeface="Arial"/>
                        <a:buNone/>
                        <a:tabLst/>
                        <a:defRPr/>
                      </a:pPr>
                      <a:r>
                        <a:rPr lang="fr-FR" sz="1000" b="0">
                          <a:solidFill>
                            <a:schemeClr val="tx1"/>
                          </a:solidFill>
                          <a:effectLst/>
                          <a:latin typeface="Arial" panose="020B0604020202020204" pitchFamily="34" charset="0"/>
                          <a:ea typeface="Times New Roman" panose="02020603050405020304" pitchFamily="18" charset="0"/>
                          <a:cs typeface="Arial" panose="020B0604020202020204" pitchFamily="34" charset="0"/>
                        </a:rPr>
                        <a:t>Public – ES support de GHT</a:t>
                      </a:r>
                    </a:p>
                  </a:txBody>
                  <a:tcPr marL="38576" marR="38576" marT="20360" marB="2036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tint val="20000"/>
                      </a:srgbClr>
                    </a:solidFill>
                  </a:tcPr>
                </a:tc>
                <a:extLst>
                  <a:ext uri="{0D108BD9-81ED-4DB2-BD59-A6C34878D82A}">
                    <a16:rowId xmlns:a16="http://schemas.microsoft.com/office/drawing/2014/main" val="2355392037"/>
                  </a:ext>
                </a:extLst>
              </a:tr>
              <a:tr h="201055">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spcBef>
                          <a:spcPts val="600"/>
                        </a:spcBef>
                        <a:spcAft>
                          <a:spcPts val="0"/>
                        </a:spcAft>
                      </a:pPr>
                      <a:r>
                        <a:rPr lang="fr-FR" sz="1000" b="1">
                          <a:effectLst/>
                          <a:latin typeface="Arial" panose="020B0604020202020204" pitchFamily="34" charset="0"/>
                          <a:cs typeface="Arial" panose="020B0604020202020204" pitchFamily="34" charset="0"/>
                        </a:rPr>
                        <a:t>Corse</a:t>
                      </a:r>
                    </a:p>
                  </a:txBody>
                  <a:tcPr marL="38576" marR="38576" marT="20360" marB="2036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fr-FR" sz="1000" b="0">
                          <a:solidFill>
                            <a:schemeClr val="tx1"/>
                          </a:solidFill>
                          <a:effectLst/>
                          <a:latin typeface="Arial" panose="020B0604020202020204" pitchFamily="34" charset="0"/>
                          <a:ea typeface="Times New Roman" panose="02020603050405020304" pitchFamily="18" charset="0"/>
                          <a:cs typeface="Arial" panose="020B0604020202020204" pitchFamily="34" charset="0"/>
                        </a:rPr>
                        <a:t>CH Corte</a:t>
                      </a:r>
                    </a:p>
                  </a:txBody>
                  <a:tcPr marL="38576" marR="38576" marT="20360" marB="2036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fr-FR" sz="1000" b="0">
                          <a:solidFill>
                            <a:schemeClr val="tx1"/>
                          </a:solidFill>
                          <a:effectLst/>
                          <a:latin typeface="Arial" panose="020B0604020202020204" pitchFamily="34" charset="0"/>
                          <a:ea typeface="Times New Roman" panose="02020603050405020304" pitchFamily="18" charset="0"/>
                          <a:cs typeface="Arial" panose="020B0604020202020204" pitchFamily="34" charset="0"/>
                        </a:rPr>
                        <a:t>Public</a:t>
                      </a:r>
                    </a:p>
                  </a:txBody>
                  <a:tcPr marL="38576" marR="38576" marT="20360" marB="2036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lumMod val="20000"/>
                        <a:lumOff val="80000"/>
                      </a:srgbClr>
                    </a:solidFill>
                  </a:tcPr>
                </a:tc>
                <a:extLst>
                  <a:ext uri="{0D108BD9-81ED-4DB2-BD59-A6C34878D82A}">
                    <a16:rowId xmlns:a16="http://schemas.microsoft.com/office/drawing/2014/main" val="2618014869"/>
                  </a:ext>
                </a:extLst>
              </a:tr>
              <a:tr h="201055">
                <a:tc rowSpan="2">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spcBef>
                          <a:spcPts val="600"/>
                        </a:spcBef>
                        <a:spcAft>
                          <a:spcPts val="0"/>
                        </a:spcAft>
                      </a:pPr>
                      <a:r>
                        <a:rPr lang="fr-FR" sz="1000" b="1" err="1">
                          <a:effectLst/>
                          <a:latin typeface="Arial" panose="020B0604020202020204" pitchFamily="34" charset="0"/>
                          <a:ea typeface="Times New Roman" panose="02020603050405020304" pitchFamily="18" charset="0"/>
                          <a:cs typeface="Arial" panose="020B0604020202020204" pitchFamily="34" charset="0"/>
                        </a:rPr>
                        <a:t>HdF</a:t>
                      </a:r>
                      <a:endParaRPr lang="fr-FR" sz="1000" b="1">
                        <a:effectLst/>
                        <a:latin typeface="Arial" panose="020B0604020202020204" pitchFamily="34" charset="0"/>
                        <a:ea typeface="Times New Roman" panose="02020603050405020304" pitchFamily="18" charset="0"/>
                        <a:cs typeface="Arial" panose="020B0604020202020204" pitchFamily="34" charset="0"/>
                      </a:endParaRPr>
                    </a:p>
                  </a:txBody>
                  <a:tcPr marL="38576" marR="38576" marT="20360" marB="2036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fr-FR" sz="1000" b="0">
                          <a:solidFill>
                            <a:schemeClr val="tx1"/>
                          </a:solidFill>
                          <a:effectLst/>
                          <a:latin typeface="Arial" panose="020B0604020202020204" pitchFamily="34" charset="0"/>
                          <a:ea typeface="Times New Roman" panose="02020603050405020304" pitchFamily="18" charset="0"/>
                          <a:cs typeface="Arial" panose="020B0604020202020204" pitchFamily="34" charset="0"/>
                        </a:rPr>
                        <a:t>CHRU Lille</a:t>
                      </a:r>
                    </a:p>
                  </a:txBody>
                  <a:tcPr marL="38576" marR="38576" marT="20360" marB="2036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600"/>
                        </a:spcBef>
                        <a:spcAft>
                          <a:spcPts val="0"/>
                        </a:spcAft>
                        <a:buClr>
                          <a:srgbClr val="000000"/>
                        </a:buClr>
                        <a:buSzTx/>
                        <a:buFont typeface="Arial"/>
                        <a:buNone/>
                        <a:tabLst/>
                        <a:defRPr/>
                      </a:pPr>
                      <a:r>
                        <a:rPr lang="fr-FR" sz="1000" b="0">
                          <a:solidFill>
                            <a:schemeClr val="tx1"/>
                          </a:solidFill>
                          <a:effectLst/>
                          <a:latin typeface="Arial" panose="020B0604020202020204" pitchFamily="34" charset="0"/>
                          <a:ea typeface="Times New Roman" panose="02020603050405020304" pitchFamily="18" charset="0"/>
                          <a:cs typeface="Arial" panose="020B0604020202020204" pitchFamily="34" charset="0"/>
                        </a:rPr>
                        <a:t>Public – ES support de GHT</a:t>
                      </a:r>
                    </a:p>
                  </a:txBody>
                  <a:tcPr marL="38576" marR="38576" marT="20360" marB="2036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tint val="20000"/>
                      </a:srgbClr>
                    </a:solidFill>
                  </a:tcPr>
                </a:tc>
                <a:extLst>
                  <a:ext uri="{0D108BD9-81ED-4DB2-BD59-A6C34878D82A}">
                    <a16:rowId xmlns:a16="http://schemas.microsoft.com/office/drawing/2014/main" val="3271443849"/>
                  </a:ext>
                </a:extLst>
              </a:tr>
              <a:tr h="201055">
                <a:tc vMerge="1">
                  <a:txBody>
                    <a:bodyPr/>
                    <a:lstStyle/>
                    <a:p>
                      <a:pPr algn="l">
                        <a:spcBef>
                          <a:spcPts val="600"/>
                        </a:spcBef>
                        <a:spcAft>
                          <a:spcPts val="0"/>
                        </a:spcAft>
                      </a:pPr>
                      <a:endParaRPr lang="fr-FR" sz="900" b="0">
                        <a:effectLst/>
                        <a:latin typeface="+mn-lt"/>
                        <a:ea typeface="Times New Roman" panose="02020603050405020304" pitchFamily="18" charset="0"/>
                        <a:cs typeface="Times New Roman" panose="02020603050405020304" pitchFamily="18" charset="0"/>
                      </a:endParaRPr>
                    </a:p>
                  </a:txBody>
                  <a:tcPr marL="51435" marR="51435" marT="27146" marB="27146" anchor="ct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fr-FR" sz="1000" b="0">
                          <a:solidFill>
                            <a:schemeClr val="tx1"/>
                          </a:solidFill>
                          <a:effectLst/>
                          <a:latin typeface="Arial" panose="020B0604020202020204" pitchFamily="34" charset="0"/>
                          <a:ea typeface="Times New Roman" panose="02020603050405020304" pitchFamily="18" charset="0"/>
                          <a:cs typeface="Arial" panose="020B0604020202020204" pitchFamily="34" charset="0"/>
                        </a:rPr>
                        <a:t>CH de Dunkerque</a:t>
                      </a:r>
                    </a:p>
                  </a:txBody>
                  <a:tcPr marL="38576" marR="38576" marT="20360" marB="2036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600"/>
                        </a:spcBef>
                        <a:spcAft>
                          <a:spcPts val="0"/>
                        </a:spcAft>
                        <a:buClr>
                          <a:srgbClr val="000000"/>
                        </a:buClr>
                        <a:buSzTx/>
                        <a:buFont typeface="Arial"/>
                        <a:buNone/>
                        <a:tabLst/>
                        <a:defRPr/>
                      </a:pPr>
                      <a:r>
                        <a:rPr lang="fr-FR" sz="1000" b="0">
                          <a:solidFill>
                            <a:schemeClr val="tx1"/>
                          </a:solidFill>
                          <a:effectLst/>
                          <a:latin typeface="Arial" panose="020B0604020202020204" pitchFamily="34" charset="0"/>
                          <a:ea typeface="Times New Roman" panose="02020603050405020304" pitchFamily="18" charset="0"/>
                          <a:cs typeface="Arial" panose="020B0604020202020204" pitchFamily="34" charset="0"/>
                        </a:rPr>
                        <a:t>Public – ES support de GHT</a:t>
                      </a:r>
                    </a:p>
                  </a:txBody>
                  <a:tcPr marL="38576" marR="38576" marT="20360" marB="2036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tint val="20000"/>
                      </a:srgbClr>
                    </a:solidFill>
                  </a:tcPr>
                </a:tc>
                <a:extLst>
                  <a:ext uri="{0D108BD9-81ED-4DB2-BD59-A6C34878D82A}">
                    <a16:rowId xmlns:a16="http://schemas.microsoft.com/office/drawing/2014/main" val="1152856136"/>
                  </a:ext>
                </a:extLst>
              </a:tr>
              <a:tr h="358864">
                <a:tc rowSpan="5">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spcBef>
                          <a:spcPts val="600"/>
                        </a:spcBef>
                        <a:spcAft>
                          <a:spcPts val="0"/>
                        </a:spcAft>
                      </a:pPr>
                      <a:r>
                        <a:rPr lang="fr-FR" sz="1000" b="1" err="1">
                          <a:effectLst/>
                          <a:latin typeface="Arial" panose="020B0604020202020204" pitchFamily="34" charset="0"/>
                          <a:ea typeface="Times New Roman" panose="02020603050405020304" pitchFamily="18" charset="0"/>
                          <a:cs typeface="Arial" panose="020B0604020202020204" pitchFamily="34" charset="0"/>
                        </a:rPr>
                        <a:t>IdF</a:t>
                      </a:r>
                      <a:endParaRPr lang="fr-FR" sz="1000" b="1">
                        <a:effectLst/>
                        <a:latin typeface="Arial" panose="020B0604020202020204" pitchFamily="34" charset="0"/>
                        <a:ea typeface="Times New Roman" panose="02020603050405020304" pitchFamily="18" charset="0"/>
                        <a:cs typeface="Arial" panose="020B0604020202020204" pitchFamily="34" charset="0"/>
                      </a:endParaRPr>
                    </a:p>
                  </a:txBody>
                  <a:tcPr marL="38576" marR="38576" marT="20360" marB="2036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fr-FR" sz="1000" b="0">
                          <a:solidFill>
                            <a:schemeClr val="tx1"/>
                          </a:solidFill>
                          <a:effectLst/>
                          <a:latin typeface="Arial" panose="020B0604020202020204" pitchFamily="34" charset="0"/>
                          <a:ea typeface="Times New Roman" panose="02020603050405020304" pitchFamily="18" charset="0"/>
                          <a:cs typeface="Arial" panose="020B0604020202020204" pitchFamily="34" charset="0"/>
                        </a:rPr>
                        <a:t>APHP (La Pitié Salpêtrière)</a:t>
                      </a:r>
                    </a:p>
                  </a:txBody>
                  <a:tcPr marL="38576" marR="38576" marT="20360" marB="2036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fr-FR" sz="1000" b="0">
                          <a:solidFill>
                            <a:schemeClr val="tx1"/>
                          </a:solidFill>
                          <a:effectLst/>
                          <a:latin typeface="Arial" panose="020B0604020202020204" pitchFamily="34" charset="0"/>
                          <a:ea typeface="Times New Roman" panose="02020603050405020304" pitchFamily="18" charset="0"/>
                          <a:cs typeface="Arial" panose="020B0604020202020204" pitchFamily="34" charset="0"/>
                        </a:rPr>
                        <a:t>Public</a:t>
                      </a:r>
                    </a:p>
                  </a:txBody>
                  <a:tcPr marL="38576" marR="38576" marT="20360" marB="2036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lumMod val="20000"/>
                        <a:lumOff val="80000"/>
                      </a:srgbClr>
                    </a:solidFill>
                  </a:tcPr>
                </a:tc>
                <a:extLst>
                  <a:ext uri="{0D108BD9-81ED-4DB2-BD59-A6C34878D82A}">
                    <a16:rowId xmlns:a16="http://schemas.microsoft.com/office/drawing/2014/main" val="2488106180"/>
                  </a:ext>
                </a:extLst>
              </a:tr>
              <a:tr h="201055">
                <a:tc vMerge="1">
                  <a:txBody>
                    <a:bodyPr/>
                    <a:lstStyle/>
                    <a:p>
                      <a:pPr algn="l">
                        <a:spcBef>
                          <a:spcPts val="600"/>
                        </a:spcBef>
                        <a:spcAft>
                          <a:spcPts val="0"/>
                        </a:spcAft>
                      </a:pPr>
                      <a:endParaRPr lang="fr-FR" sz="900" b="0">
                        <a:effectLst/>
                        <a:latin typeface="+mn-lt"/>
                        <a:ea typeface="Times New Roman" panose="02020603050405020304" pitchFamily="18" charset="0"/>
                        <a:cs typeface="Times New Roman" panose="02020603050405020304" pitchFamily="18" charset="0"/>
                      </a:endParaRPr>
                    </a:p>
                  </a:txBody>
                  <a:tcPr marL="51435" marR="51435" marT="27146" marB="27146" anchor="ct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fr-FR" sz="1000" b="0" i="0" u="none" strike="noStrike" cap="none">
                          <a:solidFill>
                            <a:schemeClr val="tx1"/>
                          </a:solidFill>
                          <a:effectLst/>
                          <a:latin typeface="Arial" panose="020B0604020202020204" pitchFamily="34" charset="0"/>
                          <a:cs typeface="Arial" panose="020B0604020202020204" pitchFamily="34" charset="0"/>
                          <a:sym typeface="Arial"/>
                        </a:rPr>
                        <a:t>Hôpital Saint-Camille</a:t>
                      </a:r>
                    </a:p>
                  </a:txBody>
                  <a:tcPr marL="7144" marR="7144" marT="7144"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fr-FR" sz="1000" b="0">
                          <a:solidFill>
                            <a:schemeClr val="tx1"/>
                          </a:solidFill>
                          <a:effectLst/>
                          <a:latin typeface="Arial" panose="020B0604020202020204" pitchFamily="34" charset="0"/>
                          <a:ea typeface="Times New Roman" panose="02020603050405020304" pitchFamily="18" charset="0"/>
                          <a:cs typeface="Arial" panose="020B0604020202020204" pitchFamily="34" charset="0"/>
                        </a:rPr>
                        <a:t>Public</a:t>
                      </a:r>
                    </a:p>
                  </a:txBody>
                  <a:tcPr marL="38576" marR="38576" marT="20360" marB="2036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lumMod val="20000"/>
                        <a:lumOff val="80000"/>
                      </a:srgbClr>
                    </a:solidFill>
                  </a:tcPr>
                </a:tc>
                <a:extLst>
                  <a:ext uri="{0D108BD9-81ED-4DB2-BD59-A6C34878D82A}">
                    <a16:rowId xmlns:a16="http://schemas.microsoft.com/office/drawing/2014/main" val="3421753293"/>
                  </a:ext>
                </a:extLst>
              </a:tr>
              <a:tr h="201055">
                <a:tc vMerge="1">
                  <a:txBody>
                    <a:bodyPr/>
                    <a:lstStyle/>
                    <a:p>
                      <a:pPr algn="l">
                        <a:spcBef>
                          <a:spcPts val="600"/>
                        </a:spcBef>
                        <a:spcAft>
                          <a:spcPts val="0"/>
                        </a:spcAft>
                      </a:pPr>
                      <a:endParaRPr lang="fr-FR" sz="900" b="0">
                        <a:effectLst/>
                        <a:latin typeface="+mn-lt"/>
                        <a:ea typeface="Times New Roman" panose="02020603050405020304" pitchFamily="18" charset="0"/>
                        <a:cs typeface="Times New Roman" panose="02020603050405020304" pitchFamily="18" charset="0"/>
                      </a:endParaRPr>
                    </a:p>
                  </a:txBody>
                  <a:tcPr marL="51435" marR="51435" marT="27146" marB="27146" anchor="ct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fr-FR" sz="1000" b="0" i="0" u="none" strike="noStrike" cap="none">
                          <a:solidFill>
                            <a:schemeClr val="tx1"/>
                          </a:solidFill>
                          <a:effectLst/>
                          <a:latin typeface="Arial" panose="020B0604020202020204" pitchFamily="34" charset="0"/>
                          <a:cs typeface="Arial" panose="020B0604020202020204" pitchFamily="34" charset="0"/>
                          <a:sym typeface="Arial"/>
                        </a:rPr>
                        <a:t>GH Paris Saint-Joseph</a:t>
                      </a:r>
                    </a:p>
                  </a:txBody>
                  <a:tcPr marL="7144" marR="7144" marT="7144"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fr-FR" sz="1000" b="0">
                          <a:solidFill>
                            <a:schemeClr val="tx1"/>
                          </a:solidFill>
                          <a:effectLst/>
                          <a:latin typeface="Arial" panose="020B0604020202020204" pitchFamily="34" charset="0"/>
                          <a:ea typeface="Times New Roman" panose="02020603050405020304" pitchFamily="18" charset="0"/>
                          <a:cs typeface="Arial" panose="020B0604020202020204" pitchFamily="34" charset="0"/>
                        </a:rPr>
                        <a:t>Privé</a:t>
                      </a:r>
                    </a:p>
                  </a:txBody>
                  <a:tcPr marL="38576" marR="38576" marT="20360" marB="2036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lumMod val="20000"/>
                        <a:lumOff val="80000"/>
                      </a:srgbClr>
                    </a:solidFill>
                  </a:tcPr>
                </a:tc>
                <a:extLst>
                  <a:ext uri="{0D108BD9-81ED-4DB2-BD59-A6C34878D82A}">
                    <a16:rowId xmlns:a16="http://schemas.microsoft.com/office/drawing/2014/main" val="950415727"/>
                  </a:ext>
                </a:extLst>
              </a:tr>
              <a:tr h="201055">
                <a:tc vMerge="1">
                  <a:txBody>
                    <a:bodyPr/>
                    <a:lstStyle/>
                    <a:p>
                      <a:pPr algn="l">
                        <a:spcBef>
                          <a:spcPts val="600"/>
                        </a:spcBef>
                        <a:spcAft>
                          <a:spcPts val="0"/>
                        </a:spcAft>
                      </a:pPr>
                      <a:endParaRPr lang="fr-FR" sz="900" b="0">
                        <a:effectLst/>
                        <a:latin typeface="+mn-lt"/>
                        <a:ea typeface="Times New Roman" panose="02020603050405020304" pitchFamily="18" charset="0"/>
                        <a:cs typeface="Times New Roman" panose="02020603050405020304" pitchFamily="18" charset="0"/>
                      </a:endParaRPr>
                    </a:p>
                  </a:txBody>
                  <a:tcPr marL="51435" marR="51435" marT="27146" marB="27146" anchor="ct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fr-FR" sz="1000" b="0" i="0" u="none" strike="noStrike" cap="none">
                          <a:solidFill>
                            <a:schemeClr val="tx1"/>
                          </a:solidFill>
                          <a:effectLst/>
                          <a:latin typeface="Arial" panose="020B0604020202020204" pitchFamily="34" charset="0"/>
                          <a:cs typeface="Arial" panose="020B0604020202020204" pitchFamily="34" charset="0"/>
                          <a:sym typeface="Arial"/>
                        </a:rPr>
                        <a:t>CHI de Créteil</a:t>
                      </a:r>
                    </a:p>
                  </a:txBody>
                  <a:tcPr marL="7144" marR="7144" marT="7144"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fr-FR" sz="1000" b="0">
                          <a:solidFill>
                            <a:schemeClr val="tx1"/>
                          </a:solidFill>
                          <a:effectLst/>
                          <a:latin typeface="Arial" panose="020B0604020202020204" pitchFamily="34" charset="0"/>
                          <a:ea typeface="Times New Roman" panose="02020603050405020304" pitchFamily="18" charset="0"/>
                          <a:cs typeface="Arial" panose="020B0604020202020204" pitchFamily="34" charset="0"/>
                        </a:rPr>
                        <a:t>Public – ES support de GHT</a:t>
                      </a:r>
                    </a:p>
                  </a:txBody>
                  <a:tcPr marL="38576" marR="38576" marT="20360" marB="2036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lumMod val="20000"/>
                        <a:lumOff val="80000"/>
                      </a:srgbClr>
                    </a:solidFill>
                  </a:tcPr>
                </a:tc>
                <a:extLst>
                  <a:ext uri="{0D108BD9-81ED-4DB2-BD59-A6C34878D82A}">
                    <a16:rowId xmlns:a16="http://schemas.microsoft.com/office/drawing/2014/main" val="17293247"/>
                  </a:ext>
                </a:extLst>
              </a:tr>
              <a:tr h="201055">
                <a:tc vMerge="1">
                  <a:txBody>
                    <a:bodyPr/>
                    <a:lstStyle/>
                    <a:p>
                      <a:pPr algn="ctr">
                        <a:spcBef>
                          <a:spcPts val="600"/>
                        </a:spcBef>
                        <a:spcAft>
                          <a:spcPts val="0"/>
                        </a:spcAft>
                      </a:pPr>
                      <a:endParaRPr lang="fr-FR" sz="900" b="1">
                        <a:effectLst/>
                        <a:latin typeface="+mn-lt"/>
                        <a:ea typeface="Times New Roman" panose="02020603050405020304" pitchFamily="18" charset="0"/>
                        <a:cs typeface="Times New Roman" panose="02020603050405020304" pitchFamily="18" charset="0"/>
                      </a:endParaRPr>
                    </a:p>
                  </a:txBody>
                  <a:tcPr marL="51435" marR="51435" marT="27146" marB="27146" anchor="ctr">
                    <a:solidFill>
                      <a:schemeClr val="accent1">
                        <a:lumMod val="20000"/>
                        <a:lumOff val="8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fr-FR" sz="1000" b="0" i="0" u="none" strike="noStrike" cap="none">
                          <a:solidFill>
                            <a:schemeClr val="tx1"/>
                          </a:solidFill>
                          <a:effectLst/>
                          <a:latin typeface="Arial" panose="020B0604020202020204" pitchFamily="34" charset="0"/>
                          <a:ea typeface="+mn-ea"/>
                          <a:cs typeface="Arial" panose="020B0604020202020204" pitchFamily="34" charset="0"/>
                          <a:sym typeface="Arial"/>
                        </a:rPr>
                        <a:t>GHEF</a:t>
                      </a:r>
                    </a:p>
                  </a:txBody>
                  <a:tcPr marL="7144" marR="7144" marT="7144"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a:spcBef>
                          <a:spcPts val="600"/>
                        </a:spcBef>
                        <a:spcAft>
                          <a:spcPts val="0"/>
                        </a:spcAft>
                      </a:pPr>
                      <a:r>
                        <a:rPr lang="fr-FR" sz="10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Public – ES support de GHT</a:t>
                      </a:r>
                    </a:p>
                  </a:txBody>
                  <a:tcPr marL="38576" marR="38576" marT="20360" marB="2036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lumMod val="20000"/>
                        <a:lumOff val="80000"/>
                      </a:srgbClr>
                    </a:solidFill>
                  </a:tcPr>
                </a:tc>
                <a:extLst>
                  <a:ext uri="{0D108BD9-81ED-4DB2-BD59-A6C34878D82A}">
                    <a16:rowId xmlns:a16="http://schemas.microsoft.com/office/drawing/2014/main" val="86156062"/>
                  </a:ext>
                </a:extLst>
              </a:tr>
            </a:tbl>
          </a:graphicData>
        </a:graphic>
      </p:graphicFrame>
      <p:graphicFrame>
        <p:nvGraphicFramePr>
          <p:cNvPr id="11" name="Tableau 10">
            <a:extLst>
              <a:ext uri="{FF2B5EF4-FFF2-40B4-BE49-F238E27FC236}">
                <a16:creationId xmlns:a16="http://schemas.microsoft.com/office/drawing/2014/main" id="{F7433888-90EB-41D5-AA75-D9222AE1DA14}"/>
              </a:ext>
            </a:extLst>
          </p:cNvPr>
          <p:cNvGraphicFramePr>
            <a:graphicFrameLocks noGrp="1"/>
          </p:cNvGraphicFramePr>
          <p:nvPr/>
        </p:nvGraphicFramePr>
        <p:xfrm>
          <a:off x="4428411" y="1073893"/>
          <a:ext cx="4463265" cy="3368817"/>
        </p:xfrm>
        <a:graphic>
          <a:graphicData uri="http://schemas.openxmlformats.org/drawingml/2006/table">
            <a:tbl>
              <a:tblPr firstRow="1"/>
              <a:tblGrid>
                <a:gridCol w="817310">
                  <a:extLst>
                    <a:ext uri="{9D8B030D-6E8A-4147-A177-3AD203B41FA5}">
                      <a16:colId xmlns:a16="http://schemas.microsoft.com/office/drawing/2014/main" val="3424890584"/>
                    </a:ext>
                  </a:extLst>
                </a:gridCol>
                <a:gridCol w="1707938">
                  <a:extLst>
                    <a:ext uri="{9D8B030D-6E8A-4147-A177-3AD203B41FA5}">
                      <a16:colId xmlns:a16="http://schemas.microsoft.com/office/drawing/2014/main" val="4044242550"/>
                    </a:ext>
                  </a:extLst>
                </a:gridCol>
                <a:gridCol w="1938017">
                  <a:extLst>
                    <a:ext uri="{9D8B030D-6E8A-4147-A177-3AD203B41FA5}">
                      <a16:colId xmlns:a16="http://schemas.microsoft.com/office/drawing/2014/main" val="2680300860"/>
                    </a:ext>
                  </a:extLst>
                </a:gridCol>
              </a:tblGrid>
              <a:tr h="230945">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algn="ctr">
                        <a:spcBef>
                          <a:spcPts val="600"/>
                        </a:spcBef>
                        <a:spcAft>
                          <a:spcPts val="0"/>
                        </a:spcAft>
                      </a:pPr>
                      <a:r>
                        <a:rPr lang="fr-FR" sz="1200">
                          <a:effectLst/>
                          <a:latin typeface="Arial" panose="020B0604020202020204" pitchFamily="34" charset="0"/>
                          <a:cs typeface="Arial" panose="020B0604020202020204" pitchFamily="34" charset="0"/>
                        </a:rPr>
                        <a:t>Région</a:t>
                      </a:r>
                      <a:endParaRPr lang="fr-FR" sz="1200">
                        <a:effectLst/>
                        <a:latin typeface="Arial" panose="020B0604020202020204" pitchFamily="34" charset="0"/>
                        <a:ea typeface="Times New Roman" panose="02020603050405020304" pitchFamily="18" charset="0"/>
                        <a:cs typeface="Arial" panose="020B0604020202020204" pitchFamily="34" charset="0"/>
                      </a:endParaRPr>
                    </a:p>
                  </a:txBody>
                  <a:tcPr marL="38576" marR="38576" marT="20360" marB="20360"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6AB2">
                        <a:lumMod val="50000"/>
                      </a:srgbClr>
                    </a:solidFill>
                  </a:tcPr>
                </a:tc>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algn="ctr">
                        <a:spcBef>
                          <a:spcPts val="600"/>
                        </a:spcBef>
                        <a:spcAft>
                          <a:spcPts val="0"/>
                        </a:spcAft>
                      </a:pPr>
                      <a:r>
                        <a:rPr lang="fr-FR" sz="1200">
                          <a:effectLst/>
                          <a:latin typeface="Arial" panose="020B0604020202020204" pitchFamily="34" charset="0"/>
                          <a:ea typeface="Times New Roman" panose="02020603050405020304" pitchFamily="18" charset="0"/>
                          <a:cs typeface="Arial" panose="020B0604020202020204" pitchFamily="34" charset="0"/>
                        </a:rPr>
                        <a:t>ES</a:t>
                      </a:r>
                    </a:p>
                  </a:txBody>
                  <a:tcPr marL="38576" marR="38576" marT="20360" marB="20360"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6AB2">
                        <a:lumMod val="50000"/>
                      </a:srgbClr>
                    </a:solidFill>
                  </a:tcPr>
                </a:tc>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algn="ctr">
                        <a:spcBef>
                          <a:spcPts val="600"/>
                        </a:spcBef>
                        <a:spcAft>
                          <a:spcPts val="0"/>
                        </a:spcAft>
                      </a:pPr>
                      <a:r>
                        <a:rPr lang="fr-FR" sz="1200">
                          <a:effectLst/>
                          <a:latin typeface="Arial" panose="020B0604020202020204" pitchFamily="34" charset="0"/>
                          <a:cs typeface="Arial" panose="020B0604020202020204" pitchFamily="34" charset="0"/>
                        </a:rPr>
                        <a:t>Typologie</a:t>
                      </a:r>
                      <a:endParaRPr lang="fr-FR" sz="1200">
                        <a:effectLst/>
                        <a:latin typeface="Arial" panose="020B0604020202020204" pitchFamily="34" charset="0"/>
                        <a:ea typeface="Times New Roman" panose="02020603050405020304" pitchFamily="18" charset="0"/>
                        <a:cs typeface="Arial" panose="020B0604020202020204" pitchFamily="34" charset="0"/>
                      </a:endParaRPr>
                    </a:p>
                  </a:txBody>
                  <a:tcPr marL="38576" marR="38576" marT="20360" marB="20360"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6AB2">
                        <a:lumMod val="50000"/>
                      </a:srgbClr>
                    </a:solidFill>
                  </a:tcPr>
                </a:tc>
                <a:extLst>
                  <a:ext uri="{0D108BD9-81ED-4DB2-BD59-A6C34878D82A}">
                    <a16:rowId xmlns:a16="http://schemas.microsoft.com/office/drawing/2014/main" val="2315467886"/>
                  </a:ext>
                </a:extLst>
              </a:tr>
              <a:tr h="207333">
                <a:tc rowSpan="3">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R="0" algn="ctr" rtl="0">
                        <a:lnSpc>
                          <a:spcPct val="100000"/>
                        </a:lnSpc>
                        <a:spcBef>
                          <a:spcPts val="600"/>
                        </a:spcBef>
                        <a:spcAft>
                          <a:spcPts val="0"/>
                        </a:spcAft>
                        <a:buClr>
                          <a:srgbClr val="000000"/>
                        </a:buClr>
                        <a:buFont typeface="Arial"/>
                      </a:pPr>
                      <a:r>
                        <a:rPr lang="fr-FR" sz="1000" b="1" i="0" u="none" strike="noStrike" cap="none" err="1">
                          <a:solidFill>
                            <a:schemeClr val="tx1"/>
                          </a:solidFill>
                          <a:effectLst/>
                          <a:latin typeface="Arial" panose="020B0604020202020204" pitchFamily="34" charset="0"/>
                          <a:ea typeface="+mn-ea"/>
                          <a:cs typeface="Arial" panose="020B0604020202020204" pitchFamily="34" charset="0"/>
                          <a:sym typeface="Arial"/>
                        </a:rPr>
                        <a:t>IdF</a:t>
                      </a:r>
                      <a:endParaRPr lang="fr-FR" sz="1000" b="1" i="0" u="none" strike="noStrike" cap="none">
                        <a:solidFill>
                          <a:schemeClr val="tx1"/>
                        </a:solidFill>
                        <a:effectLst/>
                        <a:latin typeface="Arial" panose="020B0604020202020204" pitchFamily="34" charset="0"/>
                        <a:ea typeface="+mn-ea"/>
                        <a:cs typeface="Arial" panose="020B0604020202020204" pitchFamily="34" charset="0"/>
                        <a:sym typeface="Arial"/>
                      </a:endParaRPr>
                    </a:p>
                  </a:txBody>
                  <a:tcPr marL="38576" marR="38576" marT="20360" marB="20360"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A1E0">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fr-FR" sz="1000" b="0" i="0" u="none" strike="noStrike" cap="none">
                          <a:solidFill>
                            <a:schemeClr val="tx1"/>
                          </a:solidFill>
                          <a:effectLst/>
                          <a:latin typeface="Arial" panose="020B0604020202020204" pitchFamily="34" charset="0"/>
                          <a:ea typeface="+mn-ea"/>
                          <a:cs typeface="Arial" panose="020B0604020202020204" pitchFamily="34" charset="0"/>
                          <a:sym typeface="Arial"/>
                        </a:rPr>
                        <a:t>GHU Paris Psy</a:t>
                      </a:r>
                    </a:p>
                  </a:txBody>
                  <a:tcPr marL="7144" marR="7144" marT="7144" marB="0"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A1E0">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600"/>
                        </a:spcBef>
                        <a:spcAft>
                          <a:spcPts val="0"/>
                        </a:spcAft>
                        <a:buClr>
                          <a:srgbClr val="000000"/>
                        </a:buClr>
                        <a:buSzTx/>
                        <a:buFont typeface="Arial"/>
                        <a:buNone/>
                        <a:tabLst/>
                        <a:defRPr/>
                      </a:pPr>
                      <a:r>
                        <a:rPr lang="fr-FR" sz="1000" b="0">
                          <a:solidFill>
                            <a:schemeClr val="tx1"/>
                          </a:solidFill>
                          <a:effectLst/>
                          <a:latin typeface="Arial" panose="020B0604020202020204" pitchFamily="34" charset="0"/>
                          <a:ea typeface="Times New Roman" panose="02020603050405020304" pitchFamily="18" charset="0"/>
                          <a:cs typeface="Arial" panose="020B0604020202020204" pitchFamily="34" charset="0"/>
                        </a:rPr>
                        <a:t>Public – ES support de GHT</a:t>
                      </a:r>
                    </a:p>
                  </a:txBody>
                  <a:tcPr marL="38576" marR="38576" marT="20360" marB="20360"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A1E0">
                        <a:lumMod val="20000"/>
                        <a:lumOff val="80000"/>
                      </a:srgbClr>
                    </a:solidFill>
                  </a:tcPr>
                </a:tc>
                <a:extLst>
                  <a:ext uri="{0D108BD9-81ED-4DB2-BD59-A6C34878D82A}">
                    <a16:rowId xmlns:a16="http://schemas.microsoft.com/office/drawing/2014/main" val="2209230706"/>
                  </a:ext>
                </a:extLst>
              </a:tr>
              <a:tr h="207333">
                <a:tc vMerge="1">
                  <a:txBody>
                    <a:bodyPr/>
                    <a:lstStyle/>
                    <a:p>
                      <a:pPr algn="ctr">
                        <a:spcBef>
                          <a:spcPts val="600"/>
                        </a:spcBef>
                        <a:spcAft>
                          <a:spcPts val="0"/>
                        </a:spcAft>
                      </a:pPr>
                      <a:endParaRPr lang="fr-FR" sz="900" b="0">
                        <a:effectLst/>
                        <a:latin typeface="+mn-lt"/>
                        <a:ea typeface="Times New Roman" panose="02020603050405020304" pitchFamily="18" charset="0"/>
                        <a:cs typeface="Times New Roman" panose="02020603050405020304" pitchFamily="18" charset="0"/>
                      </a:endParaRPr>
                    </a:p>
                  </a:txBody>
                  <a:tcPr marL="51435" marR="51435" marT="27146" marB="27146" anchor="ct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fr-FR" sz="1000" b="0" i="0" u="none" strike="noStrike" cap="none">
                          <a:solidFill>
                            <a:schemeClr val="tx1"/>
                          </a:solidFill>
                          <a:effectLst/>
                          <a:latin typeface="Arial" panose="020B0604020202020204" pitchFamily="34" charset="0"/>
                          <a:ea typeface="+mn-ea"/>
                          <a:cs typeface="Arial" panose="020B0604020202020204" pitchFamily="34" charset="0"/>
                          <a:sym typeface="Arial"/>
                        </a:rPr>
                        <a:t>CH Simone Veil</a:t>
                      </a:r>
                    </a:p>
                  </a:txBody>
                  <a:tcPr marL="7144" marR="7144" marT="7144"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600"/>
                        </a:spcBef>
                        <a:spcAft>
                          <a:spcPts val="0"/>
                        </a:spcAft>
                        <a:buClr>
                          <a:srgbClr val="000000"/>
                        </a:buClr>
                        <a:buSzTx/>
                        <a:buFont typeface="Arial"/>
                        <a:buNone/>
                        <a:tabLst/>
                        <a:defRPr/>
                      </a:pPr>
                      <a:r>
                        <a:rPr lang="fr-FR" sz="1000" b="0">
                          <a:solidFill>
                            <a:schemeClr val="tx1"/>
                          </a:solidFill>
                          <a:effectLst/>
                          <a:latin typeface="Arial" panose="020B0604020202020204" pitchFamily="34" charset="0"/>
                          <a:ea typeface="Times New Roman" panose="02020603050405020304" pitchFamily="18" charset="0"/>
                          <a:cs typeface="Arial" panose="020B0604020202020204" pitchFamily="34" charset="0"/>
                        </a:rPr>
                        <a:t>Public</a:t>
                      </a:r>
                    </a:p>
                  </a:txBody>
                  <a:tcPr marL="38576" marR="38576" marT="20360" marB="2036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lumMod val="20000"/>
                        <a:lumOff val="80000"/>
                      </a:srgbClr>
                    </a:solidFill>
                  </a:tcPr>
                </a:tc>
                <a:extLst>
                  <a:ext uri="{0D108BD9-81ED-4DB2-BD59-A6C34878D82A}">
                    <a16:rowId xmlns:a16="http://schemas.microsoft.com/office/drawing/2014/main" val="3254239837"/>
                  </a:ext>
                </a:extLst>
              </a:tr>
              <a:tr h="337932">
                <a:tc vMerge="1">
                  <a:txBody>
                    <a:bodyPr/>
                    <a:lstStyle/>
                    <a:p>
                      <a:pPr marR="0" algn="ctr" rtl="0">
                        <a:lnSpc>
                          <a:spcPct val="100000"/>
                        </a:lnSpc>
                        <a:spcBef>
                          <a:spcPts val="600"/>
                        </a:spcBef>
                        <a:spcAft>
                          <a:spcPts val="0"/>
                        </a:spcAft>
                        <a:buClr>
                          <a:srgbClr val="000000"/>
                        </a:buClr>
                        <a:buFont typeface="Arial"/>
                      </a:pPr>
                      <a:endParaRPr lang="fr-FR" sz="1400" b="1" i="0" u="none" strike="noStrike" cap="none">
                        <a:solidFill>
                          <a:schemeClr val="tx1"/>
                        </a:solidFill>
                        <a:effectLst/>
                        <a:latin typeface="+mn-lt"/>
                        <a:ea typeface="+mn-ea"/>
                        <a:cs typeface="+mn-cs"/>
                        <a:sym typeface="Arial"/>
                      </a:endParaRPr>
                    </a:p>
                  </a:txBody>
                  <a:tcPr marL="51435" marR="51435" marT="27146" marB="27146"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A1E0">
                        <a:lumMod val="20000"/>
                        <a:lumOff val="80000"/>
                      </a:srgbClr>
                    </a:solidFill>
                  </a:tcPr>
                </a:tc>
                <a:tc>
                  <a:txBody>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fr-FR" sz="1000" b="0" i="0" u="none" strike="noStrike" cap="none">
                          <a:solidFill>
                            <a:schemeClr val="tx1"/>
                          </a:solidFill>
                          <a:effectLst/>
                          <a:latin typeface="Arial" panose="020B0604020202020204" pitchFamily="34" charset="0"/>
                          <a:ea typeface="+mn-ea"/>
                          <a:cs typeface="Arial" panose="020B0604020202020204" pitchFamily="34" charset="0"/>
                          <a:sym typeface="Arial"/>
                        </a:rPr>
                        <a:t>Hôpital d'Instruction des Armées (HIA) Percy</a:t>
                      </a:r>
                    </a:p>
                  </a:txBody>
                  <a:tcPr marL="7144" marR="7144"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A1E0">
                        <a:lumMod val="20000"/>
                        <a:lumOff val="80000"/>
                      </a:srgbClr>
                    </a:solidFill>
                  </a:tcPr>
                </a:tc>
                <a:tc>
                  <a:txBody>
                    <a:bodyPr/>
                    <a:lstStyle/>
                    <a:p>
                      <a:pPr marL="0" marR="0" lvl="0" indent="0" algn="l" defTabSz="914400" rtl="0" eaLnBrk="1" fontAlgn="auto" latinLnBrk="0" hangingPunct="1">
                        <a:lnSpc>
                          <a:spcPct val="100000"/>
                        </a:lnSpc>
                        <a:spcBef>
                          <a:spcPts val="600"/>
                        </a:spcBef>
                        <a:spcAft>
                          <a:spcPts val="0"/>
                        </a:spcAft>
                        <a:buClr>
                          <a:srgbClr val="000000"/>
                        </a:buClr>
                        <a:buSzTx/>
                        <a:buFont typeface="Arial"/>
                        <a:buNone/>
                        <a:tabLst/>
                        <a:defRPr/>
                      </a:pPr>
                      <a:r>
                        <a:rPr lang="fr-FR" sz="1000" b="0">
                          <a:solidFill>
                            <a:schemeClr val="tx1"/>
                          </a:solidFill>
                          <a:effectLst/>
                          <a:latin typeface="Arial" panose="020B0604020202020204" pitchFamily="34" charset="0"/>
                          <a:ea typeface="Times New Roman" panose="02020603050405020304" pitchFamily="18" charset="0"/>
                          <a:cs typeface="Arial" panose="020B0604020202020204" pitchFamily="34" charset="0"/>
                        </a:rPr>
                        <a:t>HIA</a:t>
                      </a:r>
                    </a:p>
                  </a:txBody>
                  <a:tcPr marL="38576" marR="38576" marT="20360" marB="20360"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A1E0">
                        <a:lumMod val="20000"/>
                        <a:lumOff val="80000"/>
                      </a:srgbClr>
                    </a:solidFill>
                  </a:tcPr>
                </a:tc>
                <a:extLst>
                  <a:ext uri="{0D108BD9-81ED-4DB2-BD59-A6C34878D82A}">
                    <a16:rowId xmlns:a16="http://schemas.microsoft.com/office/drawing/2014/main" val="144202195"/>
                  </a:ext>
                </a:extLst>
              </a:tr>
              <a:tr h="207333">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spcBef>
                          <a:spcPts val="600"/>
                        </a:spcBef>
                        <a:spcAft>
                          <a:spcPts val="0"/>
                        </a:spcAft>
                      </a:pPr>
                      <a:r>
                        <a:rPr lang="fr-FR" sz="1000" b="1">
                          <a:effectLst/>
                          <a:latin typeface="Arial" panose="020B0604020202020204" pitchFamily="34" charset="0"/>
                          <a:cs typeface="Arial" panose="020B0604020202020204" pitchFamily="34" charset="0"/>
                        </a:rPr>
                        <a:t>Normandie </a:t>
                      </a:r>
                    </a:p>
                  </a:txBody>
                  <a:tcPr marL="38576" marR="38576" marT="20360" marB="2036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a:spcBef>
                          <a:spcPts val="600"/>
                        </a:spcBef>
                        <a:spcAft>
                          <a:spcPts val="0"/>
                        </a:spcAft>
                      </a:pPr>
                      <a:r>
                        <a:rPr lang="fr-FR" sz="1000" b="0">
                          <a:solidFill>
                            <a:schemeClr val="tx1"/>
                          </a:solidFill>
                          <a:effectLst/>
                          <a:latin typeface="Arial" panose="020B0604020202020204" pitchFamily="34" charset="0"/>
                          <a:ea typeface="Times New Roman" panose="02020603050405020304" pitchFamily="18" charset="0"/>
                          <a:cs typeface="Arial" panose="020B0604020202020204" pitchFamily="34" charset="0"/>
                        </a:rPr>
                        <a:t>CHU Rouen</a:t>
                      </a:r>
                    </a:p>
                  </a:txBody>
                  <a:tcPr marL="38576" marR="38576" marT="20360" marB="2036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600"/>
                        </a:spcBef>
                        <a:spcAft>
                          <a:spcPts val="0"/>
                        </a:spcAft>
                        <a:buClr>
                          <a:srgbClr val="000000"/>
                        </a:buClr>
                        <a:buSzTx/>
                        <a:buFont typeface="Arial"/>
                        <a:buNone/>
                        <a:tabLst/>
                        <a:defRPr/>
                      </a:pPr>
                      <a:r>
                        <a:rPr lang="fr-FR" sz="1000" b="0">
                          <a:solidFill>
                            <a:schemeClr val="tx1"/>
                          </a:solidFill>
                          <a:effectLst/>
                          <a:latin typeface="Arial" panose="020B0604020202020204" pitchFamily="34" charset="0"/>
                          <a:ea typeface="Times New Roman" panose="02020603050405020304" pitchFamily="18" charset="0"/>
                          <a:cs typeface="Arial" panose="020B0604020202020204" pitchFamily="34" charset="0"/>
                        </a:rPr>
                        <a:t>Public – ES support de GHT</a:t>
                      </a:r>
                    </a:p>
                  </a:txBody>
                  <a:tcPr marL="38576" marR="38576" marT="20360" marB="2036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tint val="20000"/>
                      </a:srgbClr>
                    </a:solidFill>
                  </a:tcPr>
                </a:tc>
                <a:extLst>
                  <a:ext uri="{0D108BD9-81ED-4DB2-BD59-A6C34878D82A}">
                    <a16:rowId xmlns:a16="http://schemas.microsoft.com/office/drawing/2014/main" val="3605178575"/>
                  </a:ext>
                </a:extLst>
              </a:tr>
              <a:tr h="207333">
                <a:tc rowSpan="5">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spcBef>
                          <a:spcPts val="600"/>
                        </a:spcBef>
                        <a:spcAft>
                          <a:spcPts val="0"/>
                        </a:spcAft>
                      </a:pPr>
                      <a:r>
                        <a:rPr lang="fr-FR" sz="1000" b="1">
                          <a:solidFill>
                            <a:schemeClr val="tx1"/>
                          </a:solidFill>
                          <a:effectLst/>
                          <a:latin typeface="Arial" panose="020B0604020202020204" pitchFamily="34" charset="0"/>
                          <a:cs typeface="Arial" panose="020B0604020202020204" pitchFamily="34" charset="0"/>
                        </a:rPr>
                        <a:t>NA</a:t>
                      </a:r>
                    </a:p>
                  </a:txBody>
                  <a:tcPr marL="38576" marR="38576" marT="20360" marB="2036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fr-FR" sz="1000" b="0" i="0" u="none" strike="noStrike" cap="none">
                          <a:solidFill>
                            <a:schemeClr val="tx1"/>
                          </a:solidFill>
                          <a:effectLst/>
                          <a:latin typeface="Arial" panose="020B0604020202020204" pitchFamily="34" charset="0"/>
                          <a:ea typeface="+mn-ea"/>
                          <a:cs typeface="Arial" panose="020B0604020202020204" pitchFamily="34" charset="0"/>
                          <a:sym typeface="Arial"/>
                        </a:rPr>
                        <a:t>CHU Bordeaux</a:t>
                      </a:r>
                    </a:p>
                  </a:txBody>
                  <a:tcPr marL="7144" marR="7144" marT="7144"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600"/>
                        </a:spcBef>
                        <a:spcAft>
                          <a:spcPts val="0"/>
                        </a:spcAft>
                        <a:buClr>
                          <a:srgbClr val="000000"/>
                        </a:buClr>
                        <a:buSzTx/>
                        <a:buFont typeface="Arial"/>
                        <a:buNone/>
                        <a:tabLst/>
                        <a:defRPr/>
                      </a:pPr>
                      <a:r>
                        <a:rPr lang="fr-FR" sz="1000" b="0">
                          <a:solidFill>
                            <a:schemeClr val="tx1"/>
                          </a:solidFill>
                          <a:effectLst/>
                          <a:latin typeface="Arial" panose="020B0604020202020204" pitchFamily="34" charset="0"/>
                          <a:ea typeface="Times New Roman" panose="02020603050405020304" pitchFamily="18" charset="0"/>
                          <a:cs typeface="Arial" panose="020B0604020202020204" pitchFamily="34" charset="0"/>
                        </a:rPr>
                        <a:t>Public – ES support de GHT</a:t>
                      </a:r>
                    </a:p>
                  </a:txBody>
                  <a:tcPr marL="38576" marR="38576" marT="20360" marB="2036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lumMod val="20000"/>
                        <a:lumOff val="80000"/>
                      </a:srgbClr>
                    </a:solidFill>
                  </a:tcPr>
                </a:tc>
                <a:extLst>
                  <a:ext uri="{0D108BD9-81ED-4DB2-BD59-A6C34878D82A}">
                    <a16:rowId xmlns:a16="http://schemas.microsoft.com/office/drawing/2014/main" val="2355392037"/>
                  </a:ext>
                </a:extLst>
              </a:tr>
              <a:tr h="207333">
                <a:tc vMerge="1">
                  <a:txBody>
                    <a:bodyPr/>
                    <a:lstStyle/>
                    <a:p>
                      <a:pPr algn="ctr">
                        <a:spcBef>
                          <a:spcPts val="600"/>
                        </a:spcBef>
                        <a:spcAft>
                          <a:spcPts val="0"/>
                        </a:spcAft>
                      </a:pPr>
                      <a:endParaRPr lang="fr-FR" sz="900" b="1">
                        <a:effectLst/>
                      </a:endParaRPr>
                    </a:p>
                  </a:txBody>
                  <a:tcPr marL="51435" marR="51435" marT="27146" marB="27146" anchor="ct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fr-FR" sz="1000" b="0" i="0" u="none" strike="noStrike" cap="none">
                          <a:solidFill>
                            <a:schemeClr val="tx1"/>
                          </a:solidFill>
                          <a:effectLst/>
                          <a:latin typeface="Arial" panose="020B0604020202020204" pitchFamily="34" charset="0"/>
                          <a:ea typeface="+mn-ea"/>
                          <a:cs typeface="Arial" panose="020B0604020202020204" pitchFamily="34" charset="0"/>
                          <a:sym typeface="Arial"/>
                        </a:rPr>
                        <a:t>CH Agen </a:t>
                      </a:r>
                      <a:r>
                        <a:rPr lang="fr-FR" sz="1000" b="0" i="0" u="none" strike="noStrike" cap="none" err="1">
                          <a:solidFill>
                            <a:schemeClr val="tx1"/>
                          </a:solidFill>
                          <a:effectLst/>
                          <a:latin typeface="Arial" panose="020B0604020202020204" pitchFamily="34" charset="0"/>
                          <a:ea typeface="+mn-ea"/>
                          <a:cs typeface="Arial" panose="020B0604020202020204" pitchFamily="34" charset="0"/>
                          <a:sym typeface="Arial"/>
                        </a:rPr>
                        <a:t>Nerac</a:t>
                      </a:r>
                      <a:endParaRPr lang="fr-FR" sz="1000" b="0" i="0" u="none" strike="noStrike" cap="none">
                        <a:solidFill>
                          <a:schemeClr val="tx1"/>
                        </a:solidFill>
                        <a:effectLst/>
                        <a:latin typeface="Arial" panose="020B0604020202020204" pitchFamily="34" charset="0"/>
                        <a:ea typeface="+mn-ea"/>
                        <a:cs typeface="Arial" panose="020B0604020202020204" pitchFamily="34" charset="0"/>
                        <a:sym typeface="Arial"/>
                      </a:endParaRPr>
                    </a:p>
                  </a:txBody>
                  <a:tcPr marL="7144" marR="7144" marT="7144"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600"/>
                        </a:spcBef>
                        <a:spcAft>
                          <a:spcPts val="0"/>
                        </a:spcAft>
                        <a:buClr>
                          <a:srgbClr val="000000"/>
                        </a:buClr>
                        <a:buSzTx/>
                        <a:buFont typeface="Arial"/>
                        <a:buNone/>
                        <a:tabLst/>
                        <a:defRPr/>
                      </a:pPr>
                      <a:r>
                        <a:rPr lang="fr-FR" sz="1000" b="0">
                          <a:solidFill>
                            <a:schemeClr val="tx1"/>
                          </a:solidFill>
                          <a:effectLst/>
                          <a:latin typeface="Arial" panose="020B0604020202020204" pitchFamily="34" charset="0"/>
                          <a:ea typeface="Times New Roman" panose="02020603050405020304" pitchFamily="18" charset="0"/>
                          <a:cs typeface="Arial" panose="020B0604020202020204" pitchFamily="34" charset="0"/>
                        </a:rPr>
                        <a:t>Public – ES support de GHT</a:t>
                      </a:r>
                    </a:p>
                  </a:txBody>
                  <a:tcPr marL="38576" marR="38576" marT="20360" marB="2036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lumMod val="20000"/>
                        <a:lumOff val="80000"/>
                      </a:srgbClr>
                    </a:solidFill>
                  </a:tcPr>
                </a:tc>
                <a:extLst>
                  <a:ext uri="{0D108BD9-81ED-4DB2-BD59-A6C34878D82A}">
                    <a16:rowId xmlns:a16="http://schemas.microsoft.com/office/drawing/2014/main" val="2618014869"/>
                  </a:ext>
                </a:extLst>
              </a:tr>
              <a:tr h="207333">
                <a:tc vMerge="1">
                  <a:txBody>
                    <a:bodyPr/>
                    <a:lstStyle/>
                    <a:p>
                      <a:pPr algn="ctr">
                        <a:spcBef>
                          <a:spcPts val="600"/>
                        </a:spcBef>
                        <a:spcAft>
                          <a:spcPts val="0"/>
                        </a:spcAft>
                      </a:pPr>
                      <a:endParaRPr lang="fr-FR" sz="900" b="1">
                        <a:effectLst/>
                        <a:latin typeface="+mn-lt"/>
                        <a:ea typeface="Times New Roman" panose="02020603050405020304" pitchFamily="18" charset="0"/>
                        <a:cs typeface="Times New Roman" panose="02020603050405020304" pitchFamily="18" charset="0"/>
                      </a:endParaRPr>
                    </a:p>
                  </a:txBody>
                  <a:tcPr marL="51435" marR="51435" marT="27146" marB="27146" anchor="ct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fr-FR" sz="1000" b="0" i="0" u="none" strike="noStrike" cap="none">
                          <a:solidFill>
                            <a:schemeClr val="tx1"/>
                          </a:solidFill>
                          <a:effectLst/>
                          <a:latin typeface="Arial" panose="020B0604020202020204" pitchFamily="34" charset="0"/>
                          <a:ea typeface="+mn-ea"/>
                          <a:cs typeface="Arial" panose="020B0604020202020204" pitchFamily="34" charset="0"/>
                          <a:sym typeface="Arial"/>
                        </a:rPr>
                        <a:t>CH Haute Gironde</a:t>
                      </a:r>
                    </a:p>
                  </a:txBody>
                  <a:tcPr marL="7144" marR="7144" marT="7144"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600"/>
                        </a:spcBef>
                        <a:spcAft>
                          <a:spcPts val="0"/>
                        </a:spcAft>
                        <a:buClr>
                          <a:srgbClr val="000000"/>
                        </a:buClr>
                        <a:buSzTx/>
                        <a:buFont typeface="Arial"/>
                        <a:buNone/>
                        <a:tabLst/>
                        <a:defRPr/>
                      </a:pPr>
                      <a:r>
                        <a:rPr lang="fr-FR" sz="1000" b="0">
                          <a:solidFill>
                            <a:schemeClr val="tx1"/>
                          </a:solidFill>
                          <a:effectLst/>
                          <a:latin typeface="Arial" panose="020B0604020202020204" pitchFamily="34" charset="0"/>
                          <a:ea typeface="Times New Roman" panose="02020603050405020304" pitchFamily="18" charset="0"/>
                          <a:cs typeface="Arial" panose="020B0604020202020204" pitchFamily="34" charset="0"/>
                        </a:rPr>
                        <a:t>Public</a:t>
                      </a:r>
                    </a:p>
                  </a:txBody>
                  <a:tcPr marL="38576" marR="38576" marT="20360" marB="2036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lumMod val="20000"/>
                        <a:lumOff val="80000"/>
                      </a:srgbClr>
                    </a:solidFill>
                  </a:tcPr>
                </a:tc>
                <a:extLst>
                  <a:ext uri="{0D108BD9-81ED-4DB2-BD59-A6C34878D82A}">
                    <a16:rowId xmlns:a16="http://schemas.microsoft.com/office/drawing/2014/main" val="3271443849"/>
                  </a:ext>
                </a:extLst>
              </a:tr>
              <a:tr h="207333">
                <a:tc vMerge="1">
                  <a:txBody>
                    <a:bodyPr/>
                    <a:lstStyle/>
                    <a:p>
                      <a:endParaRPr lang="fr-FR"/>
                    </a:p>
                  </a:txBody>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fr-FR" sz="1000" b="0" i="0" u="none" strike="noStrike" cap="none">
                          <a:solidFill>
                            <a:schemeClr val="tx1"/>
                          </a:solidFill>
                          <a:effectLst/>
                          <a:latin typeface="Arial" panose="020B0604020202020204" pitchFamily="34" charset="0"/>
                          <a:ea typeface="+mn-ea"/>
                          <a:cs typeface="Arial" panose="020B0604020202020204" pitchFamily="34" charset="0"/>
                          <a:sym typeface="Arial"/>
                        </a:rPr>
                        <a:t>Hôpital privé Wallerstein</a:t>
                      </a:r>
                    </a:p>
                  </a:txBody>
                  <a:tcPr marL="7144" marR="7144" marT="7144"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600"/>
                        </a:spcBef>
                        <a:spcAft>
                          <a:spcPts val="0"/>
                        </a:spcAft>
                        <a:buClr>
                          <a:srgbClr val="000000"/>
                        </a:buClr>
                        <a:buSzTx/>
                        <a:buFont typeface="Arial"/>
                        <a:buNone/>
                        <a:tabLst/>
                        <a:defRPr/>
                      </a:pPr>
                      <a:r>
                        <a:rPr lang="fr-FR" sz="1000" b="0">
                          <a:solidFill>
                            <a:schemeClr val="tx1"/>
                          </a:solidFill>
                          <a:effectLst/>
                          <a:latin typeface="Arial" panose="020B0604020202020204" pitchFamily="34" charset="0"/>
                          <a:ea typeface="Times New Roman" panose="02020603050405020304" pitchFamily="18" charset="0"/>
                          <a:cs typeface="Arial" panose="020B0604020202020204" pitchFamily="34" charset="0"/>
                        </a:rPr>
                        <a:t>EBNL</a:t>
                      </a:r>
                    </a:p>
                  </a:txBody>
                  <a:tcPr marL="38576" marR="38576" marT="20360" marB="2036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lumMod val="20000"/>
                        <a:lumOff val="80000"/>
                      </a:srgbClr>
                    </a:solidFill>
                  </a:tcPr>
                </a:tc>
                <a:extLst>
                  <a:ext uri="{0D108BD9-81ED-4DB2-BD59-A6C34878D82A}">
                    <a16:rowId xmlns:a16="http://schemas.microsoft.com/office/drawing/2014/main" val="2835790435"/>
                  </a:ext>
                </a:extLst>
              </a:tr>
              <a:tr h="207333">
                <a:tc vMerge="1">
                  <a:txBody>
                    <a:bodyPr/>
                    <a:lstStyle/>
                    <a:p>
                      <a:pPr algn="l">
                        <a:spcBef>
                          <a:spcPts val="600"/>
                        </a:spcBef>
                        <a:spcAft>
                          <a:spcPts val="0"/>
                        </a:spcAft>
                      </a:pPr>
                      <a:endParaRPr lang="fr-FR" sz="900" b="0">
                        <a:effectLst/>
                        <a:latin typeface="+mn-lt"/>
                        <a:ea typeface="Times New Roman" panose="02020603050405020304" pitchFamily="18" charset="0"/>
                        <a:cs typeface="Times New Roman" panose="02020603050405020304" pitchFamily="18" charset="0"/>
                      </a:endParaRPr>
                    </a:p>
                  </a:txBody>
                  <a:tcPr marL="51435" marR="51435" marT="27146" marB="27146" anchor="ct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fr-FR" sz="1000" b="0" i="0" u="none" strike="noStrike" cap="none">
                          <a:solidFill>
                            <a:schemeClr val="tx1"/>
                          </a:solidFill>
                          <a:effectLst/>
                          <a:latin typeface="Arial" panose="020B0604020202020204" pitchFamily="34" charset="0"/>
                          <a:ea typeface="+mn-ea"/>
                          <a:cs typeface="Arial" panose="020B0604020202020204" pitchFamily="34" charset="0"/>
                          <a:sym typeface="Arial"/>
                        </a:rPr>
                        <a:t>Polyclinique Bordeaux Nord</a:t>
                      </a:r>
                    </a:p>
                  </a:txBody>
                  <a:tcPr marL="7144" marR="7144" marT="7144"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600"/>
                        </a:spcBef>
                        <a:spcAft>
                          <a:spcPts val="0"/>
                        </a:spcAft>
                        <a:buClr>
                          <a:srgbClr val="000000"/>
                        </a:buClr>
                        <a:buSzTx/>
                        <a:buFont typeface="Arial"/>
                        <a:buNone/>
                        <a:tabLst/>
                        <a:defRPr/>
                      </a:pPr>
                      <a:r>
                        <a:rPr lang="fr-FR" sz="1000" b="0">
                          <a:solidFill>
                            <a:schemeClr val="tx1"/>
                          </a:solidFill>
                          <a:effectLst/>
                          <a:latin typeface="Arial" panose="020B0604020202020204" pitchFamily="34" charset="0"/>
                          <a:ea typeface="Times New Roman" panose="02020603050405020304" pitchFamily="18" charset="0"/>
                          <a:cs typeface="Arial" panose="020B0604020202020204" pitchFamily="34" charset="0"/>
                        </a:rPr>
                        <a:t>Privé</a:t>
                      </a:r>
                    </a:p>
                  </a:txBody>
                  <a:tcPr marL="38576" marR="38576" marT="20360" marB="2036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lumMod val="20000"/>
                        <a:lumOff val="80000"/>
                      </a:srgbClr>
                    </a:solidFill>
                  </a:tcPr>
                </a:tc>
                <a:extLst>
                  <a:ext uri="{0D108BD9-81ED-4DB2-BD59-A6C34878D82A}">
                    <a16:rowId xmlns:a16="http://schemas.microsoft.com/office/drawing/2014/main" val="1152856136"/>
                  </a:ext>
                </a:extLst>
              </a:tr>
              <a:tr h="207333">
                <a:tc rowSpan="2">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spcBef>
                          <a:spcPts val="600"/>
                        </a:spcBef>
                        <a:spcAft>
                          <a:spcPts val="0"/>
                        </a:spcAft>
                      </a:pPr>
                      <a:r>
                        <a:rPr lang="fr-FR" sz="1000" b="1">
                          <a:effectLst/>
                          <a:latin typeface="Arial" panose="020B0604020202020204" pitchFamily="34" charset="0"/>
                          <a:ea typeface="Times New Roman" panose="02020603050405020304" pitchFamily="18" charset="0"/>
                          <a:cs typeface="Arial" panose="020B0604020202020204" pitchFamily="34" charset="0"/>
                        </a:rPr>
                        <a:t>Occitanie</a:t>
                      </a:r>
                    </a:p>
                  </a:txBody>
                  <a:tcPr marL="38576" marR="38576" marT="20360" marB="2036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fr-FR" sz="1000" b="0" i="0" u="none" strike="noStrike" kern="1200" cap="none">
                          <a:solidFill>
                            <a:schemeClr val="tx1"/>
                          </a:solidFill>
                          <a:effectLst/>
                          <a:latin typeface="Arial" panose="020B0604020202020204" pitchFamily="34" charset="0"/>
                          <a:ea typeface="+mn-ea"/>
                          <a:cs typeface="Arial" panose="020B0604020202020204" pitchFamily="34" charset="0"/>
                        </a:rPr>
                        <a:t>CHU de Montpellier</a:t>
                      </a:r>
                    </a:p>
                  </a:txBody>
                  <a:tcPr marL="38576" marR="38576" marT="20360" marB="2036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600"/>
                        </a:spcBef>
                        <a:spcAft>
                          <a:spcPts val="0"/>
                        </a:spcAft>
                        <a:buClr>
                          <a:srgbClr val="000000"/>
                        </a:buClr>
                        <a:buSzTx/>
                        <a:buFont typeface="Arial"/>
                        <a:buNone/>
                        <a:tabLst/>
                        <a:defRPr/>
                      </a:pPr>
                      <a:r>
                        <a:rPr lang="fr-FR" sz="1000" b="0">
                          <a:solidFill>
                            <a:schemeClr val="tx1"/>
                          </a:solidFill>
                          <a:effectLst/>
                          <a:latin typeface="Arial" panose="020B0604020202020204" pitchFamily="34" charset="0"/>
                          <a:ea typeface="Times New Roman" panose="02020603050405020304" pitchFamily="18" charset="0"/>
                          <a:cs typeface="Arial" panose="020B0604020202020204" pitchFamily="34" charset="0"/>
                        </a:rPr>
                        <a:t>Public – ES support de GHT</a:t>
                      </a:r>
                    </a:p>
                  </a:txBody>
                  <a:tcPr marL="38576" marR="38576" marT="20360" marB="2036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tint val="20000"/>
                      </a:srgbClr>
                    </a:solidFill>
                  </a:tcPr>
                </a:tc>
                <a:extLst>
                  <a:ext uri="{0D108BD9-81ED-4DB2-BD59-A6C34878D82A}">
                    <a16:rowId xmlns:a16="http://schemas.microsoft.com/office/drawing/2014/main" val="2488106180"/>
                  </a:ext>
                </a:extLst>
              </a:tr>
              <a:tr h="207333">
                <a:tc vMerge="1">
                  <a:txBody>
                    <a:bodyPr/>
                    <a:lstStyle/>
                    <a:p>
                      <a:pPr algn="l">
                        <a:spcBef>
                          <a:spcPts val="600"/>
                        </a:spcBef>
                        <a:spcAft>
                          <a:spcPts val="0"/>
                        </a:spcAft>
                      </a:pPr>
                      <a:endParaRPr lang="fr-FR" sz="900" b="0">
                        <a:effectLst/>
                        <a:latin typeface="+mn-lt"/>
                        <a:ea typeface="Times New Roman" panose="02020603050405020304" pitchFamily="18" charset="0"/>
                        <a:cs typeface="Times New Roman" panose="02020603050405020304" pitchFamily="18" charset="0"/>
                      </a:endParaRPr>
                    </a:p>
                  </a:txBody>
                  <a:tcPr marL="51435" marR="51435" marT="27146" marB="27146" anchor="ct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fr-FR" sz="1000" b="0" i="0" u="none" strike="noStrike" cap="none">
                          <a:solidFill>
                            <a:schemeClr val="tx1"/>
                          </a:solidFill>
                          <a:effectLst/>
                          <a:latin typeface="Arial" panose="020B0604020202020204" pitchFamily="34" charset="0"/>
                          <a:cs typeface="Arial" panose="020B0604020202020204" pitchFamily="34" charset="0"/>
                          <a:sym typeface="Arial"/>
                        </a:rPr>
                        <a:t>Clinique Honoré Cave</a:t>
                      </a:r>
                    </a:p>
                  </a:txBody>
                  <a:tcPr marL="7144" marR="7144" marT="7144"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fr-FR" sz="1000" b="0">
                          <a:solidFill>
                            <a:schemeClr val="tx1"/>
                          </a:solidFill>
                          <a:effectLst/>
                          <a:latin typeface="Arial" panose="020B0604020202020204" pitchFamily="34" charset="0"/>
                          <a:ea typeface="Times New Roman" panose="02020603050405020304" pitchFamily="18" charset="0"/>
                          <a:cs typeface="Arial" panose="020B0604020202020204" pitchFamily="34" charset="0"/>
                        </a:rPr>
                        <a:t>Privé</a:t>
                      </a:r>
                    </a:p>
                  </a:txBody>
                  <a:tcPr marL="38576" marR="38576" marT="20360" marB="2036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tint val="20000"/>
                      </a:srgbClr>
                    </a:solidFill>
                  </a:tcPr>
                </a:tc>
                <a:extLst>
                  <a:ext uri="{0D108BD9-81ED-4DB2-BD59-A6C34878D82A}">
                    <a16:rowId xmlns:a16="http://schemas.microsoft.com/office/drawing/2014/main" val="3421753293"/>
                  </a:ext>
                </a:extLst>
              </a:tr>
              <a:tr h="207333">
                <a:tc rowSpan="2">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spcBef>
                          <a:spcPts val="600"/>
                        </a:spcBef>
                        <a:spcAft>
                          <a:spcPts val="0"/>
                        </a:spcAft>
                      </a:pPr>
                      <a:r>
                        <a:rPr lang="fr-FR" sz="1000" b="1">
                          <a:effectLst/>
                          <a:latin typeface="Arial" panose="020B0604020202020204" pitchFamily="34" charset="0"/>
                          <a:ea typeface="Times New Roman" panose="02020603050405020304" pitchFamily="18" charset="0"/>
                          <a:cs typeface="Arial" panose="020B0604020202020204" pitchFamily="34" charset="0"/>
                        </a:rPr>
                        <a:t>PACA</a:t>
                      </a:r>
                    </a:p>
                  </a:txBody>
                  <a:tcPr marL="38576" marR="38576" marT="20360" marB="2036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fr-FR" sz="1000" b="0" i="0" u="none" strike="noStrike" cap="none">
                          <a:solidFill>
                            <a:schemeClr val="tx1"/>
                          </a:solidFill>
                          <a:effectLst/>
                          <a:latin typeface="Arial" panose="020B0604020202020204" pitchFamily="34" charset="0"/>
                          <a:cs typeface="Arial" panose="020B0604020202020204" pitchFamily="34" charset="0"/>
                          <a:sym typeface="Arial"/>
                        </a:rPr>
                        <a:t>APHM</a:t>
                      </a:r>
                    </a:p>
                  </a:txBody>
                  <a:tcPr marL="7144" marR="7144" marT="7144"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fr-FR" sz="1000" b="0">
                          <a:solidFill>
                            <a:schemeClr val="tx1"/>
                          </a:solidFill>
                          <a:effectLst/>
                          <a:latin typeface="Arial" panose="020B0604020202020204" pitchFamily="34" charset="0"/>
                          <a:ea typeface="Times New Roman" panose="02020603050405020304" pitchFamily="18" charset="0"/>
                          <a:cs typeface="Arial" panose="020B0604020202020204" pitchFamily="34" charset="0"/>
                        </a:rPr>
                        <a:t>Public – ES support de GHT</a:t>
                      </a:r>
                    </a:p>
                  </a:txBody>
                  <a:tcPr marL="38576" marR="38576" marT="20360" marB="2036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lumMod val="20000"/>
                        <a:lumOff val="80000"/>
                      </a:srgbClr>
                    </a:solidFill>
                  </a:tcPr>
                </a:tc>
                <a:extLst>
                  <a:ext uri="{0D108BD9-81ED-4DB2-BD59-A6C34878D82A}">
                    <a16:rowId xmlns:a16="http://schemas.microsoft.com/office/drawing/2014/main" val="705901150"/>
                  </a:ext>
                </a:extLst>
              </a:tr>
              <a:tr h="304324">
                <a:tc vMerge="1">
                  <a:txBody>
                    <a:bodyPr/>
                    <a:lstStyle/>
                    <a:p>
                      <a:pPr algn="ctr">
                        <a:spcBef>
                          <a:spcPts val="600"/>
                        </a:spcBef>
                        <a:spcAft>
                          <a:spcPts val="0"/>
                        </a:spcAft>
                      </a:pPr>
                      <a:endParaRPr lang="fr-FR" sz="900" b="1">
                        <a:effectLst/>
                        <a:latin typeface="+mn-lt"/>
                        <a:ea typeface="Times New Roman" panose="02020603050405020304" pitchFamily="18" charset="0"/>
                        <a:cs typeface="Times New Roman" panose="02020603050405020304" pitchFamily="18" charset="0"/>
                      </a:endParaRPr>
                    </a:p>
                  </a:txBody>
                  <a:tcPr marL="51435" marR="51435" marT="27146" marB="27146" anchor="ct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fr-FR" sz="1000" b="0" i="0" u="none" strike="noStrike" cap="none">
                          <a:solidFill>
                            <a:schemeClr val="tx1"/>
                          </a:solidFill>
                          <a:effectLst/>
                          <a:latin typeface="Arial" panose="020B0604020202020204" pitchFamily="34" charset="0"/>
                          <a:cs typeface="Arial" panose="020B0604020202020204" pitchFamily="34" charset="0"/>
                          <a:sym typeface="Arial"/>
                        </a:rPr>
                        <a:t>SSR EHPAD Les Lauriers Roses</a:t>
                      </a:r>
                    </a:p>
                  </a:txBody>
                  <a:tcPr marL="7144" marR="7144" marT="7144"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fr-FR" sz="1000" b="0">
                          <a:solidFill>
                            <a:schemeClr val="tx1"/>
                          </a:solidFill>
                          <a:effectLst/>
                          <a:latin typeface="Arial" panose="020B0604020202020204" pitchFamily="34" charset="0"/>
                          <a:ea typeface="Times New Roman" panose="02020603050405020304" pitchFamily="18" charset="0"/>
                          <a:cs typeface="Arial" panose="020B0604020202020204" pitchFamily="34" charset="0"/>
                        </a:rPr>
                        <a:t>EBNL</a:t>
                      </a:r>
                    </a:p>
                  </a:txBody>
                  <a:tcPr marL="38576" marR="38576" marT="20360" marB="2036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lumMod val="20000"/>
                        <a:lumOff val="80000"/>
                      </a:srgbClr>
                    </a:solidFill>
                  </a:tcPr>
                </a:tc>
                <a:extLst>
                  <a:ext uri="{0D108BD9-81ED-4DB2-BD59-A6C34878D82A}">
                    <a16:rowId xmlns:a16="http://schemas.microsoft.com/office/drawing/2014/main" val="3770921492"/>
                  </a:ext>
                </a:extLst>
              </a:tr>
              <a:tr h="207333">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spcBef>
                          <a:spcPts val="600"/>
                        </a:spcBef>
                        <a:spcAft>
                          <a:spcPts val="0"/>
                        </a:spcAft>
                      </a:pPr>
                      <a:r>
                        <a:rPr lang="fr-FR" sz="1000" b="1" err="1">
                          <a:effectLst/>
                          <a:latin typeface="Arial" panose="020B0604020202020204" pitchFamily="34" charset="0"/>
                          <a:ea typeface="Times New Roman" panose="02020603050405020304" pitchFamily="18" charset="0"/>
                          <a:cs typeface="Arial" panose="020B0604020202020204" pitchFamily="34" charset="0"/>
                        </a:rPr>
                        <a:t>PdL</a:t>
                      </a:r>
                      <a:endParaRPr lang="fr-FR" sz="1000" b="1">
                        <a:effectLst/>
                        <a:latin typeface="Arial" panose="020B0604020202020204" pitchFamily="34" charset="0"/>
                        <a:ea typeface="Times New Roman" panose="02020603050405020304" pitchFamily="18" charset="0"/>
                        <a:cs typeface="Arial" panose="020B0604020202020204" pitchFamily="34" charset="0"/>
                      </a:endParaRPr>
                    </a:p>
                  </a:txBody>
                  <a:tcPr marL="38576" marR="38576" marT="20360" marB="2036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fr-FR" sz="1000" b="0" i="0" u="none" strike="noStrike" cap="none">
                          <a:solidFill>
                            <a:schemeClr val="tx1"/>
                          </a:solidFill>
                          <a:effectLst/>
                          <a:latin typeface="Arial" panose="020B0604020202020204" pitchFamily="34" charset="0"/>
                          <a:cs typeface="Arial" panose="020B0604020202020204" pitchFamily="34" charset="0"/>
                          <a:sym typeface="Arial"/>
                        </a:rPr>
                        <a:t>CHD de Vendée</a:t>
                      </a:r>
                    </a:p>
                  </a:txBody>
                  <a:tcPr marL="7144" marR="7144" marT="7144"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fr-FR" sz="1000" b="0">
                          <a:solidFill>
                            <a:schemeClr val="tx1"/>
                          </a:solidFill>
                          <a:effectLst/>
                          <a:latin typeface="Arial" panose="020B0604020202020204" pitchFamily="34" charset="0"/>
                          <a:ea typeface="Times New Roman" panose="02020603050405020304" pitchFamily="18" charset="0"/>
                          <a:cs typeface="Arial" panose="020B0604020202020204" pitchFamily="34" charset="0"/>
                        </a:rPr>
                        <a:t>Public – ES support de GHT</a:t>
                      </a:r>
                    </a:p>
                  </a:txBody>
                  <a:tcPr marL="38576" marR="38576" marT="20360" marB="2036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A1E0">
                        <a:tint val="20000"/>
                      </a:srgbClr>
                    </a:solidFill>
                  </a:tcPr>
                </a:tc>
                <a:extLst>
                  <a:ext uri="{0D108BD9-81ED-4DB2-BD59-A6C34878D82A}">
                    <a16:rowId xmlns:a16="http://schemas.microsoft.com/office/drawing/2014/main" val="643564996"/>
                  </a:ext>
                </a:extLst>
              </a:tr>
            </a:tbl>
          </a:graphicData>
        </a:graphic>
      </p:graphicFrame>
      <p:sp>
        <p:nvSpPr>
          <p:cNvPr id="2" name="Titre 1">
            <a:extLst>
              <a:ext uri="{FF2B5EF4-FFF2-40B4-BE49-F238E27FC236}">
                <a16:creationId xmlns:a16="http://schemas.microsoft.com/office/drawing/2014/main" id="{40293D2C-3706-DAF1-482A-EF91899997F6}"/>
              </a:ext>
            </a:extLst>
          </p:cNvPr>
          <p:cNvSpPr txBox="1">
            <a:spLocks/>
          </p:cNvSpPr>
          <p:nvPr/>
        </p:nvSpPr>
        <p:spPr>
          <a:xfrm>
            <a:off x="827584" y="87474"/>
            <a:ext cx="8064092" cy="540006"/>
          </a:xfrm>
          <a:prstGeom prst="rect">
            <a:avLst/>
          </a:prstGeom>
          <a:noFill/>
          <a:ln>
            <a:noFill/>
          </a:ln>
        </p:spPr>
        <p:txBody>
          <a:bodyPr spcFirstLastPara="1" wrap="square" lIns="0" tIns="0" rIns="0" bIns="0" anchor="b" anchorCtr="0">
            <a:normAutofit/>
          </a:bodyPr>
          <a:lstStyle>
            <a:defPPr marR="0" lvl="0" algn="l" rtl="0">
              <a:lnSpc>
                <a:spcPct val="100000"/>
              </a:lnSpc>
              <a:spcBef>
                <a:spcPts val="0"/>
              </a:spcBef>
              <a:spcAft>
                <a:spcPts val="0"/>
              </a:spcAft>
            </a:defPPr>
            <a:lvl1pPr marR="0" lvl="0" algn="l" rtl="0">
              <a:lnSpc>
                <a:spcPct val="110000"/>
              </a:lnSpc>
              <a:spcBef>
                <a:spcPts val="0"/>
              </a:spcBef>
              <a:spcAft>
                <a:spcPts val="0"/>
              </a:spcAft>
              <a:buClr>
                <a:srgbClr val="006AB2"/>
              </a:buClr>
              <a:buSzPts val="2000"/>
              <a:buFont typeface="Arial"/>
              <a:buNone/>
              <a:defRPr sz="2000" b="1" i="0" u="none" strike="noStrike" cap="none">
                <a:solidFill>
                  <a:srgbClr val="006AB2"/>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fr-FR" b="1" dirty="0">
                <a:latin typeface="Arial"/>
                <a:cs typeface="Arial"/>
              </a:rPr>
              <a:t>28 établissements pilotes</a:t>
            </a:r>
            <a:endParaRPr lang="fr-FR" dirty="0"/>
          </a:p>
        </p:txBody>
      </p:sp>
      <p:sp>
        <p:nvSpPr>
          <p:cNvPr id="3" name="Espace réservé du numéro de diapositive 2">
            <a:extLst>
              <a:ext uri="{FF2B5EF4-FFF2-40B4-BE49-F238E27FC236}">
                <a16:creationId xmlns:a16="http://schemas.microsoft.com/office/drawing/2014/main" id="{4F2356D3-BE24-F9A6-F1FF-DC8C1A5EFB14}"/>
              </a:ext>
            </a:extLst>
          </p:cNvPr>
          <p:cNvSpPr txBox="1">
            <a:spLocks/>
          </p:cNvSpPr>
          <p:nvPr/>
        </p:nvSpPr>
        <p:spPr>
          <a:xfrm>
            <a:off x="107504" y="4749992"/>
            <a:ext cx="287338" cy="273844"/>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L="0" indent="0" algn="ctr">
              <a:buNone/>
              <a:defRPr sz="800" i="1">
                <a:solidFill>
                  <a:srgbClr val="575757"/>
                </a:solidFill>
              </a:defRPr>
            </a:lvl1pPr>
            <a:lvl2pPr marL="0" indent="0" algn="ctr">
              <a:buNone/>
              <a:defRPr sz="800" i="1">
                <a:solidFill>
                  <a:srgbClr val="575757"/>
                </a:solidFill>
              </a:defRPr>
            </a:lvl2pPr>
            <a:lvl3pPr marL="0" indent="0" algn="ctr">
              <a:buNone/>
              <a:defRPr sz="800" i="1">
                <a:solidFill>
                  <a:srgbClr val="575757"/>
                </a:solidFill>
              </a:defRPr>
            </a:lvl3pPr>
            <a:lvl4pPr marL="0" indent="0" algn="ctr">
              <a:buNone/>
              <a:defRPr sz="800" i="1">
                <a:solidFill>
                  <a:srgbClr val="575757"/>
                </a:solidFill>
              </a:defRPr>
            </a:lvl4pPr>
            <a:lvl5pPr marL="0" indent="0" algn="ctr">
              <a:buNone/>
              <a:defRPr sz="800" i="1">
                <a:solidFill>
                  <a:srgbClr val="575757"/>
                </a:solidFill>
              </a:defRPr>
            </a:lvl5pPr>
            <a:lvl6pPr marL="0" indent="0" algn="ctr">
              <a:buNone/>
              <a:defRPr sz="800" i="1">
                <a:solidFill>
                  <a:srgbClr val="575757"/>
                </a:solidFill>
              </a:defRPr>
            </a:lvl6pPr>
            <a:lvl7pPr marL="0" indent="0" algn="ctr">
              <a:buNone/>
              <a:defRPr sz="800" i="1">
                <a:solidFill>
                  <a:srgbClr val="575757"/>
                </a:solidFill>
              </a:defRPr>
            </a:lvl7pPr>
            <a:lvl8pPr marL="0" indent="0" algn="ctr">
              <a:buNone/>
              <a:defRPr sz="800" i="1">
                <a:solidFill>
                  <a:srgbClr val="575757"/>
                </a:solidFill>
              </a:defRPr>
            </a:lvl8pPr>
            <a:lvl9pPr marL="0" indent="0" algn="ctr">
              <a:buNone/>
              <a:defRPr sz="800" i="1">
                <a:solidFill>
                  <a:srgbClr val="575757"/>
                </a:solidFill>
              </a:defRPr>
            </a:lvl9pPr>
          </a:lstStyle>
          <a:p>
            <a:fld id="{00000000-1234-1234-1234-123412341234}" type="slidenum">
              <a:rPr lang="fr-FR"/>
              <a:pPr/>
              <a:t>5</a:t>
            </a:fld>
            <a:endParaRPr lang="fr-FR" dirty="0"/>
          </a:p>
        </p:txBody>
      </p:sp>
    </p:spTree>
    <p:extLst>
      <p:ext uri="{BB962C8B-B14F-4D97-AF65-F5344CB8AC3E}">
        <p14:creationId xmlns:p14="http://schemas.microsoft.com/office/powerpoint/2010/main" val="74074922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3">
            <a:extLst>
              <a:ext uri="{FF2B5EF4-FFF2-40B4-BE49-F238E27FC236}">
                <a16:creationId xmlns:a16="http://schemas.microsoft.com/office/drawing/2014/main" id="{A20635AF-83D3-1656-E2B3-6E147DE9B939}"/>
              </a:ext>
            </a:extLst>
          </p:cNvPr>
          <p:cNvSpPr txBox="1">
            <a:spLocks/>
          </p:cNvSpPr>
          <p:nvPr/>
        </p:nvSpPr>
        <p:spPr>
          <a:xfrm>
            <a:off x="0" y="854713"/>
            <a:ext cx="9144000" cy="596262"/>
          </a:xfrm>
          <a:prstGeom prst="rect">
            <a:avLst/>
          </a:prstGeom>
          <a:solidFill>
            <a:schemeClr val="accent2">
              <a:lumMod val="20000"/>
              <a:lumOff val="80000"/>
            </a:schemeClr>
          </a:solidFill>
          <a:effectLst>
            <a:outerShdw blurRad="50800" dist="38100" dir="5400000" algn="t" rotWithShape="0">
              <a:prstClr val="black">
                <a:alpha val="40000"/>
              </a:prstClr>
            </a:outerShdw>
          </a:effectLst>
        </p:spPr>
        <p:txBody>
          <a:bodyPr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706F6F"/>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706F6F"/>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706F6F"/>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706F6F"/>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706F6F"/>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
                <a:srgbClr val="000000"/>
              </a:buClr>
              <a:buSzTx/>
              <a:buFont typeface="Arial" panose="020B0604020202020204" pitchFamily="34" charset="0"/>
              <a:buNone/>
              <a:tabLst/>
              <a:defRPr/>
            </a:pPr>
            <a:r>
              <a:rPr kumimoji="0" lang="fr-FR" sz="975"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Tableau Inventaire et évaluation de la criticité</a:t>
            </a:r>
            <a:endParaRPr kumimoji="0" lang="fr-FR" sz="975" b="1" i="0" u="none" strike="noStrike" kern="1200" cap="none" spc="0" normalizeH="0" baseline="0" noProof="0" dirty="0">
              <a:ln>
                <a:noFill/>
              </a:ln>
              <a:solidFill>
                <a:srgbClr val="706F6F"/>
              </a:solidFill>
              <a:effectLst/>
              <a:uLnTx/>
              <a:uFillTx/>
              <a:latin typeface="Arial" panose="020B0604020202020204" pitchFamily="34" charset="0"/>
              <a:ea typeface="+mn-ea"/>
              <a:cs typeface="Arial" panose="020B0604020202020204" pitchFamily="34" charset="0"/>
              <a:sym typeface="Arial"/>
            </a:endParaRPr>
          </a:p>
          <a:p>
            <a:pPr marL="0" marR="0" lvl="0" indent="0" algn="just" defTabSz="914400" rtl="0" eaLnBrk="1" fontAlgn="auto" latinLnBrk="0" hangingPunct="1">
              <a:lnSpc>
                <a:spcPct val="90000"/>
              </a:lnSpc>
              <a:spcBef>
                <a:spcPts val="300"/>
              </a:spcBef>
              <a:spcAft>
                <a:spcPts val="0"/>
              </a:spcAft>
              <a:buClr>
                <a:srgbClr val="000000"/>
              </a:buClr>
              <a:buSzTx/>
              <a:buFont typeface="Arial" panose="020B0604020202020204" pitchFamily="34" charset="0"/>
              <a:buNone/>
              <a:tabLst/>
              <a:defRPr/>
            </a:pPr>
            <a:r>
              <a:rPr kumimoji="0" lang="fr-FR" sz="975"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Objectif : </a:t>
            </a:r>
            <a:r>
              <a:rPr kumimoji="0" lang="fr-FR" sz="975" b="0" i="0" u="none" strike="noStrike" kern="1200" cap="none" spc="0" normalizeH="0" baseline="0" noProof="0" dirty="0">
                <a:ln>
                  <a:noFill/>
                </a:ln>
                <a:solidFill>
                  <a:srgbClr val="706F6F"/>
                </a:solidFill>
                <a:effectLst/>
                <a:uLnTx/>
                <a:uFillTx/>
                <a:latin typeface="Arial" panose="020B0604020202020204" pitchFamily="34" charset="0"/>
                <a:ea typeface="+mn-ea"/>
                <a:cs typeface="Arial" panose="020B0604020202020204" pitchFamily="34" charset="0"/>
                <a:sym typeface="Arial"/>
              </a:rPr>
              <a:t>Cet onglet est optionnel. Il peut vous aider à inventorier plus particulièrement le matériel (hors informatique) et évaluer sa criticité sur une temporalité plus courte. L'objectif est de réfléchir à deux cas : le matériel fonctionne mais sans connectivité ; ou le matériel ne fonctionne pas du tout.</a:t>
            </a:r>
          </a:p>
        </p:txBody>
      </p:sp>
      <p:sp>
        <p:nvSpPr>
          <p:cNvPr id="10" name="Titre 1">
            <a:extLst>
              <a:ext uri="{FF2B5EF4-FFF2-40B4-BE49-F238E27FC236}">
                <a16:creationId xmlns:a16="http://schemas.microsoft.com/office/drawing/2014/main" id="{4FA15813-D993-17B3-B96A-4A5CFEEC5F28}"/>
              </a:ext>
            </a:extLst>
          </p:cNvPr>
          <p:cNvSpPr txBox="1">
            <a:spLocks/>
          </p:cNvSpPr>
          <p:nvPr/>
        </p:nvSpPr>
        <p:spPr>
          <a:xfrm>
            <a:off x="827584" y="41092"/>
            <a:ext cx="8202116" cy="690424"/>
          </a:xfrm>
          <a:prstGeom prst="rect">
            <a:avLst/>
          </a:prstGeom>
          <a:noFill/>
          <a:ln>
            <a:noFill/>
          </a:ln>
        </p:spPr>
        <p:txBody>
          <a:bodyPr spcFirstLastPara="1" wrap="square" lIns="0" tIns="0" rIns="0" bIns="0" anchor="ctr" anchorCtr="0">
            <a:normAutofit/>
          </a:bodyPr>
          <a:lstStyle>
            <a:defPPr marR="0" lvl="0" algn="l" rtl="0">
              <a:lnSpc>
                <a:spcPct val="100000"/>
              </a:lnSpc>
              <a:spcBef>
                <a:spcPts val="0"/>
              </a:spcBef>
              <a:spcAft>
                <a:spcPts val="0"/>
              </a:spcAft>
            </a:defPPr>
            <a:lvl1pPr marR="0" lvl="0" algn="l" rtl="0">
              <a:lnSpc>
                <a:spcPct val="110000"/>
              </a:lnSpc>
              <a:spcBef>
                <a:spcPts val="0"/>
              </a:spcBef>
              <a:spcAft>
                <a:spcPts val="0"/>
              </a:spcAft>
              <a:buClr>
                <a:srgbClr val="006AB2"/>
              </a:buClr>
              <a:buSzPts val="2000"/>
              <a:buFont typeface="Arial"/>
              <a:buNone/>
              <a:defRPr sz="2000" b="1" i="0" u="none" strike="noStrike" cap="none">
                <a:solidFill>
                  <a:srgbClr val="006AB2"/>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10000"/>
              </a:lnSpc>
              <a:spcBef>
                <a:spcPts val="0"/>
              </a:spcBef>
              <a:spcAft>
                <a:spcPts val="0"/>
              </a:spcAft>
              <a:buClr>
                <a:srgbClr val="006AB2"/>
              </a:buClr>
              <a:buSzPts val="2000"/>
              <a:buFont typeface="Arial"/>
              <a:buNone/>
              <a:tabLst/>
              <a:defRPr/>
            </a:pPr>
            <a:r>
              <a:rPr kumimoji="0" lang="fr-FR" sz="2000" b="1" i="0" u="none" strike="noStrike" kern="0" cap="none" spc="0" normalizeH="0" baseline="0" noProof="0" dirty="0">
                <a:ln>
                  <a:noFill/>
                </a:ln>
                <a:solidFill>
                  <a:srgbClr val="006AB2"/>
                </a:solidFill>
                <a:effectLst/>
                <a:uLnTx/>
                <a:uFillTx/>
                <a:latin typeface="Arial"/>
                <a:cs typeface="Arial"/>
                <a:sym typeface="Arial"/>
              </a:rPr>
              <a:t>Onglet 6. Matériel critique – Tableau Inventaire et évaluation de la criticité</a:t>
            </a:r>
            <a:r>
              <a:rPr kumimoji="0" lang="fr-FR" sz="2000" b="0" i="0" u="none" strike="noStrike" kern="0" cap="none" spc="0" normalizeH="0" baseline="0" noProof="0" dirty="0">
                <a:ln>
                  <a:noFill/>
                </a:ln>
                <a:solidFill>
                  <a:srgbClr val="006AB2"/>
                </a:solidFill>
                <a:effectLst/>
                <a:uLnTx/>
                <a:uFillTx/>
                <a:latin typeface="Arial"/>
                <a:cs typeface="Arial"/>
                <a:sym typeface="Arial"/>
              </a:rPr>
              <a:t> </a:t>
            </a:r>
            <a:r>
              <a:rPr kumimoji="0" lang="fr-FR" sz="2000" b="1" i="0" u="none" strike="noStrike" kern="0" cap="none" spc="0" normalizeH="0" baseline="0" noProof="0" dirty="0">
                <a:ln>
                  <a:noFill/>
                </a:ln>
                <a:solidFill>
                  <a:srgbClr val="006AB2"/>
                </a:solidFill>
                <a:effectLst/>
                <a:uLnTx/>
                <a:uFillTx/>
                <a:latin typeface="Arial"/>
                <a:cs typeface="Arial"/>
                <a:sym typeface="Arial"/>
              </a:rPr>
              <a:t>: exemple laboratoire </a:t>
            </a:r>
            <a:r>
              <a:rPr kumimoji="0" lang="fr-FR" sz="1900" b="0" i="0" u="none" strike="noStrike" kern="0" cap="none" spc="0" normalizeH="0" baseline="0" noProof="0" dirty="0">
                <a:ln>
                  <a:noFill/>
                </a:ln>
                <a:solidFill>
                  <a:srgbClr val="006AB2"/>
                </a:solidFill>
                <a:effectLst/>
                <a:uLnTx/>
                <a:uFillTx/>
                <a:latin typeface="Arial"/>
                <a:cs typeface="Arial"/>
                <a:sym typeface="Arial"/>
              </a:rPr>
              <a:t>(1/3)</a:t>
            </a:r>
            <a:endParaRPr kumimoji="0" lang="fr-FR" sz="1900" b="1" i="0" u="none" strike="noStrike" kern="0" cap="none" spc="0" normalizeH="0" baseline="0" noProof="0" dirty="0">
              <a:ln>
                <a:noFill/>
              </a:ln>
              <a:solidFill>
                <a:srgbClr val="006AB2"/>
              </a:solidFill>
              <a:effectLst/>
              <a:uLnTx/>
              <a:uFillTx/>
              <a:latin typeface="Arial"/>
              <a:cs typeface="Arial"/>
              <a:sym typeface="Arial"/>
            </a:endParaRPr>
          </a:p>
        </p:txBody>
      </p:sp>
      <p:sp>
        <p:nvSpPr>
          <p:cNvPr id="5" name="ZoneTexte 4">
            <a:extLst>
              <a:ext uri="{FF2B5EF4-FFF2-40B4-BE49-F238E27FC236}">
                <a16:creationId xmlns:a16="http://schemas.microsoft.com/office/drawing/2014/main" id="{29234258-F9A4-4206-4FD1-CED17FE85656}"/>
              </a:ext>
            </a:extLst>
          </p:cNvPr>
          <p:cNvSpPr txBox="1"/>
          <p:nvPr/>
        </p:nvSpPr>
        <p:spPr>
          <a:xfrm>
            <a:off x="134174" y="1570486"/>
            <a:ext cx="3005026"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Exemple </a:t>
            </a:r>
            <a:r>
              <a:rPr kumimoji="0" lang="fr-FR" sz="800" b="1" i="0" u="none" strike="noStrike" kern="1200" cap="none" spc="0" normalizeH="0" baseline="0" noProof="0" dirty="0">
                <a:ln>
                  <a:noFill/>
                </a:ln>
                <a:solidFill>
                  <a:srgbClr val="FFFFFF"/>
                </a:solidFill>
                <a:effectLst/>
                <a:highlight>
                  <a:srgbClr val="006AB2"/>
                </a:highlight>
                <a:uLnTx/>
                <a:uFillTx/>
                <a:latin typeface="Arial" panose="020B0604020202020204" pitchFamily="34" charset="0"/>
                <a:ea typeface="+mn-ea"/>
                <a:cs typeface="Arial" panose="020B0604020202020204" pitchFamily="34" charset="0"/>
                <a:sym typeface="Arial"/>
              </a:rPr>
              <a:t>laboratoire</a:t>
            </a:r>
            <a:r>
              <a:rPr kumimoji="0" lang="fr-FR" sz="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 – Etablissement 1 </a:t>
            </a:r>
            <a:r>
              <a:rPr kumimoji="0" lang="fr-FR" sz="6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(1/2)</a:t>
            </a:r>
            <a:endParaRPr kumimoji="0" lang="fr-FR"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pic>
        <p:nvPicPr>
          <p:cNvPr id="8" name="Picture 8">
            <a:extLst>
              <a:ext uri="{FF2B5EF4-FFF2-40B4-BE49-F238E27FC236}">
                <a16:creationId xmlns:a16="http://schemas.microsoft.com/office/drawing/2014/main" id="{C3D1EF64-818D-7159-5B42-2B90A8BCCF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02600" y="2047144"/>
            <a:ext cx="789076" cy="2763899"/>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9" name="Tableau 8">
            <a:extLst>
              <a:ext uri="{FF2B5EF4-FFF2-40B4-BE49-F238E27FC236}">
                <a16:creationId xmlns:a16="http://schemas.microsoft.com/office/drawing/2014/main" id="{0FD57484-173E-2BC2-F997-4B49B5A64D0F}"/>
              </a:ext>
            </a:extLst>
          </p:cNvPr>
          <p:cNvGraphicFramePr>
            <a:graphicFrameLocks noGrp="1"/>
          </p:cNvGraphicFramePr>
          <p:nvPr>
            <p:extLst>
              <p:ext uri="{D42A27DB-BD31-4B8C-83A1-F6EECF244321}">
                <p14:modId xmlns:p14="http://schemas.microsoft.com/office/powerpoint/2010/main" val="348478315"/>
              </p:ext>
            </p:extLst>
          </p:nvPr>
        </p:nvGraphicFramePr>
        <p:xfrm>
          <a:off x="678282" y="1785930"/>
          <a:ext cx="7244869" cy="3107396"/>
        </p:xfrm>
        <a:graphic>
          <a:graphicData uri="http://schemas.openxmlformats.org/drawingml/2006/table">
            <a:tbl>
              <a:tblPr>
                <a:tableStyleId>{5C22544A-7EE6-4342-B048-85BDC9FD1C3A}</a:tableStyleId>
              </a:tblPr>
              <a:tblGrid>
                <a:gridCol w="954449">
                  <a:extLst>
                    <a:ext uri="{9D8B030D-6E8A-4147-A177-3AD203B41FA5}">
                      <a16:colId xmlns:a16="http://schemas.microsoft.com/office/drawing/2014/main" val="2034160167"/>
                    </a:ext>
                  </a:extLst>
                </a:gridCol>
                <a:gridCol w="463982">
                  <a:extLst>
                    <a:ext uri="{9D8B030D-6E8A-4147-A177-3AD203B41FA5}">
                      <a16:colId xmlns:a16="http://schemas.microsoft.com/office/drawing/2014/main" val="374232575"/>
                    </a:ext>
                  </a:extLst>
                </a:gridCol>
                <a:gridCol w="571068">
                  <a:extLst>
                    <a:ext uri="{9D8B030D-6E8A-4147-A177-3AD203B41FA5}">
                      <a16:colId xmlns:a16="http://schemas.microsoft.com/office/drawing/2014/main" val="2837984389"/>
                    </a:ext>
                  </a:extLst>
                </a:gridCol>
                <a:gridCol w="458355">
                  <a:extLst>
                    <a:ext uri="{9D8B030D-6E8A-4147-A177-3AD203B41FA5}">
                      <a16:colId xmlns:a16="http://schemas.microsoft.com/office/drawing/2014/main" val="3743512336"/>
                    </a:ext>
                  </a:extLst>
                </a:gridCol>
                <a:gridCol w="571068">
                  <a:extLst>
                    <a:ext uri="{9D8B030D-6E8A-4147-A177-3AD203B41FA5}">
                      <a16:colId xmlns:a16="http://schemas.microsoft.com/office/drawing/2014/main" val="1458990045"/>
                    </a:ext>
                  </a:extLst>
                </a:gridCol>
                <a:gridCol w="653721">
                  <a:extLst>
                    <a:ext uri="{9D8B030D-6E8A-4147-A177-3AD203B41FA5}">
                      <a16:colId xmlns:a16="http://schemas.microsoft.com/office/drawing/2014/main" val="3141653551"/>
                    </a:ext>
                  </a:extLst>
                </a:gridCol>
                <a:gridCol w="480898">
                  <a:extLst>
                    <a:ext uri="{9D8B030D-6E8A-4147-A177-3AD203B41FA5}">
                      <a16:colId xmlns:a16="http://schemas.microsoft.com/office/drawing/2014/main" val="1860428101"/>
                    </a:ext>
                  </a:extLst>
                </a:gridCol>
                <a:gridCol w="1502806">
                  <a:extLst>
                    <a:ext uri="{9D8B030D-6E8A-4147-A177-3AD203B41FA5}">
                      <a16:colId xmlns:a16="http://schemas.microsoft.com/office/drawing/2014/main" val="216149671"/>
                    </a:ext>
                  </a:extLst>
                </a:gridCol>
                <a:gridCol w="1588522">
                  <a:extLst>
                    <a:ext uri="{9D8B030D-6E8A-4147-A177-3AD203B41FA5}">
                      <a16:colId xmlns:a16="http://schemas.microsoft.com/office/drawing/2014/main" val="3046528956"/>
                    </a:ext>
                  </a:extLst>
                </a:gridCol>
              </a:tblGrid>
              <a:tr h="0">
                <a:tc rowSpan="2">
                  <a:txBody>
                    <a:bodyPr/>
                    <a:lstStyle/>
                    <a:p>
                      <a:pPr algn="ctr" fontAlgn="ctr"/>
                      <a:r>
                        <a:rPr lang="fr-FR" sz="600" b="1" i="0" u="none" strike="noStrike" dirty="0">
                          <a:solidFill>
                            <a:schemeClr val="bg1"/>
                          </a:solidFill>
                          <a:effectLst/>
                        </a:rPr>
                        <a:t>Activités</a:t>
                      </a:r>
                      <a:endParaRPr lang="fr-FR" sz="600" b="1" i="0" u="none" strike="noStrike" dirty="0">
                        <a:solidFill>
                          <a:schemeClr val="bg1"/>
                        </a:solidFill>
                        <a:effectLst/>
                        <a:latin typeface="Open Sans" panose="020B0606030504020204" pitchFamily="34" charset="0"/>
                      </a:endParaRPr>
                    </a:p>
                  </a:txBody>
                  <a:tcPr marL="0" marR="0" marT="0" marB="0" anchor="ctr">
                    <a:solidFill>
                      <a:schemeClr val="bg1">
                        <a:lumMod val="75000"/>
                      </a:schemeClr>
                    </a:solidFill>
                  </a:tcPr>
                </a:tc>
                <a:tc gridSpan="5">
                  <a:txBody>
                    <a:bodyPr/>
                    <a:lstStyle/>
                    <a:p>
                      <a:pPr algn="ctr" fontAlgn="ctr"/>
                      <a:r>
                        <a:rPr lang="fr-FR" sz="600" b="1" i="0" u="none" strike="noStrike" dirty="0">
                          <a:solidFill>
                            <a:schemeClr val="bg1"/>
                          </a:solidFill>
                          <a:effectLst/>
                        </a:rPr>
                        <a:t>Bilan de l'Impact sur L'activité (BIA)</a:t>
                      </a:r>
                      <a:endParaRPr lang="fr-FR" sz="600" b="1" i="0" u="none" strike="noStrike" dirty="0">
                        <a:solidFill>
                          <a:schemeClr val="bg1"/>
                        </a:solidFill>
                        <a:effectLst/>
                        <a:latin typeface="Open Sans" panose="020B0606030504020204" pitchFamily="34" charset="0"/>
                      </a:endParaRPr>
                    </a:p>
                  </a:txBody>
                  <a:tcPr marL="0" marR="0" marT="0" marB="0" anchor="ctr">
                    <a:solidFill>
                      <a:schemeClr val="bg1">
                        <a:lumMod val="75000"/>
                      </a:schemeClr>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rowSpan="2">
                  <a:txBody>
                    <a:bodyPr/>
                    <a:lstStyle/>
                    <a:p>
                      <a:pPr algn="ctr" fontAlgn="ctr"/>
                      <a:r>
                        <a:rPr lang="fr-FR" sz="600" b="1" i="0" u="none" strike="noStrike">
                          <a:solidFill>
                            <a:schemeClr val="bg1"/>
                          </a:solidFill>
                          <a:effectLst/>
                        </a:rPr>
                        <a:t>DMIA</a:t>
                      </a:r>
                      <a:endParaRPr lang="fr-FR" sz="600" b="1" i="0" u="none" strike="noStrike">
                        <a:solidFill>
                          <a:schemeClr val="bg1"/>
                        </a:solidFill>
                        <a:effectLst/>
                        <a:latin typeface="Open Sans" panose="020B0606030504020204" pitchFamily="34" charset="0"/>
                      </a:endParaRPr>
                    </a:p>
                  </a:txBody>
                  <a:tcPr marL="0" marR="0" marT="0" marB="0" anchor="ctr">
                    <a:solidFill>
                      <a:schemeClr val="bg1">
                        <a:lumMod val="75000"/>
                      </a:schemeClr>
                    </a:solidFill>
                  </a:tcPr>
                </a:tc>
                <a:tc rowSpan="2">
                  <a:txBody>
                    <a:bodyPr/>
                    <a:lstStyle/>
                    <a:p>
                      <a:pPr algn="ctr" fontAlgn="ctr"/>
                      <a:r>
                        <a:rPr lang="fr-FR" sz="600" b="1" i="0" u="none" strike="noStrike" dirty="0">
                          <a:solidFill>
                            <a:schemeClr val="bg1"/>
                          </a:solidFill>
                          <a:effectLst/>
                        </a:rPr>
                        <a:t>Solution de continuité - Le matériel fonctionne mais n'est plus connecté</a:t>
                      </a:r>
                      <a:endParaRPr lang="fr-FR" sz="600" b="1" i="0" u="none" strike="noStrike" dirty="0">
                        <a:solidFill>
                          <a:schemeClr val="bg1"/>
                        </a:solidFill>
                        <a:effectLst/>
                        <a:latin typeface="Open Sans" panose="020B0606030504020204" pitchFamily="34" charset="0"/>
                      </a:endParaRPr>
                    </a:p>
                  </a:txBody>
                  <a:tcPr marL="0" marR="0" marT="0" marB="0" anchor="ctr">
                    <a:solidFill>
                      <a:schemeClr val="bg1">
                        <a:lumMod val="75000"/>
                      </a:schemeClr>
                    </a:solidFill>
                  </a:tcPr>
                </a:tc>
                <a:tc rowSpan="2">
                  <a:txBody>
                    <a:bodyPr/>
                    <a:lstStyle/>
                    <a:p>
                      <a:pPr algn="ctr" fontAlgn="ctr"/>
                      <a:r>
                        <a:rPr lang="fr-FR" sz="600" b="1" i="0" u="none" strike="noStrike" dirty="0">
                          <a:solidFill>
                            <a:schemeClr val="bg1"/>
                          </a:solidFill>
                          <a:effectLst/>
                        </a:rPr>
                        <a:t>Solution de continuité - Le matériel ne fonctionne pas du tout</a:t>
                      </a:r>
                      <a:endParaRPr lang="fr-FR" sz="600" b="1" i="0" u="none" strike="noStrike" dirty="0">
                        <a:solidFill>
                          <a:schemeClr val="bg1"/>
                        </a:solidFill>
                        <a:effectLst/>
                        <a:latin typeface="Open Sans" panose="020B0606030504020204" pitchFamily="34" charset="0"/>
                      </a:endParaRPr>
                    </a:p>
                  </a:txBody>
                  <a:tcPr marL="0" marR="0" marT="0" marB="0" anchor="ctr">
                    <a:solidFill>
                      <a:schemeClr val="bg1">
                        <a:lumMod val="75000"/>
                      </a:schemeClr>
                    </a:solidFill>
                  </a:tcPr>
                </a:tc>
                <a:extLst>
                  <a:ext uri="{0D108BD9-81ED-4DB2-BD59-A6C34878D82A}">
                    <a16:rowId xmlns:a16="http://schemas.microsoft.com/office/drawing/2014/main" val="1532754249"/>
                  </a:ext>
                </a:extLst>
              </a:tr>
              <a:tr h="181336">
                <a:tc vMerge="1">
                  <a:txBody>
                    <a:bodyPr/>
                    <a:lstStyle/>
                    <a:p>
                      <a:endParaRPr lang="fr-FR"/>
                    </a:p>
                  </a:txBody>
                  <a:tcPr/>
                </a:tc>
                <a:tc>
                  <a:txBody>
                    <a:bodyPr/>
                    <a:lstStyle/>
                    <a:p>
                      <a:pPr algn="ctr" fontAlgn="ctr"/>
                      <a:r>
                        <a:rPr lang="fr-FR" sz="600" b="1" i="0" u="none" strike="noStrike" dirty="0">
                          <a:solidFill>
                            <a:schemeClr val="bg1"/>
                          </a:solidFill>
                          <a:effectLst/>
                        </a:rPr>
                        <a:t>1h -3h</a:t>
                      </a:r>
                      <a:endParaRPr lang="fr-FR" sz="600" b="1" i="0" u="none" strike="noStrike" dirty="0">
                        <a:solidFill>
                          <a:schemeClr val="bg1"/>
                        </a:solidFill>
                        <a:effectLst/>
                        <a:latin typeface="Open Sans" panose="020B0606030504020204" pitchFamily="34" charset="0"/>
                      </a:endParaRPr>
                    </a:p>
                  </a:txBody>
                  <a:tcPr marL="0" marR="0" marT="0" marB="0" anchor="ctr">
                    <a:solidFill>
                      <a:schemeClr val="bg1">
                        <a:lumMod val="75000"/>
                      </a:schemeClr>
                    </a:solidFill>
                  </a:tcPr>
                </a:tc>
                <a:tc>
                  <a:txBody>
                    <a:bodyPr/>
                    <a:lstStyle/>
                    <a:p>
                      <a:pPr algn="ctr" fontAlgn="ctr"/>
                      <a:r>
                        <a:rPr lang="fr-FR" sz="600" b="1" i="0" u="none" strike="noStrike" dirty="0">
                          <a:solidFill>
                            <a:schemeClr val="bg1"/>
                          </a:solidFill>
                          <a:effectLst/>
                        </a:rPr>
                        <a:t>12h</a:t>
                      </a:r>
                      <a:endParaRPr lang="fr-FR" sz="600" b="1" i="0" u="none" strike="noStrike" dirty="0">
                        <a:solidFill>
                          <a:schemeClr val="bg1"/>
                        </a:solidFill>
                        <a:effectLst/>
                        <a:latin typeface="Open Sans" panose="020B0606030504020204" pitchFamily="34" charset="0"/>
                      </a:endParaRPr>
                    </a:p>
                  </a:txBody>
                  <a:tcPr marL="0" marR="0" marT="0" marB="0" anchor="ctr">
                    <a:solidFill>
                      <a:schemeClr val="bg1">
                        <a:lumMod val="75000"/>
                      </a:schemeClr>
                    </a:solidFill>
                  </a:tcPr>
                </a:tc>
                <a:tc>
                  <a:txBody>
                    <a:bodyPr/>
                    <a:lstStyle/>
                    <a:p>
                      <a:pPr algn="ctr" fontAlgn="ctr"/>
                      <a:r>
                        <a:rPr lang="fr-FR" sz="600" b="1" i="0" u="none" strike="noStrike">
                          <a:solidFill>
                            <a:schemeClr val="bg1"/>
                          </a:solidFill>
                          <a:effectLst/>
                        </a:rPr>
                        <a:t>1J</a:t>
                      </a:r>
                      <a:endParaRPr lang="fr-FR" sz="600" b="1" i="0" u="none" strike="noStrike">
                        <a:solidFill>
                          <a:schemeClr val="bg1"/>
                        </a:solidFill>
                        <a:effectLst/>
                        <a:latin typeface="Open Sans" panose="020B0606030504020204" pitchFamily="34" charset="0"/>
                      </a:endParaRPr>
                    </a:p>
                  </a:txBody>
                  <a:tcPr marL="0" marR="0" marT="0" marB="0" anchor="ctr">
                    <a:solidFill>
                      <a:schemeClr val="bg1">
                        <a:lumMod val="75000"/>
                      </a:schemeClr>
                    </a:solidFill>
                  </a:tcPr>
                </a:tc>
                <a:tc>
                  <a:txBody>
                    <a:bodyPr/>
                    <a:lstStyle/>
                    <a:p>
                      <a:pPr algn="ctr" fontAlgn="ctr"/>
                      <a:r>
                        <a:rPr lang="fr-FR" sz="600" b="1" i="0" u="none" strike="noStrike" dirty="0">
                          <a:solidFill>
                            <a:schemeClr val="bg1"/>
                          </a:solidFill>
                          <a:effectLst/>
                        </a:rPr>
                        <a:t>1 semaine</a:t>
                      </a:r>
                      <a:endParaRPr lang="fr-FR" sz="600" b="1" i="0" u="none" strike="noStrike" dirty="0">
                        <a:solidFill>
                          <a:schemeClr val="bg1"/>
                        </a:solidFill>
                        <a:effectLst/>
                        <a:latin typeface="Open Sans" panose="020B0606030504020204" pitchFamily="34" charset="0"/>
                      </a:endParaRPr>
                    </a:p>
                  </a:txBody>
                  <a:tcPr marL="0" marR="0" marT="0" marB="0" anchor="ctr">
                    <a:solidFill>
                      <a:schemeClr val="bg1">
                        <a:lumMod val="75000"/>
                      </a:schemeClr>
                    </a:solidFill>
                  </a:tcPr>
                </a:tc>
                <a:tc>
                  <a:txBody>
                    <a:bodyPr/>
                    <a:lstStyle/>
                    <a:p>
                      <a:pPr algn="ctr" fontAlgn="ctr"/>
                      <a:r>
                        <a:rPr lang="fr-FR" sz="600" b="1" i="0" u="none" strike="noStrike" dirty="0">
                          <a:solidFill>
                            <a:schemeClr val="bg1"/>
                          </a:solidFill>
                          <a:effectLst/>
                        </a:rPr>
                        <a:t>3 semaines</a:t>
                      </a:r>
                      <a:endParaRPr lang="fr-FR" sz="600" b="1" i="0" u="none" strike="noStrike" dirty="0">
                        <a:solidFill>
                          <a:schemeClr val="bg1"/>
                        </a:solidFill>
                        <a:effectLst/>
                        <a:latin typeface="Open Sans" panose="020B0606030504020204" pitchFamily="34" charset="0"/>
                      </a:endParaRPr>
                    </a:p>
                  </a:txBody>
                  <a:tcPr marL="0" marR="0" marT="0" marB="0" anchor="ctr">
                    <a:solidFill>
                      <a:schemeClr val="bg1">
                        <a:lumMod val="75000"/>
                      </a:schemeClr>
                    </a:solidFill>
                  </a:tcPr>
                </a:tc>
                <a:tc vMerge="1">
                  <a:txBody>
                    <a:bodyPr/>
                    <a:lstStyle/>
                    <a:p>
                      <a:endParaRPr lang="fr-FR"/>
                    </a:p>
                  </a:txBody>
                  <a:tcPr/>
                </a:tc>
                <a:tc vMerge="1">
                  <a:txBody>
                    <a:bodyPr/>
                    <a:lstStyle/>
                    <a:p>
                      <a:endParaRPr lang="fr-FR"/>
                    </a:p>
                  </a:txBody>
                  <a:tcPr/>
                </a:tc>
                <a:tc vMerge="1">
                  <a:txBody>
                    <a:bodyPr/>
                    <a:lstStyle/>
                    <a:p>
                      <a:endParaRPr lang="fr-FR"/>
                    </a:p>
                  </a:txBody>
                  <a:tcPr/>
                </a:tc>
                <a:extLst>
                  <a:ext uri="{0D108BD9-81ED-4DB2-BD59-A6C34878D82A}">
                    <a16:rowId xmlns:a16="http://schemas.microsoft.com/office/drawing/2014/main" val="1330443257"/>
                  </a:ext>
                </a:extLst>
              </a:tr>
              <a:tr h="0">
                <a:tc gridSpan="9">
                  <a:txBody>
                    <a:bodyPr/>
                    <a:lstStyle/>
                    <a:p>
                      <a:pPr algn="l" fontAlgn="b"/>
                      <a:r>
                        <a:rPr lang="fr-FR" sz="500" b="1" u="none" strike="noStrike" dirty="0">
                          <a:solidFill>
                            <a:schemeClr val="bg1"/>
                          </a:solidFill>
                          <a:effectLst/>
                        </a:rPr>
                        <a:t>Etablissements 1</a:t>
                      </a:r>
                    </a:p>
                  </a:txBody>
                  <a:tcPr marL="36000" marR="36000" marT="36000" marB="36000" anchor="ctr">
                    <a:solidFill>
                      <a:schemeClr val="accent1">
                        <a:lumMod val="75000"/>
                      </a:schemeClr>
                    </a:solidFill>
                  </a:tcPr>
                </a:tc>
                <a:tc hMerge="1">
                  <a:txBody>
                    <a:bodyPr/>
                    <a:lstStyle/>
                    <a:p>
                      <a:pPr algn="l" fontAlgn="ctr"/>
                      <a:r>
                        <a:rPr lang="fr-FR" sz="500" u="none" strike="noStrike" dirty="0">
                          <a:effectLst/>
                        </a:rPr>
                        <a:t> </a:t>
                      </a:r>
                      <a:endParaRPr lang="fr-FR" sz="500" b="1" i="0" u="none" strike="noStrike" dirty="0">
                        <a:solidFill>
                          <a:srgbClr val="FFFFFF"/>
                        </a:solidFill>
                        <a:effectLst/>
                        <a:latin typeface="Open Sans" panose="020B0606030504020204" pitchFamily="34" charset="0"/>
                      </a:endParaRPr>
                    </a:p>
                  </a:txBody>
                  <a:tcPr marL="36000" marR="36000" marT="36000" marB="36000" anchor="ctr">
                    <a:solidFill>
                      <a:schemeClr val="accent1"/>
                    </a:solidFill>
                  </a:tcPr>
                </a:tc>
                <a:tc hMerge="1">
                  <a:txBody>
                    <a:bodyPr/>
                    <a:lstStyle/>
                    <a:p>
                      <a:pPr algn="l" fontAlgn="ctr"/>
                      <a:r>
                        <a:rPr lang="fr-FR" sz="500" u="none" strike="noStrike" dirty="0">
                          <a:effectLst/>
                        </a:rPr>
                        <a:t> </a:t>
                      </a:r>
                      <a:endParaRPr lang="fr-FR" sz="500" b="1" i="0" u="none" strike="noStrike" dirty="0">
                        <a:solidFill>
                          <a:srgbClr val="FFFFFF"/>
                        </a:solidFill>
                        <a:effectLst/>
                        <a:latin typeface="Open Sans" panose="020B0606030504020204" pitchFamily="34" charset="0"/>
                      </a:endParaRPr>
                    </a:p>
                  </a:txBody>
                  <a:tcPr marL="36000" marR="36000" marT="36000" marB="36000" anchor="ctr">
                    <a:solidFill>
                      <a:schemeClr val="accent1"/>
                    </a:solidFill>
                  </a:tcPr>
                </a:tc>
                <a:tc hMerge="1">
                  <a:txBody>
                    <a:bodyPr/>
                    <a:lstStyle/>
                    <a:p>
                      <a:pPr algn="l" fontAlgn="ctr"/>
                      <a:r>
                        <a:rPr lang="fr-FR" sz="500" u="none" strike="noStrike" dirty="0">
                          <a:effectLst/>
                        </a:rPr>
                        <a:t> </a:t>
                      </a:r>
                      <a:endParaRPr lang="fr-FR" sz="500" b="1" i="0" u="none" strike="noStrike" dirty="0">
                        <a:solidFill>
                          <a:srgbClr val="FFFFFF"/>
                        </a:solidFill>
                        <a:effectLst/>
                        <a:latin typeface="Open Sans" panose="020B0606030504020204" pitchFamily="34" charset="0"/>
                      </a:endParaRPr>
                    </a:p>
                  </a:txBody>
                  <a:tcPr marL="36000" marR="36000" marT="36000" marB="36000" anchor="ctr">
                    <a:solidFill>
                      <a:schemeClr val="accent1"/>
                    </a:solidFill>
                  </a:tcPr>
                </a:tc>
                <a:tc hMerge="1">
                  <a:txBody>
                    <a:bodyPr/>
                    <a:lstStyle/>
                    <a:p>
                      <a:pPr algn="l" fontAlgn="ctr"/>
                      <a:r>
                        <a:rPr lang="fr-FR" sz="500" u="none" strike="noStrike" dirty="0">
                          <a:effectLst/>
                        </a:rPr>
                        <a:t> </a:t>
                      </a:r>
                      <a:endParaRPr lang="fr-FR" sz="500" b="1" i="0" u="none" strike="noStrike" dirty="0">
                        <a:solidFill>
                          <a:srgbClr val="FFFFFF"/>
                        </a:solidFill>
                        <a:effectLst/>
                        <a:latin typeface="Open Sans" panose="020B0606030504020204" pitchFamily="34" charset="0"/>
                      </a:endParaRPr>
                    </a:p>
                  </a:txBody>
                  <a:tcPr marL="36000" marR="36000" marT="36000" marB="36000" anchor="ctr">
                    <a:solidFill>
                      <a:schemeClr val="accent1"/>
                    </a:solidFill>
                  </a:tcPr>
                </a:tc>
                <a:tc hMerge="1">
                  <a:txBody>
                    <a:bodyPr/>
                    <a:lstStyle/>
                    <a:p>
                      <a:pPr algn="l" fontAlgn="ctr"/>
                      <a:r>
                        <a:rPr lang="fr-FR" sz="500" u="none" strike="noStrike" dirty="0">
                          <a:effectLst/>
                        </a:rPr>
                        <a:t> </a:t>
                      </a:r>
                      <a:endParaRPr lang="fr-FR" sz="500" b="1" i="0" u="none" strike="noStrike" dirty="0">
                        <a:solidFill>
                          <a:srgbClr val="FFFFFF"/>
                        </a:solidFill>
                        <a:effectLst/>
                        <a:latin typeface="Open Sans" panose="020B0606030504020204" pitchFamily="34" charset="0"/>
                      </a:endParaRPr>
                    </a:p>
                  </a:txBody>
                  <a:tcPr marL="36000" marR="36000" marT="36000" marB="36000" anchor="ctr">
                    <a:solidFill>
                      <a:schemeClr val="accent1"/>
                    </a:solidFill>
                  </a:tcPr>
                </a:tc>
                <a:tc hMerge="1">
                  <a:txBody>
                    <a:bodyPr/>
                    <a:lstStyle/>
                    <a:p>
                      <a:pPr algn="l" fontAlgn="b"/>
                      <a:r>
                        <a:rPr lang="fr-FR" sz="500" u="none" strike="noStrike" dirty="0">
                          <a:effectLst/>
                        </a:rPr>
                        <a:t> </a:t>
                      </a:r>
                      <a:endParaRPr lang="fr-FR" sz="500" b="0" i="0" u="none" strike="noStrike" dirty="0">
                        <a:solidFill>
                          <a:srgbClr val="000000"/>
                        </a:solidFill>
                        <a:effectLst/>
                        <a:latin typeface="Arial" panose="020B0604020202020204" pitchFamily="34" charset="0"/>
                      </a:endParaRPr>
                    </a:p>
                  </a:txBody>
                  <a:tcPr marL="36000" marR="36000" marT="36000" marB="36000" anchor="b">
                    <a:solidFill>
                      <a:schemeClr val="accent1"/>
                    </a:solidFill>
                  </a:tcPr>
                </a:tc>
                <a:tc hMerge="1">
                  <a:txBody>
                    <a:bodyPr/>
                    <a:lstStyle/>
                    <a:p>
                      <a:pPr algn="l" fontAlgn="b"/>
                      <a:endParaRPr lang="fr-FR" sz="500" b="0" i="0" u="none" strike="noStrike" dirty="0">
                        <a:solidFill>
                          <a:srgbClr val="000000"/>
                        </a:solidFill>
                        <a:effectLst/>
                        <a:latin typeface="Arial" panose="020B0604020202020204" pitchFamily="34" charset="0"/>
                      </a:endParaRPr>
                    </a:p>
                  </a:txBody>
                  <a:tcPr marL="36000" marR="36000" marT="36000" marB="36000" anchor="b">
                    <a:solidFill>
                      <a:schemeClr val="accent1"/>
                    </a:solidFill>
                  </a:tcPr>
                </a:tc>
                <a:tc hMerge="1">
                  <a:txBody>
                    <a:bodyPr/>
                    <a:lstStyle/>
                    <a:p>
                      <a:pPr algn="l" fontAlgn="b"/>
                      <a:r>
                        <a:rPr lang="fr-FR" sz="500" u="none" strike="noStrike" dirty="0">
                          <a:effectLst/>
                        </a:rPr>
                        <a:t> </a:t>
                      </a:r>
                      <a:endParaRPr lang="fr-FR" sz="500" b="0" i="0" u="none" strike="noStrike" dirty="0">
                        <a:solidFill>
                          <a:srgbClr val="000000"/>
                        </a:solidFill>
                        <a:effectLst/>
                        <a:latin typeface="Arial" panose="020B0604020202020204" pitchFamily="34" charset="0"/>
                      </a:endParaRPr>
                    </a:p>
                  </a:txBody>
                  <a:tcPr marL="36000" marR="36000" marT="36000" marB="36000" anchor="b">
                    <a:solidFill>
                      <a:schemeClr val="accent1"/>
                    </a:solidFill>
                  </a:tcPr>
                </a:tc>
                <a:extLst>
                  <a:ext uri="{0D108BD9-81ED-4DB2-BD59-A6C34878D82A}">
                    <a16:rowId xmlns:a16="http://schemas.microsoft.com/office/drawing/2014/main" val="2403475273"/>
                  </a:ext>
                </a:extLst>
              </a:tr>
              <a:tr h="0">
                <a:tc gridSpan="9">
                  <a:txBody>
                    <a:bodyPr/>
                    <a:lstStyle/>
                    <a:p>
                      <a:pPr algn="l" fontAlgn="b"/>
                      <a:r>
                        <a:rPr lang="fr-FR" sz="500" b="1" u="none" strike="noStrike" dirty="0">
                          <a:solidFill>
                            <a:schemeClr val="bg1"/>
                          </a:solidFill>
                          <a:effectLst/>
                        </a:rPr>
                        <a:t>Biochimie</a:t>
                      </a:r>
                    </a:p>
                  </a:txBody>
                  <a:tcPr marL="36000" marR="36000" marT="36000" marB="36000" anchor="ctr">
                    <a:solidFill>
                      <a:srgbClr val="DAADCE"/>
                    </a:solidFill>
                  </a:tcPr>
                </a:tc>
                <a:tc hMerge="1">
                  <a:txBody>
                    <a:bodyPr/>
                    <a:lstStyle/>
                    <a:p>
                      <a:pPr algn="l" fontAlgn="ctr"/>
                      <a:r>
                        <a:rPr lang="fr-FR" sz="500" u="none" strike="noStrike" dirty="0">
                          <a:effectLst/>
                        </a:rPr>
                        <a:t> </a:t>
                      </a:r>
                      <a:endParaRPr lang="fr-FR" sz="500" b="1" i="0" u="none" strike="noStrike" dirty="0">
                        <a:solidFill>
                          <a:srgbClr val="FFFFFF"/>
                        </a:solidFill>
                        <a:effectLst/>
                        <a:latin typeface="Open Sans" panose="020B0606030504020204" pitchFamily="34" charset="0"/>
                      </a:endParaRPr>
                    </a:p>
                  </a:txBody>
                  <a:tcPr marL="36000" marR="36000" marT="36000" marB="36000" anchor="ctr"/>
                </a:tc>
                <a:tc hMerge="1">
                  <a:txBody>
                    <a:bodyPr/>
                    <a:lstStyle/>
                    <a:p>
                      <a:pPr algn="l" fontAlgn="ctr"/>
                      <a:r>
                        <a:rPr lang="fr-FR" sz="500" u="none" strike="noStrike" dirty="0">
                          <a:effectLst/>
                        </a:rPr>
                        <a:t> </a:t>
                      </a:r>
                      <a:endParaRPr lang="fr-FR" sz="500" b="1" i="0" u="none" strike="noStrike" dirty="0">
                        <a:solidFill>
                          <a:srgbClr val="FFFFFF"/>
                        </a:solidFill>
                        <a:effectLst/>
                        <a:latin typeface="Open Sans" panose="020B0606030504020204" pitchFamily="34" charset="0"/>
                      </a:endParaRPr>
                    </a:p>
                  </a:txBody>
                  <a:tcPr marL="36000" marR="36000" marT="36000" marB="36000" anchor="ctr"/>
                </a:tc>
                <a:tc hMerge="1">
                  <a:txBody>
                    <a:bodyPr/>
                    <a:lstStyle/>
                    <a:p>
                      <a:pPr algn="l" fontAlgn="ctr"/>
                      <a:r>
                        <a:rPr lang="fr-FR" sz="500" u="none" strike="noStrike" dirty="0">
                          <a:effectLst/>
                        </a:rPr>
                        <a:t> </a:t>
                      </a:r>
                      <a:endParaRPr lang="fr-FR" sz="500" b="1" i="0" u="none" strike="noStrike" dirty="0">
                        <a:solidFill>
                          <a:srgbClr val="FFFFFF"/>
                        </a:solidFill>
                        <a:effectLst/>
                        <a:latin typeface="Open Sans" panose="020B0606030504020204" pitchFamily="34" charset="0"/>
                      </a:endParaRPr>
                    </a:p>
                  </a:txBody>
                  <a:tcPr marL="36000" marR="36000" marT="36000" marB="36000" anchor="ctr"/>
                </a:tc>
                <a:tc hMerge="1">
                  <a:txBody>
                    <a:bodyPr/>
                    <a:lstStyle/>
                    <a:p>
                      <a:pPr algn="l" fontAlgn="ctr"/>
                      <a:r>
                        <a:rPr lang="fr-FR" sz="500" u="none" strike="noStrike">
                          <a:effectLst/>
                        </a:rPr>
                        <a:t> </a:t>
                      </a:r>
                      <a:endParaRPr lang="fr-FR" sz="500" b="1" i="0" u="none" strike="noStrike">
                        <a:solidFill>
                          <a:srgbClr val="FFFFFF"/>
                        </a:solidFill>
                        <a:effectLst/>
                        <a:latin typeface="Open Sans" panose="020B0606030504020204" pitchFamily="34" charset="0"/>
                      </a:endParaRPr>
                    </a:p>
                  </a:txBody>
                  <a:tcPr marL="36000" marR="36000" marT="36000" marB="36000" anchor="ctr"/>
                </a:tc>
                <a:tc hMerge="1">
                  <a:txBody>
                    <a:bodyPr/>
                    <a:lstStyle/>
                    <a:p>
                      <a:pPr algn="l" fontAlgn="ctr"/>
                      <a:r>
                        <a:rPr lang="fr-FR" sz="500" u="none" strike="noStrike">
                          <a:effectLst/>
                        </a:rPr>
                        <a:t> </a:t>
                      </a:r>
                      <a:endParaRPr lang="fr-FR" sz="500" b="1" i="0" u="none" strike="noStrike">
                        <a:solidFill>
                          <a:srgbClr val="FFFFFF"/>
                        </a:solidFill>
                        <a:effectLst/>
                        <a:latin typeface="Open Sans" panose="020B0606030504020204" pitchFamily="34" charset="0"/>
                      </a:endParaRPr>
                    </a:p>
                  </a:txBody>
                  <a:tcPr marL="36000" marR="36000" marT="36000" marB="36000" anchor="ctr"/>
                </a:tc>
                <a:tc hMerge="1">
                  <a:txBody>
                    <a:bodyPr/>
                    <a:lstStyle/>
                    <a:p>
                      <a:pPr algn="l" fontAlgn="b"/>
                      <a:r>
                        <a:rPr lang="fr-FR" sz="500" u="none" strike="noStrike">
                          <a:effectLst/>
                        </a:rPr>
                        <a:t> </a:t>
                      </a:r>
                      <a:endParaRPr lang="fr-FR" sz="500" b="1" i="0" u="none" strike="noStrike">
                        <a:solidFill>
                          <a:srgbClr val="000000"/>
                        </a:solidFill>
                        <a:effectLst/>
                        <a:latin typeface="Arial" panose="020B0604020202020204" pitchFamily="34" charset="0"/>
                      </a:endParaRPr>
                    </a:p>
                  </a:txBody>
                  <a:tcPr marL="36000" marR="36000" marT="36000" marB="36000" anchor="b"/>
                </a:tc>
                <a:tc hMerge="1">
                  <a:txBody>
                    <a:bodyPr/>
                    <a:lstStyle/>
                    <a:p>
                      <a:pPr algn="l" fontAlgn="b"/>
                      <a:endParaRPr lang="fr-FR" sz="500" u="none" strike="noStrike" dirty="0">
                        <a:effectLst/>
                      </a:endParaRPr>
                    </a:p>
                  </a:txBody>
                  <a:tcPr marL="36000" marR="36000" marT="36000" marB="36000" anchor="b"/>
                </a:tc>
                <a:tc hMerge="1">
                  <a:txBody>
                    <a:bodyPr/>
                    <a:lstStyle/>
                    <a:p>
                      <a:pPr algn="l" fontAlgn="b"/>
                      <a:endParaRPr lang="fr-FR" sz="500" b="0" i="0" u="none" strike="noStrike" dirty="0">
                        <a:solidFill>
                          <a:srgbClr val="000000"/>
                        </a:solidFill>
                        <a:effectLst/>
                        <a:latin typeface="Arial" panose="020B0604020202020204" pitchFamily="34" charset="0"/>
                      </a:endParaRPr>
                    </a:p>
                  </a:txBody>
                  <a:tcPr marL="36000" marR="36000" marT="36000" marB="36000" anchor="b"/>
                </a:tc>
                <a:extLst>
                  <a:ext uri="{0D108BD9-81ED-4DB2-BD59-A6C34878D82A}">
                    <a16:rowId xmlns:a16="http://schemas.microsoft.com/office/drawing/2014/main" val="14854455"/>
                  </a:ext>
                </a:extLst>
              </a:tr>
              <a:tr h="0">
                <a:tc>
                  <a:txBody>
                    <a:bodyPr/>
                    <a:lstStyle/>
                    <a:p>
                      <a:pPr algn="l" fontAlgn="b"/>
                      <a:r>
                        <a:rPr lang="fr-FR" sz="500" b="1" u="none" strike="noStrike" dirty="0">
                          <a:effectLst/>
                        </a:rPr>
                        <a:t>Chaine Nemo</a:t>
                      </a:r>
                      <a:endParaRPr lang="fr-FR" sz="500" b="1"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Critique</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Critique</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Critique</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Critique</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1h -3h</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l'automate est en capacité de travailler hors réseau</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 </a:t>
                      </a:r>
                      <a:endParaRPr lang="fr-FR" sz="500" b="0" i="0" u="none" strike="noStrike" dirty="0">
                        <a:solidFill>
                          <a:srgbClr val="000000"/>
                        </a:solidFill>
                        <a:effectLst/>
                        <a:latin typeface="Open Sans" panose="020B0606030504020204" pitchFamily="34" charset="0"/>
                      </a:endParaRPr>
                    </a:p>
                  </a:txBody>
                  <a:tcPr marL="36000" marR="36000" marT="36000" marB="36000" anchor="ctr"/>
                </a:tc>
                <a:extLst>
                  <a:ext uri="{0D108BD9-81ED-4DB2-BD59-A6C34878D82A}">
                    <a16:rowId xmlns:a16="http://schemas.microsoft.com/office/drawing/2014/main" val="1814692943"/>
                  </a:ext>
                </a:extLst>
              </a:tr>
              <a:tr h="0">
                <a:tc>
                  <a:txBody>
                    <a:bodyPr/>
                    <a:lstStyle/>
                    <a:p>
                      <a:pPr algn="l" fontAlgn="b"/>
                      <a:r>
                        <a:rPr lang="fr-FR" sz="500" b="1" u="none" strike="noStrike" dirty="0" err="1">
                          <a:effectLst/>
                        </a:rPr>
                        <a:t>Alinity</a:t>
                      </a:r>
                      <a:r>
                        <a:rPr lang="fr-FR" sz="500" b="1" u="none" strike="noStrike" dirty="0">
                          <a:effectLst/>
                        </a:rPr>
                        <a:t> C16000</a:t>
                      </a:r>
                      <a:endParaRPr lang="fr-FR" sz="500" b="1"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Critique</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Critique</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1h -3h</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l'automate est en capacité de travailler hors réseau</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b"/>
                      <a:r>
                        <a:rPr lang="fr-FR" sz="500" u="none" strike="noStrike" dirty="0">
                          <a:effectLst/>
                        </a:rPr>
                        <a:t> </a:t>
                      </a:r>
                      <a:endParaRPr lang="fr-FR" sz="500" b="0" i="0" u="none" strike="noStrike" dirty="0">
                        <a:solidFill>
                          <a:srgbClr val="000000"/>
                        </a:solidFill>
                        <a:effectLst/>
                        <a:latin typeface="Arial" panose="020B0604020202020204" pitchFamily="34" charset="0"/>
                      </a:endParaRPr>
                    </a:p>
                  </a:txBody>
                  <a:tcPr marL="36000" marR="36000" marT="36000" marB="36000" anchor="ctr"/>
                </a:tc>
                <a:extLst>
                  <a:ext uri="{0D108BD9-81ED-4DB2-BD59-A6C34878D82A}">
                    <a16:rowId xmlns:a16="http://schemas.microsoft.com/office/drawing/2014/main" val="3872890147"/>
                  </a:ext>
                </a:extLst>
              </a:tr>
              <a:tr h="0">
                <a:tc>
                  <a:txBody>
                    <a:bodyPr/>
                    <a:lstStyle/>
                    <a:p>
                      <a:pPr algn="l" fontAlgn="b"/>
                      <a:r>
                        <a:rPr lang="fr-FR" sz="500" b="1" u="none" strike="noStrike" dirty="0">
                          <a:effectLst/>
                        </a:rPr>
                        <a:t>ABL901 et 902</a:t>
                      </a:r>
                      <a:endParaRPr lang="fr-FR" sz="500" b="1"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1h -3h</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l'automate est en capacité de travailler hors réseau</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b"/>
                      <a:r>
                        <a:rPr lang="fr-FR" sz="500" u="none" strike="noStrike">
                          <a:effectLst/>
                        </a:rPr>
                        <a:t> </a:t>
                      </a:r>
                      <a:endParaRPr lang="fr-FR" sz="500" b="0" i="0" u="none" strike="noStrike">
                        <a:solidFill>
                          <a:srgbClr val="000000"/>
                        </a:solidFill>
                        <a:effectLst/>
                        <a:latin typeface="Arial" panose="020B0604020202020204" pitchFamily="34" charset="0"/>
                      </a:endParaRPr>
                    </a:p>
                  </a:txBody>
                  <a:tcPr marL="36000" marR="36000" marT="36000" marB="36000" anchor="ctr"/>
                </a:tc>
                <a:extLst>
                  <a:ext uri="{0D108BD9-81ED-4DB2-BD59-A6C34878D82A}">
                    <a16:rowId xmlns:a16="http://schemas.microsoft.com/office/drawing/2014/main" val="2739911662"/>
                  </a:ext>
                </a:extLst>
              </a:tr>
              <a:tr h="0">
                <a:tc>
                  <a:txBody>
                    <a:bodyPr/>
                    <a:lstStyle/>
                    <a:p>
                      <a:pPr algn="l" fontAlgn="b"/>
                      <a:r>
                        <a:rPr lang="fr-FR" sz="500" b="1" u="none" strike="noStrike">
                          <a:effectLst/>
                        </a:rPr>
                        <a:t>Architecte I1000</a:t>
                      </a:r>
                      <a:endParaRPr lang="fr-FR" sz="500" b="1"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Critique</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1h -3h</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l'automate est en capacité de travailler hors réseau</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b"/>
                      <a:r>
                        <a:rPr lang="fr-FR" sz="500" u="none" strike="noStrike">
                          <a:effectLst/>
                        </a:rPr>
                        <a:t> </a:t>
                      </a:r>
                      <a:endParaRPr lang="fr-FR" sz="500" b="0" i="0" u="none" strike="noStrike">
                        <a:solidFill>
                          <a:srgbClr val="000000"/>
                        </a:solidFill>
                        <a:effectLst/>
                        <a:latin typeface="Arial" panose="020B0604020202020204" pitchFamily="34" charset="0"/>
                      </a:endParaRPr>
                    </a:p>
                  </a:txBody>
                  <a:tcPr marL="36000" marR="36000" marT="36000" marB="36000" anchor="ctr"/>
                </a:tc>
                <a:extLst>
                  <a:ext uri="{0D108BD9-81ED-4DB2-BD59-A6C34878D82A}">
                    <a16:rowId xmlns:a16="http://schemas.microsoft.com/office/drawing/2014/main" val="1882067995"/>
                  </a:ext>
                </a:extLst>
              </a:tr>
              <a:tr h="0">
                <a:tc gridSpan="9">
                  <a:txBody>
                    <a:bodyPr/>
                    <a:lstStyle/>
                    <a:p>
                      <a:pPr algn="l" fontAlgn="b"/>
                      <a:r>
                        <a:rPr lang="fr-FR" sz="500" b="1" u="none" strike="noStrike" dirty="0">
                          <a:solidFill>
                            <a:schemeClr val="bg1"/>
                          </a:solidFill>
                          <a:effectLst/>
                        </a:rPr>
                        <a:t>Hématologie</a:t>
                      </a:r>
                      <a:endParaRPr lang="fr-FR" sz="500" b="1" i="0" u="none" strike="noStrike" dirty="0">
                        <a:solidFill>
                          <a:schemeClr val="bg1"/>
                        </a:solidFill>
                        <a:effectLst/>
                        <a:latin typeface="Arial" panose="020B0604020202020204" pitchFamily="34" charset="0"/>
                      </a:endParaRPr>
                    </a:p>
                  </a:txBody>
                  <a:tcPr marL="36000" marR="36000" marT="36000" marB="36000" anchor="ctr">
                    <a:solidFill>
                      <a:srgbClr val="DAADCE"/>
                    </a:solidFill>
                  </a:tcPr>
                </a:tc>
                <a:tc hMerge="1">
                  <a:txBody>
                    <a:bodyPr/>
                    <a:lstStyle/>
                    <a:p>
                      <a:pPr algn="l" fontAlgn="ctr"/>
                      <a:endParaRPr lang="fr-FR" sz="500" b="1" i="0" u="none" strike="noStrike" dirty="0">
                        <a:solidFill>
                          <a:srgbClr val="FFFFFF"/>
                        </a:solidFill>
                        <a:effectLst/>
                        <a:latin typeface="Open Sans" panose="020B0606030504020204" pitchFamily="34" charset="0"/>
                      </a:endParaRPr>
                    </a:p>
                  </a:txBody>
                  <a:tcPr marL="36000" marR="36000" marT="36000" marB="36000" anchor="ctr">
                    <a:solidFill>
                      <a:schemeClr val="accent2">
                        <a:lumMod val="60000"/>
                        <a:lumOff val="40000"/>
                      </a:schemeClr>
                    </a:solidFill>
                  </a:tcPr>
                </a:tc>
                <a:tc hMerge="1">
                  <a:txBody>
                    <a:bodyPr/>
                    <a:lstStyle/>
                    <a:p>
                      <a:pPr algn="l" fontAlgn="ctr"/>
                      <a:endParaRPr lang="fr-FR" sz="500" b="1" i="0" u="none" strike="noStrike" dirty="0">
                        <a:solidFill>
                          <a:srgbClr val="FFFFFF"/>
                        </a:solidFill>
                        <a:effectLst/>
                        <a:latin typeface="Open Sans" panose="020B0606030504020204" pitchFamily="34" charset="0"/>
                      </a:endParaRPr>
                    </a:p>
                  </a:txBody>
                  <a:tcPr marL="36000" marR="36000" marT="36000" marB="36000" anchor="ctr">
                    <a:solidFill>
                      <a:schemeClr val="accent2">
                        <a:lumMod val="60000"/>
                        <a:lumOff val="40000"/>
                      </a:schemeClr>
                    </a:solidFill>
                  </a:tcPr>
                </a:tc>
                <a:tc hMerge="1">
                  <a:txBody>
                    <a:bodyPr/>
                    <a:lstStyle/>
                    <a:p>
                      <a:pPr algn="l" fontAlgn="ctr"/>
                      <a:endParaRPr lang="fr-FR" sz="500" b="1" i="0" u="none" strike="noStrike" dirty="0">
                        <a:solidFill>
                          <a:srgbClr val="FFFFFF"/>
                        </a:solidFill>
                        <a:effectLst/>
                        <a:latin typeface="Open Sans" panose="020B0606030504020204" pitchFamily="34" charset="0"/>
                      </a:endParaRPr>
                    </a:p>
                  </a:txBody>
                  <a:tcPr marL="36000" marR="36000" marT="36000" marB="36000" anchor="ctr">
                    <a:solidFill>
                      <a:schemeClr val="accent2">
                        <a:lumMod val="60000"/>
                        <a:lumOff val="40000"/>
                      </a:schemeClr>
                    </a:solidFill>
                  </a:tcPr>
                </a:tc>
                <a:tc hMerge="1">
                  <a:txBody>
                    <a:bodyPr/>
                    <a:lstStyle/>
                    <a:p>
                      <a:pPr algn="l" fontAlgn="ctr"/>
                      <a:endParaRPr lang="fr-FR" sz="500" b="1" i="0" u="none" strike="noStrike" dirty="0">
                        <a:solidFill>
                          <a:srgbClr val="FFFFFF"/>
                        </a:solidFill>
                        <a:effectLst/>
                        <a:latin typeface="Open Sans" panose="020B0606030504020204" pitchFamily="34" charset="0"/>
                      </a:endParaRPr>
                    </a:p>
                  </a:txBody>
                  <a:tcPr marL="36000" marR="36000" marT="36000" marB="36000" anchor="ctr">
                    <a:solidFill>
                      <a:schemeClr val="accent2">
                        <a:lumMod val="60000"/>
                        <a:lumOff val="40000"/>
                      </a:schemeClr>
                    </a:solidFill>
                  </a:tcPr>
                </a:tc>
                <a:tc hMerge="1">
                  <a:txBody>
                    <a:bodyPr/>
                    <a:lstStyle/>
                    <a:p>
                      <a:pPr algn="l" fontAlgn="ctr"/>
                      <a:endParaRPr lang="fr-FR" sz="500" b="1" i="0" u="none" strike="noStrike" dirty="0">
                        <a:solidFill>
                          <a:srgbClr val="FFFFFF"/>
                        </a:solidFill>
                        <a:effectLst/>
                        <a:latin typeface="Open Sans" panose="020B0606030504020204" pitchFamily="34" charset="0"/>
                      </a:endParaRPr>
                    </a:p>
                  </a:txBody>
                  <a:tcPr marL="36000" marR="36000" marT="36000" marB="36000" anchor="ctr">
                    <a:solidFill>
                      <a:schemeClr val="accent2">
                        <a:lumMod val="60000"/>
                        <a:lumOff val="40000"/>
                      </a:schemeClr>
                    </a:solidFill>
                  </a:tcPr>
                </a:tc>
                <a:tc hMerge="1">
                  <a:txBody>
                    <a:bodyPr/>
                    <a:lstStyle/>
                    <a:p>
                      <a:pPr algn="l" fontAlgn="b"/>
                      <a:endParaRPr lang="fr-FR" sz="500" b="1" i="0" u="none" strike="noStrike" dirty="0">
                        <a:solidFill>
                          <a:srgbClr val="000000"/>
                        </a:solidFill>
                        <a:effectLst/>
                        <a:latin typeface="Arial" panose="020B0604020202020204" pitchFamily="34" charset="0"/>
                      </a:endParaRPr>
                    </a:p>
                  </a:txBody>
                  <a:tcPr marL="36000" marR="36000" marT="36000" marB="36000" anchor="b">
                    <a:solidFill>
                      <a:schemeClr val="accent2">
                        <a:lumMod val="60000"/>
                        <a:lumOff val="40000"/>
                      </a:schemeClr>
                    </a:solidFill>
                  </a:tcPr>
                </a:tc>
                <a:tc hMerge="1">
                  <a:txBody>
                    <a:bodyPr/>
                    <a:lstStyle/>
                    <a:p>
                      <a:pPr algn="l" fontAlgn="ct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2">
                        <a:lumMod val="60000"/>
                        <a:lumOff val="40000"/>
                      </a:schemeClr>
                    </a:solidFill>
                  </a:tcPr>
                </a:tc>
                <a:tc hMerge="1">
                  <a:txBody>
                    <a:bodyPr/>
                    <a:lstStyle/>
                    <a:p>
                      <a:pPr algn="l" fontAlgn="b"/>
                      <a:endParaRPr lang="fr-FR" sz="500" b="0" i="0" u="none" strike="noStrike" dirty="0">
                        <a:solidFill>
                          <a:srgbClr val="000000"/>
                        </a:solidFill>
                        <a:effectLst/>
                        <a:latin typeface="Arial" panose="020B0604020202020204" pitchFamily="34" charset="0"/>
                      </a:endParaRPr>
                    </a:p>
                  </a:txBody>
                  <a:tcPr marL="36000" marR="36000" marT="36000" marB="36000" anchor="b">
                    <a:solidFill>
                      <a:schemeClr val="accent2">
                        <a:lumMod val="60000"/>
                        <a:lumOff val="40000"/>
                      </a:schemeClr>
                    </a:solidFill>
                  </a:tcPr>
                </a:tc>
                <a:extLst>
                  <a:ext uri="{0D108BD9-81ED-4DB2-BD59-A6C34878D82A}">
                    <a16:rowId xmlns:a16="http://schemas.microsoft.com/office/drawing/2014/main" val="1079044630"/>
                  </a:ext>
                </a:extLst>
              </a:tr>
              <a:tr h="0">
                <a:tc>
                  <a:txBody>
                    <a:bodyPr/>
                    <a:lstStyle/>
                    <a:p>
                      <a:pPr algn="l" fontAlgn="b"/>
                      <a:r>
                        <a:rPr lang="fr-FR" sz="500" b="1" u="none" strike="noStrike">
                          <a:effectLst/>
                        </a:rPr>
                        <a:t>Chaine SYSMEX</a:t>
                      </a:r>
                      <a:endParaRPr lang="fr-FR" sz="500" b="1"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Critique</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Critique</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1h -3h</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l'automate est en capacité de travailler hors réseau</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b"/>
                      <a:r>
                        <a:rPr lang="fr-FR" sz="500" u="none" strike="noStrike" dirty="0">
                          <a:effectLst/>
                        </a:rPr>
                        <a:t> </a:t>
                      </a:r>
                      <a:endParaRPr lang="fr-FR" sz="500" b="0" i="0" u="none" strike="noStrike" dirty="0">
                        <a:solidFill>
                          <a:srgbClr val="000000"/>
                        </a:solidFill>
                        <a:effectLst/>
                        <a:latin typeface="Arial" panose="020B0604020202020204" pitchFamily="34" charset="0"/>
                      </a:endParaRPr>
                    </a:p>
                  </a:txBody>
                  <a:tcPr marL="36000" marR="36000" marT="36000" marB="36000" anchor="ctr"/>
                </a:tc>
                <a:extLst>
                  <a:ext uri="{0D108BD9-81ED-4DB2-BD59-A6C34878D82A}">
                    <a16:rowId xmlns:a16="http://schemas.microsoft.com/office/drawing/2014/main" val="2653826183"/>
                  </a:ext>
                </a:extLst>
              </a:tr>
              <a:tr h="0">
                <a:tc>
                  <a:txBody>
                    <a:bodyPr/>
                    <a:lstStyle/>
                    <a:p>
                      <a:pPr algn="l" fontAlgn="b"/>
                      <a:r>
                        <a:rPr lang="fr-FR" sz="500" b="1" u="none" strike="noStrike" dirty="0">
                          <a:effectLst/>
                        </a:rPr>
                        <a:t>XE 5000</a:t>
                      </a:r>
                      <a:endParaRPr lang="fr-FR" sz="500" b="1"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1h -3h</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l'automate est en capacité de travailler hors réseau</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b"/>
                      <a:r>
                        <a:rPr lang="fr-FR" sz="500" u="none" strike="noStrike" dirty="0">
                          <a:effectLst/>
                        </a:rPr>
                        <a:t> </a:t>
                      </a:r>
                      <a:endParaRPr lang="fr-FR" sz="500" b="0" i="0" u="none" strike="noStrike" dirty="0">
                        <a:solidFill>
                          <a:srgbClr val="000000"/>
                        </a:solidFill>
                        <a:effectLst/>
                        <a:latin typeface="Arial" panose="020B0604020202020204" pitchFamily="34" charset="0"/>
                      </a:endParaRPr>
                    </a:p>
                  </a:txBody>
                  <a:tcPr marL="36000" marR="36000" marT="36000" marB="36000" anchor="ctr"/>
                </a:tc>
                <a:extLst>
                  <a:ext uri="{0D108BD9-81ED-4DB2-BD59-A6C34878D82A}">
                    <a16:rowId xmlns:a16="http://schemas.microsoft.com/office/drawing/2014/main" val="192379234"/>
                  </a:ext>
                </a:extLst>
              </a:tr>
              <a:tr h="0">
                <a:tc>
                  <a:txBody>
                    <a:bodyPr/>
                    <a:lstStyle/>
                    <a:p>
                      <a:pPr algn="l" fontAlgn="b"/>
                      <a:r>
                        <a:rPr lang="fr-FR" sz="500" b="1" u="none" strike="noStrike" dirty="0">
                          <a:effectLst/>
                        </a:rPr>
                        <a:t>DI60</a:t>
                      </a:r>
                      <a:endParaRPr lang="fr-FR" sz="500" b="1"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1h -3h</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b"/>
                      <a:r>
                        <a:rPr lang="fr-FR" sz="500" u="none" strike="noStrike" dirty="0">
                          <a:effectLst/>
                        </a:rPr>
                        <a:t>l'automate est en capacité de travailler hors réseau</a:t>
                      </a:r>
                      <a:endParaRPr lang="fr-FR" sz="500" b="0" i="0" u="none" strike="noStrike" dirty="0">
                        <a:solidFill>
                          <a:srgbClr val="000000"/>
                        </a:solidFill>
                        <a:effectLst/>
                        <a:latin typeface="Arial" panose="020B0604020202020204" pitchFamily="34" charset="0"/>
                      </a:endParaRPr>
                    </a:p>
                  </a:txBody>
                  <a:tcPr marL="36000" marR="36000" marT="36000" marB="36000" anchor="ctr"/>
                </a:tc>
                <a:tc>
                  <a:txBody>
                    <a:bodyPr/>
                    <a:lstStyle/>
                    <a:p>
                      <a:pPr algn="l" fontAlgn="b"/>
                      <a:endParaRPr lang="fr-FR" sz="500" b="0" i="0" u="none" strike="noStrike" dirty="0">
                        <a:solidFill>
                          <a:srgbClr val="000000"/>
                        </a:solidFill>
                        <a:effectLst/>
                        <a:latin typeface="Arial" panose="020B0604020202020204" pitchFamily="34" charset="0"/>
                      </a:endParaRPr>
                    </a:p>
                  </a:txBody>
                  <a:tcPr marL="36000" marR="36000" marT="36000" marB="36000" anchor="ctr"/>
                </a:tc>
                <a:extLst>
                  <a:ext uri="{0D108BD9-81ED-4DB2-BD59-A6C34878D82A}">
                    <a16:rowId xmlns:a16="http://schemas.microsoft.com/office/drawing/2014/main" val="1480272902"/>
                  </a:ext>
                </a:extLst>
              </a:tr>
              <a:tr h="0">
                <a:tc>
                  <a:txBody>
                    <a:bodyPr/>
                    <a:lstStyle/>
                    <a:p>
                      <a:pPr algn="l" fontAlgn="b"/>
                      <a:r>
                        <a:rPr lang="fr-FR" sz="500" b="1" u="none" strike="noStrike">
                          <a:effectLst/>
                        </a:rPr>
                        <a:t>VESMATIC CUBE 80</a:t>
                      </a:r>
                      <a:endParaRPr lang="fr-FR" sz="500" b="1"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1h -3h</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b"/>
                      <a:r>
                        <a:rPr lang="fr-FR" sz="500" u="none" strike="noStrike" dirty="0">
                          <a:effectLst/>
                        </a:rPr>
                        <a:t>l'automate est en capacité de travailler hors réseau</a:t>
                      </a:r>
                      <a:endParaRPr lang="fr-FR" sz="500" b="0" i="0" u="none" strike="noStrike" dirty="0">
                        <a:solidFill>
                          <a:srgbClr val="000000"/>
                        </a:solidFill>
                        <a:effectLst/>
                        <a:latin typeface="Arial" panose="020B0604020202020204" pitchFamily="34" charset="0"/>
                      </a:endParaRPr>
                    </a:p>
                  </a:txBody>
                  <a:tcPr marL="36000" marR="36000" marT="36000" marB="36000" anchor="ctr"/>
                </a:tc>
                <a:tc>
                  <a:txBody>
                    <a:bodyPr/>
                    <a:lstStyle/>
                    <a:p>
                      <a:pPr algn="l" fontAlgn="b"/>
                      <a:r>
                        <a:rPr lang="fr-FR" sz="500" u="none" strike="noStrike" dirty="0">
                          <a:effectLst/>
                        </a:rPr>
                        <a:t> </a:t>
                      </a:r>
                      <a:endParaRPr lang="fr-FR" sz="500" b="0" i="0" u="none" strike="noStrike" dirty="0">
                        <a:solidFill>
                          <a:srgbClr val="000000"/>
                        </a:solidFill>
                        <a:effectLst/>
                        <a:latin typeface="Arial" panose="020B0604020202020204" pitchFamily="34" charset="0"/>
                      </a:endParaRPr>
                    </a:p>
                  </a:txBody>
                  <a:tcPr marL="36000" marR="36000" marT="36000" marB="36000" anchor="ctr"/>
                </a:tc>
                <a:extLst>
                  <a:ext uri="{0D108BD9-81ED-4DB2-BD59-A6C34878D82A}">
                    <a16:rowId xmlns:a16="http://schemas.microsoft.com/office/drawing/2014/main" val="1693130053"/>
                  </a:ext>
                </a:extLst>
              </a:tr>
              <a:tr h="102687">
                <a:tc>
                  <a:txBody>
                    <a:bodyPr/>
                    <a:lstStyle/>
                    <a:p>
                      <a:pPr algn="l" fontAlgn="b"/>
                      <a:r>
                        <a:rPr lang="fr-FR" sz="500" b="1" u="none" strike="noStrike">
                          <a:effectLst/>
                        </a:rPr>
                        <a:t>SP50</a:t>
                      </a:r>
                      <a:endParaRPr lang="fr-FR" sz="500" b="1"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1h -3h</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b"/>
                      <a:r>
                        <a:rPr lang="fr-FR" sz="500" u="none" strike="noStrike">
                          <a:effectLst/>
                        </a:rPr>
                        <a:t>l'automate est en capacité de travailler hors réseau</a:t>
                      </a:r>
                      <a:endParaRPr lang="fr-FR" sz="500" b="0" i="0" u="none" strike="noStrike">
                        <a:solidFill>
                          <a:srgbClr val="000000"/>
                        </a:solidFill>
                        <a:effectLst/>
                        <a:latin typeface="Arial" panose="020B0604020202020204" pitchFamily="34" charset="0"/>
                      </a:endParaRPr>
                    </a:p>
                  </a:txBody>
                  <a:tcPr marL="36000" marR="36000" marT="36000" marB="36000" anchor="ctr"/>
                </a:tc>
                <a:tc>
                  <a:txBody>
                    <a:bodyPr/>
                    <a:lstStyle/>
                    <a:p>
                      <a:pPr algn="l" fontAlgn="b"/>
                      <a:r>
                        <a:rPr lang="fr-FR" sz="500" u="none" strike="noStrike" dirty="0">
                          <a:effectLst/>
                        </a:rPr>
                        <a:t> </a:t>
                      </a:r>
                      <a:endParaRPr lang="fr-FR" sz="500" b="0" i="0" u="none" strike="noStrike" dirty="0">
                        <a:solidFill>
                          <a:srgbClr val="000000"/>
                        </a:solidFill>
                        <a:effectLst/>
                        <a:latin typeface="Arial" panose="020B0604020202020204" pitchFamily="34" charset="0"/>
                      </a:endParaRPr>
                    </a:p>
                  </a:txBody>
                  <a:tcPr marL="36000" marR="36000" marT="36000" marB="36000" anchor="ctr"/>
                </a:tc>
                <a:extLst>
                  <a:ext uri="{0D108BD9-81ED-4DB2-BD59-A6C34878D82A}">
                    <a16:rowId xmlns:a16="http://schemas.microsoft.com/office/drawing/2014/main" val="3320489316"/>
                  </a:ext>
                </a:extLst>
              </a:tr>
              <a:tr h="0">
                <a:tc gridSpan="9">
                  <a:txBody>
                    <a:bodyPr/>
                    <a:lstStyle/>
                    <a:p>
                      <a:pPr algn="l" fontAlgn="b"/>
                      <a:r>
                        <a:rPr lang="fr-FR" sz="500" b="1" u="none" strike="noStrike" dirty="0" err="1">
                          <a:solidFill>
                            <a:schemeClr val="bg1"/>
                          </a:solidFill>
                          <a:effectLst/>
                        </a:rPr>
                        <a:t>BioPoly</a:t>
                      </a:r>
                      <a:endParaRPr lang="fr-FR" sz="500" b="1" i="0" u="none" strike="noStrike" dirty="0">
                        <a:solidFill>
                          <a:schemeClr val="bg1"/>
                        </a:solidFill>
                        <a:effectLst/>
                        <a:latin typeface="Arial" panose="020B0604020202020204" pitchFamily="34" charset="0"/>
                      </a:endParaRPr>
                    </a:p>
                  </a:txBody>
                  <a:tcPr marL="36000" marR="36000" marT="36000" marB="36000" anchor="ctr">
                    <a:solidFill>
                      <a:srgbClr val="DAADCE"/>
                    </a:solidFill>
                  </a:tcPr>
                </a:tc>
                <a:tc hMerge="1">
                  <a:txBody>
                    <a:bodyPr/>
                    <a:lstStyle/>
                    <a:p>
                      <a:pPr algn="l" fontAlgn="ctr"/>
                      <a:endParaRPr lang="fr-FR" sz="500" b="1" i="0" u="none" strike="noStrike" dirty="0">
                        <a:solidFill>
                          <a:srgbClr val="FFFFFF"/>
                        </a:solidFill>
                        <a:effectLst/>
                        <a:latin typeface="Open Sans" panose="020B0606030504020204" pitchFamily="34" charset="0"/>
                      </a:endParaRPr>
                    </a:p>
                  </a:txBody>
                  <a:tcPr marL="36000" marR="36000" marT="36000" marB="36000" anchor="ctr">
                    <a:solidFill>
                      <a:schemeClr val="accent2">
                        <a:lumMod val="60000"/>
                        <a:lumOff val="40000"/>
                      </a:schemeClr>
                    </a:solidFill>
                  </a:tcPr>
                </a:tc>
                <a:tc hMerge="1">
                  <a:txBody>
                    <a:bodyPr/>
                    <a:lstStyle/>
                    <a:p>
                      <a:pPr algn="l" fontAlgn="ctr"/>
                      <a:endParaRPr lang="fr-FR" sz="500" b="1" i="0" u="none" strike="noStrike" dirty="0">
                        <a:solidFill>
                          <a:srgbClr val="FFFFFF"/>
                        </a:solidFill>
                        <a:effectLst/>
                        <a:latin typeface="Open Sans" panose="020B0606030504020204" pitchFamily="34" charset="0"/>
                      </a:endParaRPr>
                    </a:p>
                  </a:txBody>
                  <a:tcPr marL="36000" marR="36000" marT="36000" marB="36000" anchor="ctr">
                    <a:solidFill>
                      <a:schemeClr val="accent2">
                        <a:lumMod val="60000"/>
                        <a:lumOff val="40000"/>
                      </a:schemeClr>
                    </a:solidFill>
                  </a:tcPr>
                </a:tc>
                <a:tc hMerge="1">
                  <a:txBody>
                    <a:bodyPr/>
                    <a:lstStyle/>
                    <a:p>
                      <a:pPr algn="l" fontAlgn="ctr"/>
                      <a:endParaRPr lang="fr-FR" sz="500" b="1" i="0" u="none" strike="noStrike" dirty="0">
                        <a:solidFill>
                          <a:srgbClr val="FFFFFF"/>
                        </a:solidFill>
                        <a:effectLst/>
                        <a:latin typeface="Open Sans" panose="020B0606030504020204" pitchFamily="34" charset="0"/>
                      </a:endParaRPr>
                    </a:p>
                  </a:txBody>
                  <a:tcPr marL="36000" marR="36000" marT="36000" marB="36000" anchor="ctr">
                    <a:solidFill>
                      <a:schemeClr val="accent2">
                        <a:lumMod val="60000"/>
                        <a:lumOff val="40000"/>
                      </a:schemeClr>
                    </a:solidFill>
                  </a:tcPr>
                </a:tc>
                <a:tc hMerge="1">
                  <a:txBody>
                    <a:bodyPr/>
                    <a:lstStyle/>
                    <a:p>
                      <a:pPr algn="l" fontAlgn="ctr"/>
                      <a:endParaRPr lang="fr-FR" sz="500" b="1" i="0" u="none" strike="noStrike" dirty="0">
                        <a:solidFill>
                          <a:srgbClr val="FFFFFF"/>
                        </a:solidFill>
                        <a:effectLst/>
                        <a:latin typeface="Open Sans" panose="020B0606030504020204" pitchFamily="34" charset="0"/>
                      </a:endParaRPr>
                    </a:p>
                  </a:txBody>
                  <a:tcPr marL="36000" marR="36000" marT="36000" marB="36000" anchor="ctr">
                    <a:solidFill>
                      <a:schemeClr val="accent2">
                        <a:lumMod val="60000"/>
                        <a:lumOff val="40000"/>
                      </a:schemeClr>
                    </a:solidFill>
                  </a:tcPr>
                </a:tc>
                <a:tc hMerge="1">
                  <a:txBody>
                    <a:bodyPr/>
                    <a:lstStyle/>
                    <a:p>
                      <a:pPr algn="l" fontAlgn="ctr"/>
                      <a:endParaRPr lang="fr-FR" sz="500" b="1" i="0" u="none" strike="noStrike" dirty="0">
                        <a:solidFill>
                          <a:srgbClr val="FFFFFF"/>
                        </a:solidFill>
                        <a:effectLst/>
                        <a:latin typeface="Open Sans" panose="020B0606030504020204" pitchFamily="34" charset="0"/>
                      </a:endParaRPr>
                    </a:p>
                  </a:txBody>
                  <a:tcPr marL="36000" marR="36000" marT="36000" marB="36000" anchor="ctr">
                    <a:solidFill>
                      <a:schemeClr val="accent2">
                        <a:lumMod val="60000"/>
                        <a:lumOff val="40000"/>
                      </a:schemeClr>
                    </a:solidFill>
                  </a:tcPr>
                </a:tc>
                <a:tc hMerge="1">
                  <a:txBody>
                    <a:bodyPr/>
                    <a:lstStyle/>
                    <a:p>
                      <a:pPr algn="l" fontAlgn="b"/>
                      <a:endParaRPr lang="fr-FR" sz="500" b="1" i="0" u="none" strike="noStrike" dirty="0">
                        <a:solidFill>
                          <a:srgbClr val="000000"/>
                        </a:solidFill>
                        <a:effectLst/>
                        <a:latin typeface="Arial" panose="020B0604020202020204" pitchFamily="34" charset="0"/>
                      </a:endParaRPr>
                    </a:p>
                  </a:txBody>
                  <a:tcPr marL="36000" marR="36000" marT="36000" marB="36000" anchor="b">
                    <a:solidFill>
                      <a:schemeClr val="accent2">
                        <a:lumMod val="60000"/>
                        <a:lumOff val="40000"/>
                      </a:schemeClr>
                    </a:solidFill>
                  </a:tcPr>
                </a:tc>
                <a:tc hMerge="1">
                  <a:txBody>
                    <a:bodyPr/>
                    <a:lstStyle/>
                    <a:p>
                      <a:pPr algn="l" fontAlgn="ct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2">
                        <a:lumMod val="60000"/>
                        <a:lumOff val="40000"/>
                      </a:schemeClr>
                    </a:solidFill>
                  </a:tcPr>
                </a:tc>
                <a:tc hMerge="1">
                  <a:txBody>
                    <a:bodyPr/>
                    <a:lstStyle/>
                    <a:p>
                      <a:pPr algn="l" fontAlgn="b"/>
                      <a:endParaRPr lang="fr-FR" sz="500" b="0" i="0" u="none" strike="noStrike" dirty="0">
                        <a:solidFill>
                          <a:srgbClr val="000000"/>
                        </a:solidFill>
                        <a:effectLst/>
                        <a:latin typeface="Arial" panose="020B0604020202020204" pitchFamily="34" charset="0"/>
                      </a:endParaRPr>
                    </a:p>
                  </a:txBody>
                  <a:tcPr marL="36000" marR="36000" marT="36000" marB="36000" anchor="b">
                    <a:solidFill>
                      <a:schemeClr val="accent2">
                        <a:lumMod val="60000"/>
                        <a:lumOff val="40000"/>
                      </a:schemeClr>
                    </a:solidFill>
                  </a:tcPr>
                </a:tc>
                <a:extLst>
                  <a:ext uri="{0D108BD9-81ED-4DB2-BD59-A6C34878D82A}">
                    <a16:rowId xmlns:a16="http://schemas.microsoft.com/office/drawing/2014/main" val="714110526"/>
                  </a:ext>
                </a:extLst>
              </a:tr>
              <a:tr h="0">
                <a:tc>
                  <a:txBody>
                    <a:bodyPr/>
                    <a:lstStyle/>
                    <a:p>
                      <a:pPr algn="l" fontAlgn="b"/>
                      <a:r>
                        <a:rPr lang="fr-FR" sz="500" b="1" u="none" strike="noStrike">
                          <a:effectLst/>
                        </a:rPr>
                        <a:t>G11</a:t>
                      </a:r>
                      <a:endParaRPr lang="fr-FR" sz="500" b="1"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1h -3h</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b"/>
                      <a:r>
                        <a:rPr lang="fr-FR" sz="500" u="none" strike="noStrike">
                          <a:effectLst/>
                        </a:rPr>
                        <a:t>l'automate est en capacité de travailler hors réseau</a:t>
                      </a:r>
                      <a:endParaRPr lang="fr-FR" sz="500" b="0" i="0" u="none" strike="noStrike">
                        <a:solidFill>
                          <a:srgbClr val="000000"/>
                        </a:solidFill>
                        <a:effectLst/>
                        <a:latin typeface="Arial" panose="020B0604020202020204" pitchFamily="34" charset="0"/>
                      </a:endParaRPr>
                    </a:p>
                  </a:txBody>
                  <a:tcPr marL="36000" marR="36000" marT="36000" marB="36000" anchor="ctr"/>
                </a:tc>
                <a:tc>
                  <a:txBody>
                    <a:bodyPr/>
                    <a:lstStyle/>
                    <a:p>
                      <a:pPr algn="l" fontAlgn="b"/>
                      <a:r>
                        <a:rPr lang="fr-FR" sz="500" u="none" strike="noStrike" dirty="0">
                          <a:effectLst/>
                        </a:rPr>
                        <a:t> </a:t>
                      </a:r>
                      <a:endParaRPr lang="fr-FR" sz="500" b="0" i="0" u="none" strike="noStrike" dirty="0">
                        <a:solidFill>
                          <a:srgbClr val="000000"/>
                        </a:solidFill>
                        <a:effectLst/>
                        <a:latin typeface="Arial" panose="020B0604020202020204" pitchFamily="34" charset="0"/>
                      </a:endParaRPr>
                    </a:p>
                  </a:txBody>
                  <a:tcPr marL="36000" marR="36000" marT="36000" marB="36000" anchor="ctr"/>
                </a:tc>
                <a:extLst>
                  <a:ext uri="{0D108BD9-81ED-4DB2-BD59-A6C34878D82A}">
                    <a16:rowId xmlns:a16="http://schemas.microsoft.com/office/drawing/2014/main" val="3196573146"/>
                  </a:ext>
                </a:extLst>
              </a:tr>
              <a:tr h="0">
                <a:tc>
                  <a:txBody>
                    <a:bodyPr/>
                    <a:lstStyle/>
                    <a:p>
                      <a:pPr algn="l" fontAlgn="b"/>
                      <a:r>
                        <a:rPr lang="fr-FR" sz="500" b="1" u="none" strike="noStrike" dirty="0">
                          <a:effectLst/>
                        </a:rPr>
                        <a:t>IDS ISYS</a:t>
                      </a:r>
                      <a:endParaRPr lang="fr-FR" sz="500" b="1"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1h -3h</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b"/>
                      <a:r>
                        <a:rPr lang="fr-FR" sz="500" u="none" strike="noStrike">
                          <a:effectLst/>
                        </a:rPr>
                        <a:t>l'automate est en capacité de travailler hors réseau</a:t>
                      </a:r>
                      <a:endParaRPr lang="fr-FR" sz="500" b="0" i="0" u="none" strike="noStrike">
                        <a:solidFill>
                          <a:srgbClr val="000000"/>
                        </a:solidFill>
                        <a:effectLst/>
                        <a:latin typeface="Arial" panose="020B0604020202020204" pitchFamily="34" charset="0"/>
                      </a:endParaRPr>
                    </a:p>
                  </a:txBody>
                  <a:tcPr marL="36000" marR="36000" marT="36000" marB="36000" anchor="ctr"/>
                </a:tc>
                <a:tc>
                  <a:txBody>
                    <a:bodyPr/>
                    <a:lstStyle/>
                    <a:p>
                      <a:pPr algn="l" fontAlgn="b"/>
                      <a:r>
                        <a:rPr lang="fr-FR" sz="500" u="none" strike="noStrike" dirty="0">
                          <a:effectLst/>
                        </a:rPr>
                        <a:t> </a:t>
                      </a:r>
                      <a:endParaRPr lang="fr-FR" sz="500" b="0" i="0" u="none" strike="noStrike" dirty="0">
                        <a:solidFill>
                          <a:srgbClr val="000000"/>
                        </a:solidFill>
                        <a:effectLst/>
                        <a:latin typeface="Arial" panose="020B0604020202020204" pitchFamily="34" charset="0"/>
                      </a:endParaRPr>
                    </a:p>
                  </a:txBody>
                  <a:tcPr marL="36000" marR="36000" marT="36000" marB="36000" anchor="ctr"/>
                </a:tc>
                <a:extLst>
                  <a:ext uri="{0D108BD9-81ED-4DB2-BD59-A6C34878D82A}">
                    <a16:rowId xmlns:a16="http://schemas.microsoft.com/office/drawing/2014/main" val="2503654108"/>
                  </a:ext>
                </a:extLst>
              </a:tr>
              <a:tr h="0">
                <a:tc>
                  <a:txBody>
                    <a:bodyPr/>
                    <a:lstStyle/>
                    <a:p>
                      <a:pPr algn="l" fontAlgn="b"/>
                      <a:r>
                        <a:rPr lang="fr-FR" sz="500" b="1" u="none" strike="noStrike" dirty="0">
                          <a:effectLst/>
                        </a:rPr>
                        <a:t>VIDAS 3</a:t>
                      </a:r>
                      <a:endParaRPr lang="fr-FR" sz="500" b="1"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1h -3h</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b"/>
                      <a:r>
                        <a:rPr lang="fr-FR" sz="500" u="none" strike="noStrike">
                          <a:effectLst/>
                        </a:rPr>
                        <a:t>l'automate est en capacité de travailler hors réseau</a:t>
                      </a:r>
                      <a:endParaRPr lang="fr-FR" sz="500" b="0" i="0" u="none" strike="noStrike">
                        <a:solidFill>
                          <a:srgbClr val="000000"/>
                        </a:solidFill>
                        <a:effectLst/>
                        <a:latin typeface="Arial" panose="020B0604020202020204" pitchFamily="34" charset="0"/>
                      </a:endParaRPr>
                    </a:p>
                  </a:txBody>
                  <a:tcPr marL="36000" marR="36000" marT="36000" marB="36000" anchor="ctr"/>
                </a:tc>
                <a:tc>
                  <a:txBody>
                    <a:bodyPr/>
                    <a:lstStyle/>
                    <a:p>
                      <a:pPr algn="l" fontAlgn="b"/>
                      <a:r>
                        <a:rPr lang="fr-FR" sz="500" u="none" strike="noStrike" dirty="0">
                          <a:effectLst/>
                        </a:rPr>
                        <a:t> </a:t>
                      </a:r>
                      <a:endParaRPr lang="fr-FR" sz="500" b="0" i="0" u="none" strike="noStrike" dirty="0">
                        <a:solidFill>
                          <a:srgbClr val="000000"/>
                        </a:solidFill>
                        <a:effectLst/>
                        <a:latin typeface="Arial" panose="020B0604020202020204" pitchFamily="34" charset="0"/>
                      </a:endParaRPr>
                    </a:p>
                  </a:txBody>
                  <a:tcPr marL="36000" marR="36000" marT="36000" marB="36000" anchor="ctr"/>
                </a:tc>
                <a:extLst>
                  <a:ext uri="{0D108BD9-81ED-4DB2-BD59-A6C34878D82A}">
                    <a16:rowId xmlns:a16="http://schemas.microsoft.com/office/drawing/2014/main" val="2260787374"/>
                  </a:ext>
                </a:extLst>
              </a:tr>
              <a:tr h="167020">
                <a:tc gridSpan="9">
                  <a:txBody>
                    <a:bodyPr/>
                    <a:lstStyle/>
                    <a:p>
                      <a:pPr algn="l" fontAlgn="b"/>
                      <a:r>
                        <a:rPr lang="fr-FR" sz="500" b="1" u="none" strike="noStrike" dirty="0">
                          <a:solidFill>
                            <a:schemeClr val="bg1"/>
                          </a:solidFill>
                          <a:effectLst/>
                        </a:rPr>
                        <a:t>Protéines </a:t>
                      </a:r>
                      <a:endParaRPr lang="fr-FR" sz="500" b="1" i="0" u="none" strike="noStrike" dirty="0">
                        <a:solidFill>
                          <a:schemeClr val="bg1"/>
                        </a:solidFill>
                        <a:effectLst/>
                        <a:latin typeface="Open Sans" panose="020B0606030504020204" pitchFamily="34" charset="0"/>
                      </a:endParaRPr>
                    </a:p>
                  </a:txBody>
                  <a:tcPr marL="36000" marR="36000" marT="36000" marB="36000" anchor="ctr">
                    <a:solidFill>
                      <a:srgbClr val="DAADCE"/>
                    </a:solidFill>
                  </a:tcPr>
                </a:tc>
                <a:tc hMerge="1">
                  <a:txBody>
                    <a:bodyPr/>
                    <a:lstStyle/>
                    <a:p>
                      <a:pPr algn="l" fontAlgn="ct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2">
                        <a:lumMod val="60000"/>
                        <a:lumOff val="40000"/>
                      </a:schemeClr>
                    </a:solidFill>
                  </a:tcPr>
                </a:tc>
                <a:tc hMerge="1">
                  <a:txBody>
                    <a:bodyPr/>
                    <a:lstStyle/>
                    <a:p>
                      <a:pPr algn="l" fontAlgn="ct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2">
                        <a:lumMod val="60000"/>
                        <a:lumOff val="40000"/>
                      </a:schemeClr>
                    </a:solidFill>
                  </a:tcPr>
                </a:tc>
                <a:tc hMerge="1">
                  <a:txBody>
                    <a:bodyPr/>
                    <a:lstStyle/>
                    <a:p>
                      <a:pPr algn="l" fontAlgn="ct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2">
                        <a:lumMod val="60000"/>
                        <a:lumOff val="40000"/>
                      </a:schemeClr>
                    </a:solidFill>
                  </a:tcPr>
                </a:tc>
                <a:tc hMerge="1">
                  <a:txBody>
                    <a:bodyPr/>
                    <a:lstStyle/>
                    <a:p>
                      <a:pPr algn="l" fontAlgn="ct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2">
                        <a:lumMod val="60000"/>
                        <a:lumOff val="40000"/>
                      </a:schemeClr>
                    </a:solidFill>
                  </a:tcPr>
                </a:tc>
                <a:tc hMerge="1">
                  <a:txBody>
                    <a:bodyPr/>
                    <a:lstStyle/>
                    <a:p>
                      <a:pPr algn="l" fontAlgn="ct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2">
                        <a:lumMod val="60000"/>
                        <a:lumOff val="40000"/>
                      </a:schemeClr>
                    </a:solidFill>
                  </a:tcPr>
                </a:tc>
                <a:tc hMerge="1">
                  <a:txBody>
                    <a:bodyPr/>
                    <a:lstStyle/>
                    <a:p>
                      <a:pPr algn="l" fontAlgn="ctr"/>
                      <a:endParaRPr lang="fr-FR" sz="500" b="0" i="0" u="none" strike="noStrike">
                        <a:solidFill>
                          <a:srgbClr val="000000"/>
                        </a:solidFill>
                        <a:effectLst/>
                        <a:latin typeface="Open Sans" panose="020B0606030504020204" pitchFamily="34" charset="0"/>
                      </a:endParaRPr>
                    </a:p>
                  </a:txBody>
                  <a:tcPr marL="36000" marR="36000" marT="36000" marB="36000" anchor="ctr">
                    <a:solidFill>
                      <a:schemeClr val="accent2">
                        <a:lumMod val="60000"/>
                        <a:lumOff val="40000"/>
                      </a:schemeClr>
                    </a:solidFill>
                  </a:tcPr>
                </a:tc>
                <a:tc hMerge="1">
                  <a:txBody>
                    <a:bodyPr/>
                    <a:lstStyle/>
                    <a:p>
                      <a:pPr algn="l" fontAlgn="b"/>
                      <a:endParaRPr lang="fr-FR" sz="500" b="0" i="0" u="none" strike="noStrike" dirty="0">
                        <a:solidFill>
                          <a:srgbClr val="000000"/>
                        </a:solidFill>
                        <a:effectLst/>
                        <a:latin typeface="Arial" panose="020B0604020202020204" pitchFamily="34" charset="0"/>
                      </a:endParaRPr>
                    </a:p>
                  </a:txBody>
                  <a:tcPr marL="36000" marR="36000" marT="36000" marB="36000" anchor="b">
                    <a:solidFill>
                      <a:schemeClr val="accent2">
                        <a:lumMod val="60000"/>
                        <a:lumOff val="40000"/>
                      </a:schemeClr>
                    </a:solidFill>
                  </a:tcPr>
                </a:tc>
                <a:tc hMerge="1">
                  <a:txBody>
                    <a:bodyPr/>
                    <a:lstStyle/>
                    <a:p>
                      <a:pPr algn="l" fontAlgn="b"/>
                      <a:endParaRPr lang="fr-FR" sz="500" b="0" i="0" u="none" strike="noStrike" dirty="0">
                        <a:solidFill>
                          <a:srgbClr val="000000"/>
                        </a:solidFill>
                        <a:effectLst/>
                        <a:latin typeface="Arial" panose="020B0604020202020204" pitchFamily="34" charset="0"/>
                      </a:endParaRPr>
                    </a:p>
                  </a:txBody>
                  <a:tcPr marL="36000" marR="36000" marT="36000" marB="36000" anchor="b">
                    <a:solidFill>
                      <a:schemeClr val="accent2">
                        <a:lumMod val="60000"/>
                        <a:lumOff val="40000"/>
                      </a:schemeClr>
                    </a:solidFill>
                  </a:tcPr>
                </a:tc>
                <a:extLst>
                  <a:ext uri="{0D108BD9-81ED-4DB2-BD59-A6C34878D82A}">
                    <a16:rowId xmlns:a16="http://schemas.microsoft.com/office/drawing/2014/main" val="2002441853"/>
                  </a:ext>
                </a:extLst>
              </a:tr>
              <a:tr h="119300">
                <a:tc>
                  <a:txBody>
                    <a:bodyPr/>
                    <a:lstStyle/>
                    <a:p>
                      <a:pPr algn="l" fontAlgn="b"/>
                      <a:r>
                        <a:rPr lang="fr-FR" sz="500" b="1" u="none" strike="noStrike" dirty="0" err="1">
                          <a:effectLst/>
                        </a:rPr>
                        <a:t>Capillarys</a:t>
                      </a:r>
                      <a:endParaRPr lang="fr-FR" sz="500" b="1"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1h -3h</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b"/>
                      <a:r>
                        <a:rPr lang="fr-FR" sz="500" u="none" strike="noStrike" dirty="0">
                          <a:effectLst/>
                        </a:rPr>
                        <a:t>l'automate est en capacité de travailler hors réseau</a:t>
                      </a:r>
                      <a:endParaRPr lang="fr-FR" sz="500" b="0" i="0" u="none" strike="noStrike" dirty="0">
                        <a:solidFill>
                          <a:srgbClr val="000000"/>
                        </a:solidFill>
                        <a:effectLst/>
                        <a:latin typeface="Arial" panose="020B0604020202020204" pitchFamily="34" charset="0"/>
                      </a:endParaRPr>
                    </a:p>
                  </a:txBody>
                  <a:tcPr marL="36000" marR="36000" marT="36000" marB="36000" anchor="ctr"/>
                </a:tc>
                <a:tc>
                  <a:txBody>
                    <a:bodyPr/>
                    <a:lstStyle/>
                    <a:p>
                      <a:pPr algn="l" fontAlgn="b"/>
                      <a:endParaRPr lang="fr-FR" sz="500" b="0" i="0" u="none" strike="noStrike" dirty="0">
                        <a:solidFill>
                          <a:srgbClr val="000000"/>
                        </a:solidFill>
                        <a:effectLst/>
                        <a:latin typeface="Arial" panose="020B0604020202020204" pitchFamily="34" charset="0"/>
                      </a:endParaRPr>
                    </a:p>
                  </a:txBody>
                  <a:tcPr marL="36000" marR="36000" marT="36000" marB="36000" anchor="ctr"/>
                </a:tc>
                <a:extLst>
                  <a:ext uri="{0D108BD9-81ED-4DB2-BD59-A6C34878D82A}">
                    <a16:rowId xmlns:a16="http://schemas.microsoft.com/office/drawing/2014/main" val="2477504661"/>
                  </a:ext>
                </a:extLst>
              </a:tr>
              <a:tr h="119300">
                <a:tc>
                  <a:txBody>
                    <a:bodyPr/>
                    <a:lstStyle/>
                    <a:p>
                      <a:pPr algn="l" fontAlgn="b"/>
                      <a:r>
                        <a:rPr lang="fr-FR" sz="500" b="1" u="none" strike="noStrike" dirty="0" err="1">
                          <a:effectLst/>
                        </a:rPr>
                        <a:t>Helios</a:t>
                      </a:r>
                      <a:endParaRPr lang="fr-FR" sz="500" b="1"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Critique</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Critique</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1h -3h</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b"/>
                      <a:r>
                        <a:rPr lang="fr-FR" sz="500" u="none" strike="noStrike">
                          <a:effectLst/>
                        </a:rPr>
                        <a:t>l'automate est en capacité de travailler hors réseau</a:t>
                      </a:r>
                      <a:endParaRPr lang="fr-FR" sz="500" b="0" i="0" u="none" strike="noStrike">
                        <a:solidFill>
                          <a:srgbClr val="000000"/>
                        </a:solidFill>
                        <a:effectLst/>
                        <a:latin typeface="Arial" panose="020B0604020202020204" pitchFamily="34" charset="0"/>
                      </a:endParaRPr>
                    </a:p>
                  </a:txBody>
                  <a:tcPr marL="36000" marR="36000" marT="36000" marB="36000" anchor="ctr"/>
                </a:tc>
                <a:tc>
                  <a:txBody>
                    <a:bodyPr/>
                    <a:lstStyle/>
                    <a:p>
                      <a:pPr algn="l" fontAlgn="ctr"/>
                      <a:endParaRPr lang="fr-FR" sz="500" b="0" i="0" u="none" strike="noStrike" dirty="0">
                        <a:solidFill>
                          <a:srgbClr val="000000"/>
                        </a:solidFill>
                        <a:effectLst/>
                        <a:latin typeface="Open Sans" panose="020B0606030504020204" pitchFamily="34" charset="0"/>
                      </a:endParaRPr>
                    </a:p>
                  </a:txBody>
                  <a:tcPr marL="36000" marR="36000" marT="36000" marB="36000" anchor="ctr"/>
                </a:tc>
                <a:extLst>
                  <a:ext uri="{0D108BD9-81ED-4DB2-BD59-A6C34878D82A}">
                    <a16:rowId xmlns:a16="http://schemas.microsoft.com/office/drawing/2014/main" val="3944710136"/>
                  </a:ext>
                </a:extLst>
              </a:tr>
            </a:tbl>
          </a:graphicData>
        </a:graphic>
      </p:graphicFrame>
      <p:sp>
        <p:nvSpPr>
          <p:cNvPr id="11" name="Espace réservé du numéro de diapositive 2">
            <a:extLst>
              <a:ext uri="{FF2B5EF4-FFF2-40B4-BE49-F238E27FC236}">
                <a16:creationId xmlns:a16="http://schemas.microsoft.com/office/drawing/2014/main" id="{A54560AE-2218-4A73-B86B-214CE615F034}"/>
              </a:ext>
            </a:extLst>
          </p:cNvPr>
          <p:cNvSpPr>
            <a:spLocks noGrp="1"/>
          </p:cNvSpPr>
          <p:nvPr>
            <p:ph type="sldNum" sz="quarter" idx="18"/>
          </p:nvPr>
        </p:nvSpPr>
        <p:spPr>
          <a:xfrm>
            <a:off x="107504" y="4749992"/>
            <a:ext cx="287338" cy="273844"/>
          </a:xfrm>
        </p:spPr>
        <p:txBody>
          <a:bodyPr/>
          <a:lstStyle/>
          <a:p>
            <a:pPr marL="0" marR="0" lvl="0" indent="0" algn="ctr" defTabSz="914400" rtl="0" eaLnBrk="1" fontAlgn="auto" latinLnBrk="0" hangingPunct="1">
              <a:lnSpc>
                <a:spcPct val="100000"/>
              </a:lnSpc>
              <a:spcBef>
                <a:spcPts val="0"/>
              </a:spcBef>
              <a:spcAft>
                <a:spcPts val="0"/>
              </a:spcAft>
              <a:buClr>
                <a:srgbClr val="000000"/>
              </a:buClr>
              <a:buSzPts val="800"/>
              <a:buFont typeface="Arial"/>
              <a:buNone/>
              <a:tabLst/>
              <a:defRPr/>
            </a:pPr>
            <a:fld id="{4A897389-FDC9-4B4F-9058-9FB9E4529928}" type="slidenum">
              <a:rPr kumimoji="0" lang="fr-FR" sz="800" b="0" i="1" u="none" strike="noStrike" kern="0" cap="none" spc="0" normalizeH="0" baseline="0" noProof="0" smtClean="0">
                <a:ln>
                  <a:noFill/>
                </a:ln>
                <a:solidFill>
                  <a:srgbClr val="575757"/>
                </a:solidFill>
                <a:effectLst/>
                <a:uLnTx/>
                <a:uFillTx/>
                <a:latin typeface="Arial"/>
                <a:cs typeface="Arial"/>
                <a:sym typeface="Arial"/>
              </a:rPr>
              <a:pPr marL="0" marR="0" lvl="0" indent="0" algn="ctr" defTabSz="914400" rtl="0" eaLnBrk="1" fontAlgn="auto" latinLnBrk="0" hangingPunct="1">
                <a:lnSpc>
                  <a:spcPct val="100000"/>
                </a:lnSpc>
                <a:spcBef>
                  <a:spcPts val="0"/>
                </a:spcBef>
                <a:spcAft>
                  <a:spcPts val="0"/>
                </a:spcAft>
                <a:buClr>
                  <a:srgbClr val="000000"/>
                </a:buClr>
                <a:buSzPts val="800"/>
                <a:buFont typeface="Arial"/>
                <a:buNone/>
                <a:tabLst/>
                <a:defRPr/>
              </a:pPr>
              <a:t>50</a:t>
            </a:fld>
            <a:endParaRPr kumimoji="0" lang="fr-FR" sz="800" b="0" i="1" u="none" strike="noStrike" kern="0" cap="none" spc="0" normalizeH="0" baseline="0" noProof="0" dirty="0">
              <a:ln>
                <a:noFill/>
              </a:ln>
              <a:solidFill>
                <a:srgbClr val="575757"/>
              </a:solidFill>
              <a:effectLst/>
              <a:uLnTx/>
              <a:uFillTx/>
              <a:latin typeface="Arial"/>
              <a:cs typeface="Arial"/>
              <a:sym typeface="Arial"/>
            </a:endParaRPr>
          </a:p>
        </p:txBody>
      </p:sp>
    </p:spTree>
    <p:extLst>
      <p:ext uri="{BB962C8B-B14F-4D97-AF65-F5344CB8AC3E}">
        <p14:creationId xmlns:p14="http://schemas.microsoft.com/office/powerpoint/2010/main" val="365411653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3">
            <a:extLst>
              <a:ext uri="{FF2B5EF4-FFF2-40B4-BE49-F238E27FC236}">
                <a16:creationId xmlns:a16="http://schemas.microsoft.com/office/drawing/2014/main" id="{A20635AF-83D3-1656-E2B3-6E147DE9B939}"/>
              </a:ext>
            </a:extLst>
          </p:cNvPr>
          <p:cNvSpPr txBox="1">
            <a:spLocks/>
          </p:cNvSpPr>
          <p:nvPr/>
        </p:nvSpPr>
        <p:spPr>
          <a:xfrm>
            <a:off x="0" y="854713"/>
            <a:ext cx="9144000" cy="215444"/>
          </a:xfrm>
          <a:prstGeom prst="rect">
            <a:avLst/>
          </a:prstGeom>
          <a:solidFill>
            <a:schemeClr val="accent2">
              <a:lumMod val="20000"/>
              <a:lumOff val="80000"/>
            </a:schemeClr>
          </a:solidFill>
          <a:effectLst>
            <a:outerShdw blurRad="50800" dist="38100" dir="5400000" algn="t" rotWithShape="0">
              <a:prstClr val="black">
                <a:alpha val="40000"/>
              </a:prstClr>
            </a:outerShdw>
          </a:effectLst>
        </p:spPr>
        <p:txBody>
          <a:bodyPr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706F6F"/>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706F6F"/>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706F6F"/>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706F6F"/>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706F6F"/>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
                <a:srgbClr val="000000"/>
              </a:buClr>
              <a:buSzTx/>
              <a:buFont typeface="Arial" panose="020B0604020202020204" pitchFamily="34" charset="0"/>
              <a:buNone/>
              <a:tabLst/>
              <a:defRPr/>
            </a:pPr>
            <a:r>
              <a:rPr kumimoji="0" lang="fr-FR" sz="975"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Tableau Inventaire et évaluation de la criticité</a:t>
            </a:r>
            <a:endParaRPr kumimoji="0" lang="fr-FR" sz="975" b="1" i="0" u="none" strike="noStrike" kern="1200" cap="none" spc="0" normalizeH="0" baseline="0" noProof="0" dirty="0">
              <a:ln>
                <a:noFill/>
              </a:ln>
              <a:solidFill>
                <a:srgbClr val="706F6F"/>
              </a:solidFill>
              <a:effectLst/>
              <a:uLnTx/>
              <a:uFillTx/>
              <a:latin typeface="Arial" panose="020B0604020202020204" pitchFamily="34" charset="0"/>
              <a:ea typeface="+mn-ea"/>
              <a:cs typeface="Arial" panose="020B0604020202020204" pitchFamily="34" charset="0"/>
              <a:sym typeface="Arial"/>
            </a:endParaRPr>
          </a:p>
        </p:txBody>
      </p:sp>
      <p:sp>
        <p:nvSpPr>
          <p:cNvPr id="10" name="Titre 1">
            <a:extLst>
              <a:ext uri="{FF2B5EF4-FFF2-40B4-BE49-F238E27FC236}">
                <a16:creationId xmlns:a16="http://schemas.microsoft.com/office/drawing/2014/main" id="{4FA15813-D993-17B3-B96A-4A5CFEEC5F28}"/>
              </a:ext>
            </a:extLst>
          </p:cNvPr>
          <p:cNvSpPr txBox="1">
            <a:spLocks/>
          </p:cNvSpPr>
          <p:nvPr/>
        </p:nvSpPr>
        <p:spPr>
          <a:xfrm>
            <a:off x="827584" y="87474"/>
            <a:ext cx="8064092" cy="540006"/>
          </a:xfrm>
          <a:prstGeom prst="rect">
            <a:avLst/>
          </a:prstGeom>
          <a:noFill/>
          <a:ln>
            <a:noFill/>
          </a:ln>
        </p:spPr>
        <p:txBody>
          <a:bodyPr spcFirstLastPara="1" wrap="square" lIns="0" tIns="0" rIns="0" bIns="0" anchor="b" anchorCtr="0">
            <a:normAutofit fontScale="92500" lnSpcReduction="20000"/>
          </a:bodyPr>
          <a:lstStyle>
            <a:defPPr marR="0" lvl="0" algn="l" rtl="0">
              <a:lnSpc>
                <a:spcPct val="100000"/>
              </a:lnSpc>
              <a:spcBef>
                <a:spcPts val="0"/>
              </a:spcBef>
              <a:spcAft>
                <a:spcPts val="0"/>
              </a:spcAft>
            </a:defPPr>
            <a:lvl1pPr marR="0" lvl="0" algn="l" rtl="0">
              <a:lnSpc>
                <a:spcPct val="110000"/>
              </a:lnSpc>
              <a:spcBef>
                <a:spcPts val="0"/>
              </a:spcBef>
              <a:spcAft>
                <a:spcPts val="0"/>
              </a:spcAft>
              <a:buClr>
                <a:srgbClr val="006AB2"/>
              </a:buClr>
              <a:buSzPts val="2000"/>
              <a:buFont typeface="Arial"/>
              <a:buNone/>
              <a:defRPr sz="2000" b="1" i="0" u="none" strike="noStrike" cap="none">
                <a:solidFill>
                  <a:srgbClr val="006AB2"/>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10000"/>
              </a:lnSpc>
              <a:spcBef>
                <a:spcPts val="0"/>
              </a:spcBef>
              <a:spcAft>
                <a:spcPts val="0"/>
              </a:spcAft>
              <a:buClr>
                <a:srgbClr val="006AB2"/>
              </a:buClr>
              <a:buSzPts val="2000"/>
              <a:buFont typeface="Arial"/>
              <a:buNone/>
              <a:tabLst/>
              <a:defRPr/>
            </a:pPr>
            <a:r>
              <a:rPr kumimoji="0" lang="fr-FR" sz="2000" b="1" i="0" u="none" strike="noStrike" kern="0" cap="none" spc="0" normalizeH="0" baseline="0" noProof="0" dirty="0">
                <a:ln>
                  <a:noFill/>
                </a:ln>
                <a:solidFill>
                  <a:srgbClr val="006AB2"/>
                </a:solidFill>
                <a:effectLst/>
                <a:uLnTx/>
                <a:uFillTx/>
                <a:latin typeface="Arial"/>
                <a:cs typeface="Arial"/>
                <a:sym typeface="Arial"/>
              </a:rPr>
              <a:t>Onglet 6. Matériel critique - Tableau Inventaire et évaluation de la criticité</a:t>
            </a:r>
            <a:r>
              <a:rPr kumimoji="0" lang="fr-FR" sz="2000" b="0" i="0" u="none" strike="noStrike" kern="0" cap="none" spc="0" normalizeH="0" baseline="0" noProof="0" dirty="0">
                <a:ln>
                  <a:noFill/>
                </a:ln>
                <a:solidFill>
                  <a:srgbClr val="006AB2"/>
                </a:solidFill>
                <a:effectLst/>
                <a:uLnTx/>
                <a:uFillTx/>
                <a:latin typeface="Arial"/>
                <a:cs typeface="Arial"/>
                <a:sym typeface="Arial"/>
              </a:rPr>
              <a:t> : </a:t>
            </a:r>
            <a:r>
              <a:rPr lang="fr-FR" dirty="0"/>
              <a:t>e</a:t>
            </a:r>
            <a:r>
              <a:rPr kumimoji="0" lang="fr-FR" sz="2000" b="1" i="0" u="none" strike="noStrike" kern="0" cap="none" spc="0" normalizeH="0" baseline="0" noProof="0" dirty="0" err="1">
                <a:ln>
                  <a:noFill/>
                </a:ln>
                <a:solidFill>
                  <a:srgbClr val="006AB2"/>
                </a:solidFill>
                <a:effectLst/>
                <a:uLnTx/>
                <a:uFillTx/>
                <a:latin typeface="Arial"/>
                <a:cs typeface="Arial"/>
                <a:sym typeface="Arial"/>
              </a:rPr>
              <a:t>xemple</a:t>
            </a:r>
            <a:r>
              <a:rPr kumimoji="0" lang="fr-FR" sz="2000" b="1" i="0" u="none" strike="noStrike" kern="0" cap="none" spc="0" normalizeH="0" baseline="0" noProof="0" dirty="0">
                <a:ln>
                  <a:noFill/>
                </a:ln>
                <a:solidFill>
                  <a:srgbClr val="006AB2"/>
                </a:solidFill>
                <a:effectLst/>
                <a:uLnTx/>
                <a:uFillTx/>
                <a:latin typeface="Arial"/>
                <a:cs typeface="Arial"/>
                <a:sym typeface="Arial"/>
              </a:rPr>
              <a:t> </a:t>
            </a:r>
            <a:r>
              <a:rPr kumimoji="0" lang="fr-FR" sz="2100" b="1" i="0" u="none" strike="noStrike" kern="0" cap="none" spc="0" normalizeH="0" baseline="0" noProof="0" dirty="0">
                <a:ln>
                  <a:noFill/>
                </a:ln>
                <a:solidFill>
                  <a:srgbClr val="006AB2"/>
                </a:solidFill>
                <a:effectLst/>
                <a:uLnTx/>
                <a:uFillTx/>
                <a:latin typeface="Arial"/>
                <a:cs typeface="Arial"/>
                <a:sym typeface="Arial"/>
              </a:rPr>
              <a:t>laboratoire</a:t>
            </a:r>
            <a:r>
              <a:rPr kumimoji="0" lang="fr-FR" sz="1600" b="1" i="0" u="none" strike="noStrike" kern="0" cap="none" spc="0" normalizeH="0" baseline="0" noProof="0" dirty="0">
                <a:ln>
                  <a:noFill/>
                </a:ln>
                <a:solidFill>
                  <a:srgbClr val="006AB2"/>
                </a:solidFill>
                <a:effectLst/>
                <a:uLnTx/>
                <a:uFillTx/>
                <a:latin typeface="Arial"/>
                <a:cs typeface="Arial"/>
                <a:sym typeface="Arial"/>
              </a:rPr>
              <a:t> </a:t>
            </a:r>
            <a:r>
              <a:rPr kumimoji="0" lang="fr-FR" sz="1600" b="0" i="0" u="none" strike="noStrike" kern="0" cap="none" spc="0" normalizeH="0" baseline="0" noProof="0" dirty="0">
                <a:ln>
                  <a:noFill/>
                </a:ln>
                <a:solidFill>
                  <a:srgbClr val="006AB2"/>
                </a:solidFill>
                <a:effectLst/>
                <a:uLnTx/>
                <a:uFillTx/>
                <a:latin typeface="Arial"/>
                <a:cs typeface="Arial"/>
                <a:sym typeface="Arial"/>
              </a:rPr>
              <a:t>(2/3)</a:t>
            </a:r>
          </a:p>
        </p:txBody>
      </p:sp>
      <p:pic>
        <p:nvPicPr>
          <p:cNvPr id="8" name="Picture 8">
            <a:extLst>
              <a:ext uri="{FF2B5EF4-FFF2-40B4-BE49-F238E27FC236}">
                <a16:creationId xmlns:a16="http://schemas.microsoft.com/office/drawing/2014/main" id="{C3D1EF64-818D-7159-5B42-2B90A8BCCF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02600" y="2047144"/>
            <a:ext cx="789076" cy="2763899"/>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9" name="Tableau 8">
            <a:extLst>
              <a:ext uri="{FF2B5EF4-FFF2-40B4-BE49-F238E27FC236}">
                <a16:creationId xmlns:a16="http://schemas.microsoft.com/office/drawing/2014/main" id="{0FD57484-173E-2BC2-F997-4B49B5A64D0F}"/>
              </a:ext>
            </a:extLst>
          </p:cNvPr>
          <p:cNvGraphicFramePr>
            <a:graphicFrameLocks noGrp="1"/>
          </p:cNvGraphicFramePr>
          <p:nvPr>
            <p:extLst>
              <p:ext uri="{D42A27DB-BD31-4B8C-83A1-F6EECF244321}">
                <p14:modId xmlns:p14="http://schemas.microsoft.com/office/powerpoint/2010/main" val="522965817"/>
              </p:ext>
            </p:extLst>
          </p:nvPr>
        </p:nvGraphicFramePr>
        <p:xfrm>
          <a:off x="678282" y="1836730"/>
          <a:ext cx="7244869" cy="2622819"/>
        </p:xfrm>
        <a:graphic>
          <a:graphicData uri="http://schemas.openxmlformats.org/drawingml/2006/table">
            <a:tbl>
              <a:tblPr>
                <a:tableStyleId>{5C22544A-7EE6-4342-B048-85BDC9FD1C3A}</a:tableStyleId>
              </a:tblPr>
              <a:tblGrid>
                <a:gridCol w="954449">
                  <a:extLst>
                    <a:ext uri="{9D8B030D-6E8A-4147-A177-3AD203B41FA5}">
                      <a16:colId xmlns:a16="http://schemas.microsoft.com/office/drawing/2014/main" val="2034160167"/>
                    </a:ext>
                  </a:extLst>
                </a:gridCol>
                <a:gridCol w="463982">
                  <a:extLst>
                    <a:ext uri="{9D8B030D-6E8A-4147-A177-3AD203B41FA5}">
                      <a16:colId xmlns:a16="http://schemas.microsoft.com/office/drawing/2014/main" val="374232575"/>
                    </a:ext>
                  </a:extLst>
                </a:gridCol>
                <a:gridCol w="571068">
                  <a:extLst>
                    <a:ext uri="{9D8B030D-6E8A-4147-A177-3AD203B41FA5}">
                      <a16:colId xmlns:a16="http://schemas.microsoft.com/office/drawing/2014/main" val="2837984389"/>
                    </a:ext>
                  </a:extLst>
                </a:gridCol>
                <a:gridCol w="458355">
                  <a:extLst>
                    <a:ext uri="{9D8B030D-6E8A-4147-A177-3AD203B41FA5}">
                      <a16:colId xmlns:a16="http://schemas.microsoft.com/office/drawing/2014/main" val="3743512336"/>
                    </a:ext>
                  </a:extLst>
                </a:gridCol>
                <a:gridCol w="571068">
                  <a:extLst>
                    <a:ext uri="{9D8B030D-6E8A-4147-A177-3AD203B41FA5}">
                      <a16:colId xmlns:a16="http://schemas.microsoft.com/office/drawing/2014/main" val="1458990045"/>
                    </a:ext>
                  </a:extLst>
                </a:gridCol>
                <a:gridCol w="653721">
                  <a:extLst>
                    <a:ext uri="{9D8B030D-6E8A-4147-A177-3AD203B41FA5}">
                      <a16:colId xmlns:a16="http://schemas.microsoft.com/office/drawing/2014/main" val="3141653551"/>
                    </a:ext>
                  </a:extLst>
                </a:gridCol>
                <a:gridCol w="480898">
                  <a:extLst>
                    <a:ext uri="{9D8B030D-6E8A-4147-A177-3AD203B41FA5}">
                      <a16:colId xmlns:a16="http://schemas.microsoft.com/office/drawing/2014/main" val="1860428101"/>
                    </a:ext>
                  </a:extLst>
                </a:gridCol>
                <a:gridCol w="1502806">
                  <a:extLst>
                    <a:ext uri="{9D8B030D-6E8A-4147-A177-3AD203B41FA5}">
                      <a16:colId xmlns:a16="http://schemas.microsoft.com/office/drawing/2014/main" val="216149671"/>
                    </a:ext>
                  </a:extLst>
                </a:gridCol>
                <a:gridCol w="1588522">
                  <a:extLst>
                    <a:ext uri="{9D8B030D-6E8A-4147-A177-3AD203B41FA5}">
                      <a16:colId xmlns:a16="http://schemas.microsoft.com/office/drawing/2014/main" val="3046528956"/>
                    </a:ext>
                  </a:extLst>
                </a:gridCol>
              </a:tblGrid>
              <a:tr h="0">
                <a:tc rowSpan="2">
                  <a:txBody>
                    <a:bodyPr/>
                    <a:lstStyle/>
                    <a:p>
                      <a:pPr algn="ctr" fontAlgn="ctr"/>
                      <a:r>
                        <a:rPr lang="fr-FR" sz="600" b="1" i="0" u="none" strike="noStrike" dirty="0">
                          <a:solidFill>
                            <a:schemeClr val="bg1"/>
                          </a:solidFill>
                          <a:effectLst/>
                        </a:rPr>
                        <a:t>Activités</a:t>
                      </a:r>
                      <a:endParaRPr lang="fr-FR" sz="600" b="1" i="0" u="none" strike="noStrike" dirty="0">
                        <a:solidFill>
                          <a:schemeClr val="bg1"/>
                        </a:solidFill>
                        <a:effectLst/>
                        <a:latin typeface="Open Sans" panose="020B0606030504020204" pitchFamily="34" charset="0"/>
                      </a:endParaRPr>
                    </a:p>
                  </a:txBody>
                  <a:tcPr marL="0" marR="0" marT="0" marB="0" anchor="ctr">
                    <a:solidFill>
                      <a:schemeClr val="bg1">
                        <a:lumMod val="75000"/>
                      </a:schemeClr>
                    </a:solidFill>
                  </a:tcPr>
                </a:tc>
                <a:tc gridSpan="5">
                  <a:txBody>
                    <a:bodyPr/>
                    <a:lstStyle/>
                    <a:p>
                      <a:pPr algn="ctr" fontAlgn="ctr"/>
                      <a:r>
                        <a:rPr lang="fr-FR" sz="600" b="1" i="0" u="none" strike="noStrike" dirty="0">
                          <a:solidFill>
                            <a:schemeClr val="bg1"/>
                          </a:solidFill>
                          <a:effectLst/>
                        </a:rPr>
                        <a:t>Bilan de l'Impact sur L'activité (BIA)</a:t>
                      </a:r>
                      <a:endParaRPr lang="fr-FR" sz="600" b="1" i="0" u="none" strike="noStrike" dirty="0">
                        <a:solidFill>
                          <a:schemeClr val="bg1"/>
                        </a:solidFill>
                        <a:effectLst/>
                        <a:latin typeface="Open Sans" panose="020B0606030504020204" pitchFamily="34" charset="0"/>
                      </a:endParaRPr>
                    </a:p>
                  </a:txBody>
                  <a:tcPr marL="0" marR="0" marT="0" marB="0" anchor="ctr">
                    <a:solidFill>
                      <a:schemeClr val="bg1">
                        <a:lumMod val="75000"/>
                      </a:schemeClr>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rowSpan="2">
                  <a:txBody>
                    <a:bodyPr/>
                    <a:lstStyle/>
                    <a:p>
                      <a:pPr algn="ctr" fontAlgn="ctr"/>
                      <a:r>
                        <a:rPr lang="fr-FR" sz="600" b="1" i="0" u="none" strike="noStrike">
                          <a:solidFill>
                            <a:schemeClr val="bg1"/>
                          </a:solidFill>
                          <a:effectLst/>
                        </a:rPr>
                        <a:t>DMIA</a:t>
                      </a:r>
                      <a:endParaRPr lang="fr-FR" sz="600" b="1" i="0" u="none" strike="noStrike">
                        <a:solidFill>
                          <a:schemeClr val="bg1"/>
                        </a:solidFill>
                        <a:effectLst/>
                        <a:latin typeface="Open Sans" panose="020B0606030504020204" pitchFamily="34" charset="0"/>
                      </a:endParaRPr>
                    </a:p>
                  </a:txBody>
                  <a:tcPr marL="0" marR="0" marT="0" marB="0" anchor="ctr">
                    <a:solidFill>
                      <a:schemeClr val="bg1">
                        <a:lumMod val="75000"/>
                      </a:schemeClr>
                    </a:solidFill>
                  </a:tcPr>
                </a:tc>
                <a:tc rowSpan="2">
                  <a:txBody>
                    <a:bodyPr/>
                    <a:lstStyle/>
                    <a:p>
                      <a:pPr algn="ctr" fontAlgn="ctr"/>
                      <a:r>
                        <a:rPr lang="fr-FR" sz="600" b="1" i="0" u="none" strike="noStrike" dirty="0">
                          <a:solidFill>
                            <a:schemeClr val="bg1"/>
                          </a:solidFill>
                          <a:effectLst/>
                        </a:rPr>
                        <a:t>Solution de continuité - Le matériel fonctionne mais n'est plus connecté</a:t>
                      </a:r>
                      <a:endParaRPr lang="fr-FR" sz="600" b="1" i="0" u="none" strike="noStrike" dirty="0">
                        <a:solidFill>
                          <a:schemeClr val="bg1"/>
                        </a:solidFill>
                        <a:effectLst/>
                        <a:latin typeface="Open Sans" panose="020B0606030504020204" pitchFamily="34" charset="0"/>
                      </a:endParaRPr>
                    </a:p>
                  </a:txBody>
                  <a:tcPr marL="0" marR="0" marT="0" marB="0" anchor="ctr">
                    <a:solidFill>
                      <a:schemeClr val="bg1">
                        <a:lumMod val="75000"/>
                      </a:schemeClr>
                    </a:solidFill>
                  </a:tcPr>
                </a:tc>
                <a:tc rowSpan="2">
                  <a:txBody>
                    <a:bodyPr/>
                    <a:lstStyle/>
                    <a:p>
                      <a:pPr algn="ctr" fontAlgn="ctr"/>
                      <a:r>
                        <a:rPr lang="fr-FR" sz="600" b="1" i="0" u="none" strike="noStrike" dirty="0">
                          <a:solidFill>
                            <a:schemeClr val="bg1"/>
                          </a:solidFill>
                          <a:effectLst/>
                        </a:rPr>
                        <a:t>Solution de continuité - Le matériel ne fonctionne pas du tout</a:t>
                      </a:r>
                      <a:endParaRPr lang="fr-FR" sz="600" b="1" i="0" u="none" strike="noStrike" dirty="0">
                        <a:solidFill>
                          <a:schemeClr val="bg1"/>
                        </a:solidFill>
                        <a:effectLst/>
                        <a:latin typeface="Open Sans" panose="020B0606030504020204" pitchFamily="34" charset="0"/>
                      </a:endParaRPr>
                    </a:p>
                  </a:txBody>
                  <a:tcPr marL="0" marR="0" marT="0" marB="0" anchor="ctr">
                    <a:solidFill>
                      <a:schemeClr val="bg1">
                        <a:lumMod val="75000"/>
                      </a:schemeClr>
                    </a:solidFill>
                  </a:tcPr>
                </a:tc>
                <a:extLst>
                  <a:ext uri="{0D108BD9-81ED-4DB2-BD59-A6C34878D82A}">
                    <a16:rowId xmlns:a16="http://schemas.microsoft.com/office/drawing/2014/main" val="1532754249"/>
                  </a:ext>
                </a:extLst>
              </a:tr>
              <a:tr h="181336">
                <a:tc vMerge="1">
                  <a:txBody>
                    <a:bodyPr/>
                    <a:lstStyle/>
                    <a:p>
                      <a:endParaRPr lang="fr-FR"/>
                    </a:p>
                  </a:txBody>
                  <a:tcPr/>
                </a:tc>
                <a:tc>
                  <a:txBody>
                    <a:bodyPr/>
                    <a:lstStyle/>
                    <a:p>
                      <a:pPr algn="ctr" fontAlgn="ctr"/>
                      <a:r>
                        <a:rPr lang="fr-FR" sz="600" b="1" i="0" u="none" strike="noStrike" dirty="0">
                          <a:solidFill>
                            <a:schemeClr val="bg1"/>
                          </a:solidFill>
                          <a:effectLst/>
                        </a:rPr>
                        <a:t>1h -3h</a:t>
                      </a:r>
                      <a:endParaRPr lang="fr-FR" sz="600" b="1" i="0" u="none" strike="noStrike" dirty="0">
                        <a:solidFill>
                          <a:schemeClr val="bg1"/>
                        </a:solidFill>
                        <a:effectLst/>
                        <a:latin typeface="Open Sans" panose="020B0606030504020204" pitchFamily="34" charset="0"/>
                      </a:endParaRPr>
                    </a:p>
                  </a:txBody>
                  <a:tcPr marL="0" marR="0" marT="0" marB="0" anchor="ctr">
                    <a:solidFill>
                      <a:schemeClr val="bg1">
                        <a:lumMod val="75000"/>
                      </a:schemeClr>
                    </a:solidFill>
                  </a:tcPr>
                </a:tc>
                <a:tc>
                  <a:txBody>
                    <a:bodyPr/>
                    <a:lstStyle/>
                    <a:p>
                      <a:pPr algn="ctr" fontAlgn="ctr"/>
                      <a:r>
                        <a:rPr lang="fr-FR" sz="600" b="1" i="0" u="none" strike="noStrike" dirty="0">
                          <a:solidFill>
                            <a:schemeClr val="bg1"/>
                          </a:solidFill>
                          <a:effectLst/>
                        </a:rPr>
                        <a:t>12h</a:t>
                      </a:r>
                      <a:endParaRPr lang="fr-FR" sz="600" b="1" i="0" u="none" strike="noStrike" dirty="0">
                        <a:solidFill>
                          <a:schemeClr val="bg1"/>
                        </a:solidFill>
                        <a:effectLst/>
                        <a:latin typeface="Open Sans" panose="020B0606030504020204" pitchFamily="34" charset="0"/>
                      </a:endParaRPr>
                    </a:p>
                  </a:txBody>
                  <a:tcPr marL="0" marR="0" marT="0" marB="0" anchor="ctr">
                    <a:solidFill>
                      <a:schemeClr val="bg1">
                        <a:lumMod val="75000"/>
                      </a:schemeClr>
                    </a:solidFill>
                  </a:tcPr>
                </a:tc>
                <a:tc>
                  <a:txBody>
                    <a:bodyPr/>
                    <a:lstStyle/>
                    <a:p>
                      <a:pPr algn="ctr" fontAlgn="ctr"/>
                      <a:r>
                        <a:rPr lang="fr-FR" sz="600" b="1" i="0" u="none" strike="noStrike">
                          <a:solidFill>
                            <a:schemeClr val="bg1"/>
                          </a:solidFill>
                          <a:effectLst/>
                        </a:rPr>
                        <a:t>1J</a:t>
                      </a:r>
                      <a:endParaRPr lang="fr-FR" sz="600" b="1" i="0" u="none" strike="noStrike">
                        <a:solidFill>
                          <a:schemeClr val="bg1"/>
                        </a:solidFill>
                        <a:effectLst/>
                        <a:latin typeface="Open Sans" panose="020B0606030504020204" pitchFamily="34" charset="0"/>
                      </a:endParaRPr>
                    </a:p>
                  </a:txBody>
                  <a:tcPr marL="0" marR="0" marT="0" marB="0" anchor="ctr">
                    <a:solidFill>
                      <a:schemeClr val="bg1">
                        <a:lumMod val="75000"/>
                      </a:schemeClr>
                    </a:solidFill>
                  </a:tcPr>
                </a:tc>
                <a:tc>
                  <a:txBody>
                    <a:bodyPr/>
                    <a:lstStyle/>
                    <a:p>
                      <a:pPr algn="ctr" fontAlgn="ctr"/>
                      <a:r>
                        <a:rPr lang="fr-FR" sz="600" b="1" i="0" u="none" strike="noStrike" dirty="0">
                          <a:solidFill>
                            <a:schemeClr val="bg1"/>
                          </a:solidFill>
                          <a:effectLst/>
                        </a:rPr>
                        <a:t>1 semaine</a:t>
                      </a:r>
                      <a:endParaRPr lang="fr-FR" sz="600" b="1" i="0" u="none" strike="noStrike" dirty="0">
                        <a:solidFill>
                          <a:schemeClr val="bg1"/>
                        </a:solidFill>
                        <a:effectLst/>
                        <a:latin typeface="Open Sans" panose="020B0606030504020204" pitchFamily="34" charset="0"/>
                      </a:endParaRPr>
                    </a:p>
                  </a:txBody>
                  <a:tcPr marL="0" marR="0" marT="0" marB="0" anchor="ctr">
                    <a:solidFill>
                      <a:schemeClr val="bg1">
                        <a:lumMod val="75000"/>
                      </a:schemeClr>
                    </a:solidFill>
                  </a:tcPr>
                </a:tc>
                <a:tc>
                  <a:txBody>
                    <a:bodyPr/>
                    <a:lstStyle/>
                    <a:p>
                      <a:pPr algn="ctr" fontAlgn="ctr"/>
                      <a:r>
                        <a:rPr lang="fr-FR" sz="600" b="1" i="0" u="none" strike="noStrike" dirty="0">
                          <a:solidFill>
                            <a:schemeClr val="bg1"/>
                          </a:solidFill>
                          <a:effectLst/>
                        </a:rPr>
                        <a:t>3 semaines</a:t>
                      </a:r>
                      <a:endParaRPr lang="fr-FR" sz="600" b="1" i="0" u="none" strike="noStrike" dirty="0">
                        <a:solidFill>
                          <a:schemeClr val="bg1"/>
                        </a:solidFill>
                        <a:effectLst/>
                        <a:latin typeface="Open Sans" panose="020B0606030504020204" pitchFamily="34" charset="0"/>
                      </a:endParaRPr>
                    </a:p>
                  </a:txBody>
                  <a:tcPr marL="0" marR="0" marT="0" marB="0" anchor="ctr">
                    <a:solidFill>
                      <a:schemeClr val="bg1">
                        <a:lumMod val="75000"/>
                      </a:schemeClr>
                    </a:solidFill>
                  </a:tcPr>
                </a:tc>
                <a:tc vMerge="1">
                  <a:txBody>
                    <a:bodyPr/>
                    <a:lstStyle/>
                    <a:p>
                      <a:endParaRPr lang="fr-FR"/>
                    </a:p>
                  </a:txBody>
                  <a:tcPr/>
                </a:tc>
                <a:tc vMerge="1">
                  <a:txBody>
                    <a:bodyPr/>
                    <a:lstStyle/>
                    <a:p>
                      <a:endParaRPr lang="fr-FR"/>
                    </a:p>
                  </a:txBody>
                  <a:tcPr/>
                </a:tc>
                <a:tc vMerge="1">
                  <a:txBody>
                    <a:bodyPr/>
                    <a:lstStyle/>
                    <a:p>
                      <a:endParaRPr lang="fr-FR"/>
                    </a:p>
                  </a:txBody>
                  <a:tcPr/>
                </a:tc>
                <a:extLst>
                  <a:ext uri="{0D108BD9-81ED-4DB2-BD59-A6C34878D82A}">
                    <a16:rowId xmlns:a16="http://schemas.microsoft.com/office/drawing/2014/main" val="1330443257"/>
                  </a:ext>
                </a:extLst>
              </a:tr>
              <a:tr h="0">
                <a:tc gridSpan="9">
                  <a:txBody>
                    <a:bodyPr/>
                    <a:lstStyle/>
                    <a:p>
                      <a:pPr algn="l" fontAlgn="b"/>
                      <a:r>
                        <a:rPr lang="fr-FR" sz="500" b="1" u="none" strike="noStrike" dirty="0">
                          <a:solidFill>
                            <a:schemeClr val="bg1"/>
                          </a:solidFill>
                          <a:effectLst/>
                        </a:rPr>
                        <a:t>Etablissement 1</a:t>
                      </a:r>
                    </a:p>
                  </a:txBody>
                  <a:tcPr marL="36000" marR="36000" marT="36000" marB="36000" anchor="ctr">
                    <a:solidFill>
                      <a:schemeClr val="accent1">
                        <a:lumMod val="75000"/>
                      </a:schemeClr>
                    </a:solidFill>
                  </a:tcPr>
                </a:tc>
                <a:tc hMerge="1">
                  <a:txBody>
                    <a:bodyPr/>
                    <a:lstStyle/>
                    <a:p>
                      <a:pPr algn="l" fontAlgn="ctr"/>
                      <a:r>
                        <a:rPr lang="fr-FR" sz="500" u="none" strike="noStrike" dirty="0">
                          <a:effectLst/>
                        </a:rPr>
                        <a:t> </a:t>
                      </a:r>
                      <a:endParaRPr lang="fr-FR" sz="500" b="1" i="0" u="none" strike="noStrike" dirty="0">
                        <a:solidFill>
                          <a:srgbClr val="FFFFFF"/>
                        </a:solidFill>
                        <a:effectLst/>
                        <a:latin typeface="Open Sans" panose="020B0606030504020204" pitchFamily="34" charset="0"/>
                      </a:endParaRPr>
                    </a:p>
                  </a:txBody>
                  <a:tcPr marL="36000" marR="36000" marT="36000" marB="36000" anchor="ctr">
                    <a:solidFill>
                      <a:schemeClr val="accent1"/>
                    </a:solidFill>
                  </a:tcPr>
                </a:tc>
                <a:tc hMerge="1">
                  <a:txBody>
                    <a:bodyPr/>
                    <a:lstStyle/>
                    <a:p>
                      <a:pPr algn="l" fontAlgn="ctr"/>
                      <a:r>
                        <a:rPr lang="fr-FR" sz="500" u="none" strike="noStrike" dirty="0">
                          <a:effectLst/>
                        </a:rPr>
                        <a:t> </a:t>
                      </a:r>
                      <a:endParaRPr lang="fr-FR" sz="500" b="1" i="0" u="none" strike="noStrike" dirty="0">
                        <a:solidFill>
                          <a:srgbClr val="FFFFFF"/>
                        </a:solidFill>
                        <a:effectLst/>
                        <a:latin typeface="Open Sans" panose="020B0606030504020204" pitchFamily="34" charset="0"/>
                      </a:endParaRPr>
                    </a:p>
                  </a:txBody>
                  <a:tcPr marL="36000" marR="36000" marT="36000" marB="36000" anchor="ctr">
                    <a:solidFill>
                      <a:schemeClr val="accent1"/>
                    </a:solidFill>
                  </a:tcPr>
                </a:tc>
                <a:tc hMerge="1">
                  <a:txBody>
                    <a:bodyPr/>
                    <a:lstStyle/>
                    <a:p>
                      <a:pPr algn="l" fontAlgn="ctr"/>
                      <a:r>
                        <a:rPr lang="fr-FR" sz="500" u="none" strike="noStrike" dirty="0">
                          <a:effectLst/>
                        </a:rPr>
                        <a:t> </a:t>
                      </a:r>
                      <a:endParaRPr lang="fr-FR" sz="500" b="1" i="0" u="none" strike="noStrike" dirty="0">
                        <a:solidFill>
                          <a:srgbClr val="FFFFFF"/>
                        </a:solidFill>
                        <a:effectLst/>
                        <a:latin typeface="Open Sans" panose="020B0606030504020204" pitchFamily="34" charset="0"/>
                      </a:endParaRPr>
                    </a:p>
                  </a:txBody>
                  <a:tcPr marL="36000" marR="36000" marT="36000" marB="36000" anchor="ctr">
                    <a:solidFill>
                      <a:schemeClr val="accent1"/>
                    </a:solidFill>
                  </a:tcPr>
                </a:tc>
                <a:tc hMerge="1">
                  <a:txBody>
                    <a:bodyPr/>
                    <a:lstStyle/>
                    <a:p>
                      <a:pPr algn="l" fontAlgn="ctr"/>
                      <a:r>
                        <a:rPr lang="fr-FR" sz="500" u="none" strike="noStrike" dirty="0">
                          <a:effectLst/>
                        </a:rPr>
                        <a:t> </a:t>
                      </a:r>
                      <a:endParaRPr lang="fr-FR" sz="500" b="1" i="0" u="none" strike="noStrike" dirty="0">
                        <a:solidFill>
                          <a:srgbClr val="FFFFFF"/>
                        </a:solidFill>
                        <a:effectLst/>
                        <a:latin typeface="Open Sans" panose="020B0606030504020204" pitchFamily="34" charset="0"/>
                      </a:endParaRPr>
                    </a:p>
                  </a:txBody>
                  <a:tcPr marL="36000" marR="36000" marT="36000" marB="36000" anchor="ctr">
                    <a:solidFill>
                      <a:schemeClr val="accent1"/>
                    </a:solidFill>
                  </a:tcPr>
                </a:tc>
                <a:tc hMerge="1">
                  <a:txBody>
                    <a:bodyPr/>
                    <a:lstStyle/>
                    <a:p>
                      <a:pPr algn="l" fontAlgn="ctr"/>
                      <a:r>
                        <a:rPr lang="fr-FR" sz="500" u="none" strike="noStrike" dirty="0">
                          <a:effectLst/>
                        </a:rPr>
                        <a:t> </a:t>
                      </a:r>
                      <a:endParaRPr lang="fr-FR" sz="500" b="1" i="0" u="none" strike="noStrike" dirty="0">
                        <a:solidFill>
                          <a:srgbClr val="FFFFFF"/>
                        </a:solidFill>
                        <a:effectLst/>
                        <a:latin typeface="Open Sans" panose="020B0606030504020204" pitchFamily="34" charset="0"/>
                      </a:endParaRPr>
                    </a:p>
                  </a:txBody>
                  <a:tcPr marL="36000" marR="36000" marT="36000" marB="36000" anchor="ctr">
                    <a:solidFill>
                      <a:schemeClr val="accent1"/>
                    </a:solidFill>
                  </a:tcPr>
                </a:tc>
                <a:tc hMerge="1">
                  <a:txBody>
                    <a:bodyPr/>
                    <a:lstStyle/>
                    <a:p>
                      <a:pPr algn="l" fontAlgn="b"/>
                      <a:r>
                        <a:rPr lang="fr-FR" sz="500" u="none" strike="noStrike" dirty="0">
                          <a:effectLst/>
                        </a:rPr>
                        <a:t> </a:t>
                      </a:r>
                      <a:endParaRPr lang="fr-FR" sz="500" b="0" i="0" u="none" strike="noStrike" dirty="0">
                        <a:solidFill>
                          <a:srgbClr val="000000"/>
                        </a:solidFill>
                        <a:effectLst/>
                        <a:latin typeface="Arial" panose="020B0604020202020204" pitchFamily="34" charset="0"/>
                      </a:endParaRPr>
                    </a:p>
                  </a:txBody>
                  <a:tcPr marL="36000" marR="36000" marT="36000" marB="36000" anchor="b">
                    <a:solidFill>
                      <a:schemeClr val="accent1"/>
                    </a:solidFill>
                  </a:tcPr>
                </a:tc>
                <a:tc hMerge="1">
                  <a:txBody>
                    <a:bodyPr/>
                    <a:lstStyle/>
                    <a:p>
                      <a:pPr algn="l" fontAlgn="b"/>
                      <a:endParaRPr lang="fr-FR" sz="500" b="0" i="0" u="none" strike="noStrike" dirty="0">
                        <a:solidFill>
                          <a:srgbClr val="000000"/>
                        </a:solidFill>
                        <a:effectLst/>
                        <a:latin typeface="Arial" panose="020B0604020202020204" pitchFamily="34" charset="0"/>
                      </a:endParaRPr>
                    </a:p>
                  </a:txBody>
                  <a:tcPr marL="36000" marR="36000" marT="36000" marB="36000" anchor="b">
                    <a:solidFill>
                      <a:schemeClr val="accent1"/>
                    </a:solidFill>
                  </a:tcPr>
                </a:tc>
                <a:tc hMerge="1">
                  <a:txBody>
                    <a:bodyPr/>
                    <a:lstStyle/>
                    <a:p>
                      <a:pPr algn="l" fontAlgn="b"/>
                      <a:r>
                        <a:rPr lang="fr-FR" sz="500" u="none" strike="noStrike" dirty="0">
                          <a:effectLst/>
                        </a:rPr>
                        <a:t> </a:t>
                      </a:r>
                      <a:endParaRPr lang="fr-FR" sz="500" b="0" i="0" u="none" strike="noStrike" dirty="0">
                        <a:solidFill>
                          <a:srgbClr val="000000"/>
                        </a:solidFill>
                        <a:effectLst/>
                        <a:latin typeface="Arial" panose="020B0604020202020204" pitchFamily="34" charset="0"/>
                      </a:endParaRPr>
                    </a:p>
                  </a:txBody>
                  <a:tcPr marL="36000" marR="36000" marT="36000" marB="36000" anchor="b">
                    <a:solidFill>
                      <a:schemeClr val="accent1"/>
                    </a:solidFill>
                  </a:tcPr>
                </a:tc>
                <a:extLst>
                  <a:ext uri="{0D108BD9-81ED-4DB2-BD59-A6C34878D82A}">
                    <a16:rowId xmlns:a16="http://schemas.microsoft.com/office/drawing/2014/main" val="2403475273"/>
                  </a:ext>
                </a:extLst>
              </a:tr>
              <a:tr h="141634">
                <a:tc gridSpan="9">
                  <a:txBody>
                    <a:bodyPr/>
                    <a:lstStyle/>
                    <a:p>
                      <a:pPr algn="l" fontAlgn="b"/>
                      <a:r>
                        <a:rPr lang="fr-FR" sz="500" b="1" u="none" strike="noStrike" dirty="0">
                          <a:solidFill>
                            <a:schemeClr val="bg1"/>
                          </a:solidFill>
                          <a:effectLst/>
                        </a:rPr>
                        <a:t>Hémostase</a:t>
                      </a:r>
                      <a:endParaRPr lang="fr-FR" sz="500" b="1" i="0" u="none" strike="noStrike" dirty="0">
                        <a:solidFill>
                          <a:schemeClr val="bg1"/>
                        </a:solidFill>
                        <a:effectLst/>
                        <a:latin typeface="Open Sans" panose="020B0606030504020204" pitchFamily="34" charset="0"/>
                      </a:endParaRPr>
                    </a:p>
                  </a:txBody>
                  <a:tcPr marL="36000" marR="36000" marT="36000" marB="36000" anchor="ctr">
                    <a:solidFill>
                      <a:srgbClr val="DAADCE"/>
                    </a:solidFill>
                  </a:tcPr>
                </a:tc>
                <a:tc hMerge="1">
                  <a:txBody>
                    <a:bodyPr/>
                    <a:lstStyle/>
                    <a:p>
                      <a:pPr algn="l" fontAlgn="ct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2">
                        <a:lumMod val="60000"/>
                        <a:lumOff val="40000"/>
                      </a:schemeClr>
                    </a:solidFill>
                  </a:tcPr>
                </a:tc>
                <a:tc hMerge="1">
                  <a:txBody>
                    <a:bodyPr/>
                    <a:lstStyle/>
                    <a:p>
                      <a:pPr algn="l" fontAlgn="ct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2">
                        <a:lumMod val="60000"/>
                        <a:lumOff val="40000"/>
                      </a:schemeClr>
                    </a:solidFill>
                  </a:tcPr>
                </a:tc>
                <a:tc hMerge="1">
                  <a:txBody>
                    <a:bodyPr/>
                    <a:lstStyle/>
                    <a:p>
                      <a:pPr algn="l" fontAlgn="ct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2">
                        <a:lumMod val="60000"/>
                        <a:lumOff val="40000"/>
                      </a:schemeClr>
                    </a:solidFill>
                  </a:tcPr>
                </a:tc>
                <a:tc hMerge="1">
                  <a:txBody>
                    <a:bodyPr/>
                    <a:lstStyle/>
                    <a:p>
                      <a:pPr algn="l" fontAlgn="ct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2">
                        <a:lumMod val="60000"/>
                        <a:lumOff val="40000"/>
                      </a:schemeClr>
                    </a:solidFill>
                  </a:tcPr>
                </a:tc>
                <a:tc hMerge="1">
                  <a:txBody>
                    <a:bodyPr/>
                    <a:lstStyle/>
                    <a:p>
                      <a:pPr algn="l" fontAlgn="ct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2">
                        <a:lumMod val="60000"/>
                        <a:lumOff val="40000"/>
                      </a:schemeClr>
                    </a:solidFill>
                  </a:tcPr>
                </a:tc>
                <a:tc hMerge="1">
                  <a:txBody>
                    <a:bodyPr/>
                    <a:lstStyle/>
                    <a:p>
                      <a:pPr algn="l" fontAlgn="ctr"/>
                      <a:endParaRPr lang="fr-FR" sz="500" b="0" i="0" u="none" strike="noStrike">
                        <a:solidFill>
                          <a:srgbClr val="000000"/>
                        </a:solidFill>
                        <a:effectLst/>
                        <a:latin typeface="Open Sans" panose="020B0606030504020204" pitchFamily="34" charset="0"/>
                      </a:endParaRPr>
                    </a:p>
                  </a:txBody>
                  <a:tcPr marL="36000" marR="36000" marT="36000" marB="36000" anchor="ctr">
                    <a:solidFill>
                      <a:schemeClr val="accent2">
                        <a:lumMod val="60000"/>
                        <a:lumOff val="40000"/>
                      </a:schemeClr>
                    </a:solidFill>
                  </a:tcPr>
                </a:tc>
                <a:tc hMerge="1">
                  <a:txBody>
                    <a:bodyPr/>
                    <a:lstStyle/>
                    <a:p>
                      <a:pPr algn="l" fontAlgn="ct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2">
                        <a:lumMod val="60000"/>
                        <a:lumOff val="40000"/>
                      </a:schemeClr>
                    </a:solidFill>
                  </a:tcPr>
                </a:tc>
                <a:tc hMerge="1">
                  <a:txBody>
                    <a:bodyPr/>
                    <a:lstStyle/>
                    <a:p>
                      <a:pPr algn="l" fontAlgn="ct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2">
                        <a:lumMod val="60000"/>
                        <a:lumOff val="40000"/>
                      </a:schemeClr>
                    </a:solidFill>
                  </a:tcPr>
                </a:tc>
                <a:extLst>
                  <a:ext uri="{0D108BD9-81ED-4DB2-BD59-A6C34878D82A}">
                    <a16:rowId xmlns:a16="http://schemas.microsoft.com/office/drawing/2014/main" val="3883532267"/>
                  </a:ext>
                </a:extLst>
              </a:tr>
              <a:tr h="111544">
                <a:tc>
                  <a:txBody>
                    <a:bodyPr/>
                    <a:lstStyle/>
                    <a:p>
                      <a:pPr algn="l" fontAlgn="b"/>
                      <a:r>
                        <a:rPr lang="fr-FR" sz="500" b="1" u="none" strike="noStrike" dirty="0" err="1">
                          <a:effectLst/>
                        </a:rPr>
                        <a:t>Sta-R</a:t>
                      </a:r>
                      <a:endParaRPr lang="fr-FR" sz="500" b="1"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Critique</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Critique</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Critique</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1h -3h</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b"/>
                      <a:r>
                        <a:rPr lang="fr-FR" sz="500" u="none" strike="noStrike" dirty="0">
                          <a:effectLst/>
                        </a:rPr>
                        <a:t>l'automate est en capacité de travailler hors réseau</a:t>
                      </a:r>
                      <a:endParaRPr lang="fr-FR" sz="500" b="0" i="0" u="none" strike="noStrike" dirty="0">
                        <a:solidFill>
                          <a:srgbClr val="000000"/>
                        </a:solidFill>
                        <a:effectLst/>
                        <a:latin typeface="Arial" panose="020B0604020202020204" pitchFamily="34" charset="0"/>
                      </a:endParaRPr>
                    </a:p>
                  </a:txBody>
                  <a:tcPr marL="36000" marR="36000" marT="36000" marB="36000" anchor="ctr"/>
                </a:tc>
                <a:tc>
                  <a:txBody>
                    <a:bodyPr/>
                    <a:lstStyle/>
                    <a:p>
                      <a:pPr algn="l" fontAlgn="ctr"/>
                      <a:r>
                        <a:rPr lang="fr-FR" sz="500" u="none" strike="noStrike" dirty="0">
                          <a:effectLst/>
                        </a:rPr>
                        <a:t> </a:t>
                      </a:r>
                      <a:endParaRPr lang="fr-FR" sz="500" b="0" i="0" u="none" strike="noStrike" dirty="0">
                        <a:solidFill>
                          <a:srgbClr val="000000"/>
                        </a:solidFill>
                        <a:effectLst/>
                        <a:latin typeface="Open Sans" panose="020B0606030504020204" pitchFamily="34" charset="0"/>
                      </a:endParaRPr>
                    </a:p>
                  </a:txBody>
                  <a:tcPr marL="36000" marR="36000" marT="36000" marB="36000" anchor="ctr"/>
                </a:tc>
                <a:extLst>
                  <a:ext uri="{0D108BD9-81ED-4DB2-BD59-A6C34878D82A}">
                    <a16:rowId xmlns:a16="http://schemas.microsoft.com/office/drawing/2014/main" val="2424469473"/>
                  </a:ext>
                </a:extLst>
              </a:tr>
              <a:tr h="167020">
                <a:tc gridSpan="9">
                  <a:txBody>
                    <a:bodyPr/>
                    <a:lstStyle/>
                    <a:p>
                      <a:pPr algn="l" fontAlgn="b"/>
                      <a:r>
                        <a:rPr lang="fr-FR" sz="500" b="1" u="none" strike="noStrike" dirty="0">
                          <a:solidFill>
                            <a:schemeClr val="bg1"/>
                          </a:solidFill>
                          <a:effectLst/>
                        </a:rPr>
                        <a:t>Antibio</a:t>
                      </a: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rgbClr val="DAADCE"/>
                    </a:solidFill>
                  </a:tcPr>
                </a:tc>
                <a:tc hMerge="1">
                  <a:txBody>
                    <a:bodyPr/>
                    <a:lstStyle/>
                    <a:p>
                      <a:pPr algn="l" fontAlgn="ctr"/>
                      <a:r>
                        <a:rPr lang="fr-FR" sz="500" u="none" strike="noStrike" dirty="0">
                          <a:effectLst/>
                        </a:rPr>
                        <a:t> </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hMerge="1">
                  <a:txBody>
                    <a:bodyPr/>
                    <a:lstStyle/>
                    <a:p>
                      <a:pPr algn="l" fontAlgn="ctr"/>
                      <a:r>
                        <a:rPr lang="fr-FR" sz="500" u="none" strike="noStrike" dirty="0">
                          <a:effectLst/>
                        </a:rPr>
                        <a:t> </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hMerge="1">
                  <a:txBody>
                    <a:bodyPr/>
                    <a:lstStyle/>
                    <a:p>
                      <a:pPr algn="l"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hMerge="1">
                  <a:txBody>
                    <a:bodyPr/>
                    <a:lstStyle/>
                    <a:p>
                      <a:pPr algn="l" fontAlgn="ctr"/>
                      <a:r>
                        <a:rPr lang="fr-FR" sz="500" u="none" strike="noStrike" dirty="0">
                          <a:effectLst/>
                        </a:rPr>
                        <a:t> </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hMerge="1">
                  <a:txBody>
                    <a:bodyPr/>
                    <a:lstStyle/>
                    <a:p>
                      <a:pPr algn="l"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hMerge="1">
                  <a:txBody>
                    <a:bodyPr/>
                    <a:lstStyle/>
                    <a:p>
                      <a:pPr algn="l"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hMerge="1">
                  <a:txBody>
                    <a:bodyPr/>
                    <a:lstStyle/>
                    <a:p>
                      <a:pPr algn="l" fontAlgn="b"/>
                      <a:endParaRPr lang="fr-FR" sz="500" b="0" i="0" u="none" strike="noStrike" dirty="0">
                        <a:solidFill>
                          <a:srgbClr val="000000"/>
                        </a:solidFill>
                        <a:effectLst/>
                        <a:latin typeface="Arial" panose="020B0604020202020204" pitchFamily="34" charset="0"/>
                      </a:endParaRPr>
                    </a:p>
                  </a:txBody>
                  <a:tcPr marL="36000" marR="36000" marT="36000" marB="36000" anchor="b"/>
                </a:tc>
                <a:tc hMerge="1">
                  <a:txBody>
                    <a:bodyPr/>
                    <a:lstStyle/>
                    <a:p>
                      <a:pPr algn="l" fontAlgn="b"/>
                      <a:endParaRPr lang="fr-FR" sz="500" b="0" i="0" u="none" strike="noStrike" dirty="0">
                        <a:solidFill>
                          <a:srgbClr val="000000"/>
                        </a:solidFill>
                        <a:effectLst/>
                        <a:latin typeface="Arial" panose="020B0604020202020204" pitchFamily="34" charset="0"/>
                      </a:endParaRPr>
                    </a:p>
                  </a:txBody>
                  <a:tcPr marL="36000" marR="36000" marT="36000" marB="36000" anchor="b"/>
                </a:tc>
                <a:extLst>
                  <a:ext uri="{0D108BD9-81ED-4DB2-BD59-A6C34878D82A}">
                    <a16:rowId xmlns:a16="http://schemas.microsoft.com/office/drawing/2014/main" val="4050119363"/>
                  </a:ext>
                </a:extLst>
              </a:tr>
              <a:tr h="119300">
                <a:tc>
                  <a:txBody>
                    <a:bodyPr/>
                    <a:lstStyle/>
                    <a:p>
                      <a:pPr algn="l" fontAlgn="b"/>
                      <a:r>
                        <a:rPr lang="fr-FR" sz="500" b="1" u="none" strike="noStrike">
                          <a:effectLst/>
                        </a:rPr>
                        <a:t>LCMS</a:t>
                      </a:r>
                      <a:endParaRPr lang="fr-FR" sz="500" b="1"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Critique</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1h -3h</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A construire/</a:t>
                      </a:r>
                      <a:r>
                        <a:rPr lang="fr-FR" sz="500" u="none" strike="noStrike" dirty="0" err="1">
                          <a:effectLst/>
                        </a:rPr>
                        <a:t>cf</a:t>
                      </a:r>
                      <a:r>
                        <a:rPr lang="fr-FR" sz="500" u="none" strike="noStrike" dirty="0">
                          <a:effectLst/>
                        </a:rPr>
                        <a:t> microbio</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 </a:t>
                      </a:r>
                      <a:endParaRPr lang="fr-FR" sz="500" b="0" i="0" u="none" strike="noStrike" dirty="0">
                        <a:solidFill>
                          <a:srgbClr val="000000"/>
                        </a:solidFill>
                        <a:effectLst/>
                        <a:latin typeface="Open Sans" panose="020B0606030504020204" pitchFamily="34" charset="0"/>
                      </a:endParaRPr>
                    </a:p>
                  </a:txBody>
                  <a:tcPr marL="36000" marR="36000" marT="36000" marB="36000" anchor="ctr"/>
                </a:tc>
                <a:extLst>
                  <a:ext uri="{0D108BD9-81ED-4DB2-BD59-A6C34878D82A}">
                    <a16:rowId xmlns:a16="http://schemas.microsoft.com/office/drawing/2014/main" val="908669772"/>
                  </a:ext>
                </a:extLst>
              </a:tr>
              <a:tr h="119300">
                <a:tc gridSpan="9">
                  <a:txBody>
                    <a:bodyPr/>
                    <a:lstStyle/>
                    <a:p>
                      <a:pPr algn="l" fontAlgn="b"/>
                      <a:r>
                        <a:rPr lang="fr-FR" sz="500" b="1" u="none" strike="noStrike" dirty="0">
                          <a:solidFill>
                            <a:schemeClr val="bg1"/>
                          </a:solidFill>
                          <a:effectLst/>
                        </a:rPr>
                        <a:t>Microbio</a:t>
                      </a:r>
                      <a:endParaRPr lang="fr-FR" sz="500" b="1" i="0" u="none" strike="noStrike" dirty="0">
                        <a:solidFill>
                          <a:schemeClr val="bg1"/>
                        </a:solidFill>
                        <a:effectLst/>
                        <a:latin typeface="Open Sans" panose="020B0606030504020204" pitchFamily="34" charset="0"/>
                      </a:endParaRPr>
                    </a:p>
                  </a:txBody>
                  <a:tcPr marL="36000" marR="36000" marT="36000" marB="36000" anchor="ctr">
                    <a:solidFill>
                      <a:srgbClr val="DAADCE"/>
                    </a:solidFill>
                  </a:tcPr>
                </a:tc>
                <a:tc hMerge="1">
                  <a:txBody>
                    <a:bodyPr/>
                    <a:lstStyle/>
                    <a:p>
                      <a:pPr algn="l" fontAlgn="ct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2">
                        <a:lumMod val="60000"/>
                        <a:lumOff val="40000"/>
                      </a:schemeClr>
                    </a:solidFill>
                  </a:tcPr>
                </a:tc>
                <a:tc hMerge="1">
                  <a:txBody>
                    <a:bodyPr/>
                    <a:lstStyle/>
                    <a:p>
                      <a:pPr algn="l" fontAlgn="ct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2">
                        <a:lumMod val="60000"/>
                        <a:lumOff val="40000"/>
                      </a:schemeClr>
                    </a:solidFill>
                  </a:tcPr>
                </a:tc>
                <a:tc hMerge="1">
                  <a:txBody>
                    <a:bodyPr/>
                    <a:lstStyle/>
                    <a:p>
                      <a:pPr algn="l" fontAlgn="ct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2">
                        <a:lumMod val="60000"/>
                        <a:lumOff val="40000"/>
                      </a:schemeClr>
                    </a:solidFill>
                  </a:tcPr>
                </a:tc>
                <a:tc hMerge="1">
                  <a:txBody>
                    <a:bodyPr/>
                    <a:lstStyle/>
                    <a:p>
                      <a:pPr algn="l" fontAlgn="ctr"/>
                      <a:endParaRPr lang="fr-FR" sz="500" b="0" i="0" u="none" strike="noStrike">
                        <a:solidFill>
                          <a:srgbClr val="000000"/>
                        </a:solidFill>
                        <a:effectLst/>
                        <a:latin typeface="Open Sans" panose="020B0606030504020204" pitchFamily="34" charset="0"/>
                      </a:endParaRPr>
                    </a:p>
                  </a:txBody>
                  <a:tcPr marL="36000" marR="36000" marT="36000" marB="36000" anchor="ctr">
                    <a:solidFill>
                      <a:schemeClr val="accent2">
                        <a:lumMod val="60000"/>
                        <a:lumOff val="40000"/>
                      </a:schemeClr>
                    </a:solidFill>
                  </a:tcPr>
                </a:tc>
                <a:tc hMerge="1">
                  <a:txBody>
                    <a:bodyPr/>
                    <a:lstStyle/>
                    <a:p>
                      <a:pPr algn="l" fontAlgn="ct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2">
                        <a:lumMod val="60000"/>
                        <a:lumOff val="40000"/>
                      </a:schemeClr>
                    </a:solidFill>
                  </a:tcPr>
                </a:tc>
                <a:tc hMerge="1">
                  <a:txBody>
                    <a:bodyPr/>
                    <a:lstStyle/>
                    <a:p>
                      <a:pPr algn="l" fontAlgn="ctr"/>
                      <a:endParaRPr lang="fr-FR" sz="500" b="0" i="0" u="none" strike="noStrike" dirty="0">
                        <a:solidFill>
                          <a:srgbClr val="000000"/>
                        </a:solidFill>
                        <a:effectLst/>
                        <a:latin typeface="Open Sans" panose="020B0606030504020204" pitchFamily="34" charset="0"/>
                      </a:endParaRPr>
                    </a:p>
                  </a:txBody>
                  <a:tcPr marL="36000" marR="36000" marT="36000" marB="36000" anchor="ctr">
                    <a:solidFill>
                      <a:schemeClr val="accent2">
                        <a:lumMod val="60000"/>
                        <a:lumOff val="40000"/>
                      </a:schemeClr>
                    </a:solidFill>
                  </a:tcPr>
                </a:tc>
                <a:tc hMerge="1">
                  <a:txBody>
                    <a:bodyPr/>
                    <a:lstStyle/>
                    <a:p>
                      <a:pPr algn="l" fontAlgn="b"/>
                      <a:endParaRPr lang="fr-FR" sz="500" b="0" i="0" u="none" strike="noStrike" dirty="0">
                        <a:solidFill>
                          <a:srgbClr val="000000"/>
                        </a:solidFill>
                        <a:effectLst/>
                        <a:latin typeface="Arial" panose="020B0604020202020204" pitchFamily="34" charset="0"/>
                      </a:endParaRPr>
                    </a:p>
                  </a:txBody>
                  <a:tcPr marL="36000" marR="36000" marT="36000" marB="36000" anchor="b">
                    <a:solidFill>
                      <a:schemeClr val="accent2">
                        <a:lumMod val="60000"/>
                        <a:lumOff val="40000"/>
                      </a:schemeClr>
                    </a:solidFill>
                  </a:tcPr>
                </a:tc>
                <a:tc hMerge="1">
                  <a:txBody>
                    <a:bodyPr/>
                    <a:lstStyle/>
                    <a:p>
                      <a:pPr algn="l" fontAlgn="b"/>
                      <a:endParaRPr lang="fr-FR" sz="500" b="0" i="0" u="none" strike="noStrike" dirty="0">
                        <a:solidFill>
                          <a:srgbClr val="000000"/>
                        </a:solidFill>
                        <a:effectLst/>
                        <a:latin typeface="Arial" panose="020B0604020202020204" pitchFamily="34" charset="0"/>
                      </a:endParaRPr>
                    </a:p>
                  </a:txBody>
                  <a:tcPr marL="36000" marR="36000" marT="36000" marB="36000" anchor="b">
                    <a:solidFill>
                      <a:schemeClr val="accent2">
                        <a:lumMod val="60000"/>
                        <a:lumOff val="40000"/>
                      </a:schemeClr>
                    </a:solidFill>
                  </a:tcPr>
                </a:tc>
                <a:extLst>
                  <a:ext uri="{0D108BD9-81ED-4DB2-BD59-A6C34878D82A}">
                    <a16:rowId xmlns:a16="http://schemas.microsoft.com/office/drawing/2014/main" val="1706183397"/>
                  </a:ext>
                </a:extLst>
              </a:tr>
              <a:tr h="119300">
                <a:tc>
                  <a:txBody>
                    <a:bodyPr/>
                    <a:lstStyle/>
                    <a:p>
                      <a:pPr algn="l" fontAlgn="b"/>
                      <a:r>
                        <a:rPr lang="fr-FR" sz="500" b="1" u="none" strike="noStrike" dirty="0" err="1">
                          <a:effectLst/>
                        </a:rPr>
                        <a:t>Diasorin</a:t>
                      </a:r>
                      <a:endParaRPr lang="fr-FR" sz="500" b="1"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Critique</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Critique</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1h -3h</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A construire/</a:t>
                      </a:r>
                      <a:r>
                        <a:rPr lang="fr-FR" sz="500" u="none" strike="noStrike" dirty="0" err="1">
                          <a:effectLst/>
                        </a:rPr>
                        <a:t>cf</a:t>
                      </a:r>
                      <a:r>
                        <a:rPr lang="fr-FR" sz="500" u="none" strike="noStrike" dirty="0">
                          <a:effectLst/>
                        </a:rPr>
                        <a:t> microbio</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 </a:t>
                      </a:r>
                      <a:endParaRPr lang="fr-FR" sz="500" b="0" i="0" u="none" strike="noStrike" dirty="0">
                        <a:solidFill>
                          <a:srgbClr val="000000"/>
                        </a:solidFill>
                        <a:effectLst/>
                        <a:latin typeface="Open Sans" panose="020B0606030504020204" pitchFamily="34" charset="0"/>
                      </a:endParaRPr>
                    </a:p>
                  </a:txBody>
                  <a:tcPr marL="36000" marR="36000" marT="36000" marB="36000" anchor="ctr"/>
                </a:tc>
                <a:extLst>
                  <a:ext uri="{0D108BD9-81ED-4DB2-BD59-A6C34878D82A}">
                    <a16:rowId xmlns:a16="http://schemas.microsoft.com/office/drawing/2014/main" val="943799827"/>
                  </a:ext>
                </a:extLst>
              </a:tr>
              <a:tr h="119300">
                <a:tc>
                  <a:txBody>
                    <a:bodyPr/>
                    <a:lstStyle/>
                    <a:p>
                      <a:pPr algn="l" fontAlgn="b"/>
                      <a:r>
                        <a:rPr lang="fr-FR" sz="500" b="1" u="none" strike="noStrike" dirty="0" err="1">
                          <a:effectLst/>
                        </a:rPr>
                        <a:t>Novodiag</a:t>
                      </a:r>
                      <a:endParaRPr lang="fr-FR" sz="500" b="1"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A construire/cf microbio</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 </a:t>
                      </a:r>
                      <a:endParaRPr lang="fr-FR" sz="500" b="0" i="0" u="none" strike="noStrike" dirty="0">
                        <a:solidFill>
                          <a:srgbClr val="000000"/>
                        </a:solidFill>
                        <a:effectLst/>
                        <a:latin typeface="Open Sans" panose="020B0606030504020204" pitchFamily="34" charset="0"/>
                      </a:endParaRPr>
                    </a:p>
                  </a:txBody>
                  <a:tcPr marL="36000" marR="36000" marT="36000" marB="36000" anchor="ctr"/>
                </a:tc>
                <a:extLst>
                  <a:ext uri="{0D108BD9-81ED-4DB2-BD59-A6C34878D82A}">
                    <a16:rowId xmlns:a16="http://schemas.microsoft.com/office/drawing/2014/main" val="649746855"/>
                  </a:ext>
                </a:extLst>
              </a:tr>
              <a:tr h="119300">
                <a:tc>
                  <a:txBody>
                    <a:bodyPr/>
                    <a:lstStyle/>
                    <a:p>
                      <a:pPr algn="l" fontAlgn="t"/>
                      <a:r>
                        <a:rPr lang="fr-FR" sz="500" b="1" u="none" strike="noStrike">
                          <a:effectLst/>
                        </a:rPr>
                        <a:t>GenXpert</a:t>
                      </a:r>
                      <a:endParaRPr lang="fr-FR" sz="500" b="1"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A construire/</a:t>
                      </a:r>
                      <a:r>
                        <a:rPr lang="fr-FR" sz="500" u="none" strike="noStrike" dirty="0" err="1">
                          <a:effectLst/>
                        </a:rPr>
                        <a:t>cf</a:t>
                      </a:r>
                      <a:r>
                        <a:rPr lang="fr-FR" sz="500" u="none" strike="noStrike" dirty="0">
                          <a:effectLst/>
                        </a:rPr>
                        <a:t> microbio</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 </a:t>
                      </a:r>
                      <a:endParaRPr lang="fr-FR" sz="500" b="0" i="0" u="none" strike="noStrike" dirty="0">
                        <a:solidFill>
                          <a:srgbClr val="000000"/>
                        </a:solidFill>
                        <a:effectLst/>
                        <a:latin typeface="Open Sans" panose="020B0606030504020204" pitchFamily="34" charset="0"/>
                      </a:endParaRPr>
                    </a:p>
                  </a:txBody>
                  <a:tcPr marL="36000" marR="36000" marT="36000" marB="36000" anchor="ctr"/>
                </a:tc>
                <a:extLst>
                  <a:ext uri="{0D108BD9-81ED-4DB2-BD59-A6C34878D82A}">
                    <a16:rowId xmlns:a16="http://schemas.microsoft.com/office/drawing/2014/main" val="536432876"/>
                  </a:ext>
                </a:extLst>
              </a:tr>
              <a:tr h="119300">
                <a:tc>
                  <a:txBody>
                    <a:bodyPr/>
                    <a:lstStyle/>
                    <a:p>
                      <a:pPr algn="l" fontAlgn="t"/>
                      <a:r>
                        <a:rPr lang="fr-FR" sz="500" b="1" u="none" strike="noStrike" dirty="0">
                          <a:effectLst/>
                        </a:rPr>
                        <a:t>UF4000D</a:t>
                      </a:r>
                      <a:endParaRPr lang="fr-FR" sz="500" b="1"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A construire/cf microbio</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endParaRPr lang="fr-FR" sz="500" b="0" i="0" u="none" strike="noStrike" dirty="0">
                        <a:solidFill>
                          <a:srgbClr val="000000"/>
                        </a:solidFill>
                        <a:effectLst/>
                        <a:latin typeface="Open Sans" panose="020B0606030504020204" pitchFamily="34" charset="0"/>
                      </a:endParaRPr>
                    </a:p>
                  </a:txBody>
                  <a:tcPr marL="36000" marR="36000" marT="36000" marB="36000" anchor="ctr"/>
                </a:tc>
                <a:extLst>
                  <a:ext uri="{0D108BD9-81ED-4DB2-BD59-A6C34878D82A}">
                    <a16:rowId xmlns:a16="http://schemas.microsoft.com/office/drawing/2014/main" val="3947233825"/>
                  </a:ext>
                </a:extLst>
              </a:tr>
              <a:tr h="119300">
                <a:tc>
                  <a:txBody>
                    <a:bodyPr/>
                    <a:lstStyle/>
                    <a:p>
                      <a:pPr algn="l" fontAlgn="b"/>
                      <a:r>
                        <a:rPr lang="fr-FR" sz="500" b="1" u="none" strike="noStrike">
                          <a:effectLst/>
                        </a:rPr>
                        <a:t>Myla</a:t>
                      </a:r>
                      <a:endParaRPr lang="fr-FR" sz="500" b="1"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Non 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Non 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Non 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Non 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Non 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 </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je délocalise auprès d'un prestataire</a:t>
                      </a:r>
                      <a:endParaRPr lang="fr-FR" sz="500" b="0" i="0" u="none" strike="noStrike" dirty="0">
                        <a:solidFill>
                          <a:srgbClr val="000000"/>
                        </a:solidFill>
                        <a:effectLst/>
                        <a:latin typeface="Open Sans" panose="020B0606030504020204" pitchFamily="34" charset="0"/>
                      </a:endParaRPr>
                    </a:p>
                  </a:txBody>
                  <a:tcPr marL="36000" marR="36000" marT="36000" marB="36000" anchor="ctr"/>
                </a:tc>
                <a:extLst>
                  <a:ext uri="{0D108BD9-81ED-4DB2-BD59-A6C34878D82A}">
                    <a16:rowId xmlns:a16="http://schemas.microsoft.com/office/drawing/2014/main" val="2976117042"/>
                  </a:ext>
                </a:extLst>
              </a:tr>
              <a:tr h="180223">
                <a:tc>
                  <a:txBody>
                    <a:bodyPr/>
                    <a:lstStyle/>
                    <a:p>
                      <a:pPr algn="l" fontAlgn="b"/>
                      <a:r>
                        <a:rPr lang="fr-FR" sz="500" b="1" u="none" strike="noStrike" dirty="0">
                          <a:effectLst/>
                        </a:rPr>
                        <a:t>WASP</a:t>
                      </a:r>
                      <a:endParaRPr lang="fr-FR" sz="500" b="1"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Non 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Non 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Non 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Non 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Non 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1mn</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je délocalise auprès d'un prestataire</a:t>
                      </a:r>
                      <a:endParaRPr lang="fr-FR" sz="500" b="0" i="0" u="none" strike="noStrike" dirty="0">
                        <a:solidFill>
                          <a:srgbClr val="000000"/>
                        </a:solidFill>
                        <a:effectLst/>
                        <a:latin typeface="Open Sans" panose="020B0606030504020204" pitchFamily="34" charset="0"/>
                      </a:endParaRPr>
                    </a:p>
                  </a:txBody>
                  <a:tcPr marL="36000" marR="36000" marT="36000" marB="36000" anchor="ctr"/>
                </a:tc>
                <a:extLst>
                  <a:ext uri="{0D108BD9-81ED-4DB2-BD59-A6C34878D82A}">
                    <a16:rowId xmlns:a16="http://schemas.microsoft.com/office/drawing/2014/main" val="2343512669"/>
                  </a:ext>
                </a:extLst>
              </a:tr>
              <a:tr h="119300">
                <a:tc>
                  <a:txBody>
                    <a:bodyPr/>
                    <a:lstStyle/>
                    <a:p>
                      <a:pPr algn="l" fontAlgn="b"/>
                      <a:r>
                        <a:rPr lang="fr-FR" sz="500" b="1" u="none" strike="noStrike" dirty="0" err="1">
                          <a:effectLst/>
                        </a:rPr>
                        <a:t>Aqure</a:t>
                      </a:r>
                      <a:endParaRPr lang="fr-FR" sz="500" b="1"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Non 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Non 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Non 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Non 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Non 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1h</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 </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je délocalise auprès d'un prestataire</a:t>
                      </a:r>
                      <a:endParaRPr lang="fr-FR" sz="500" b="0" i="0" u="none" strike="noStrike" dirty="0">
                        <a:solidFill>
                          <a:srgbClr val="000000"/>
                        </a:solidFill>
                        <a:effectLst/>
                        <a:latin typeface="Open Sans" panose="020B0606030504020204" pitchFamily="34" charset="0"/>
                      </a:endParaRPr>
                    </a:p>
                  </a:txBody>
                  <a:tcPr marL="36000" marR="36000" marT="36000" marB="36000" anchor="ctr"/>
                </a:tc>
                <a:extLst>
                  <a:ext uri="{0D108BD9-81ED-4DB2-BD59-A6C34878D82A}">
                    <a16:rowId xmlns:a16="http://schemas.microsoft.com/office/drawing/2014/main" val="1057532704"/>
                  </a:ext>
                </a:extLst>
              </a:tr>
              <a:tr h="119300">
                <a:tc>
                  <a:txBody>
                    <a:bodyPr/>
                    <a:lstStyle/>
                    <a:p>
                      <a:pPr algn="l" fontAlgn="t"/>
                      <a:r>
                        <a:rPr lang="fr-FR" sz="500" b="1" u="none" strike="noStrike" dirty="0">
                          <a:effectLst/>
                        </a:rPr>
                        <a:t>UF4000R</a:t>
                      </a:r>
                      <a:endParaRPr lang="fr-FR" sz="500" b="1"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 </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A construire/</a:t>
                      </a:r>
                      <a:r>
                        <a:rPr lang="fr-FR" sz="500" u="none" strike="noStrike" dirty="0" err="1">
                          <a:effectLst/>
                        </a:rPr>
                        <a:t>cf</a:t>
                      </a:r>
                      <a:r>
                        <a:rPr lang="fr-FR" sz="500" u="none" strike="noStrike" dirty="0">
                          <a:effectLst/>
                        </a:rPr>
                        <a:t> microbio</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endParaRPr lang="fr-FR" sz="500" b="0" i="0" u="none" strike="noStrike" dirty="0">
                        <a:solidFill>
                          <a:srgbClr val="000000"/>
                        </a:solidFill>
                        <a:effectLst/>
                        <a:latin typeface="Open Sans" panose="020B0606030504020204" pitchFamily="34" charset="0"/>
                      </a:endParaRPr>
                    </a:p>
                  </a:txBody>
                  <a:tcPr marL="36000" marR="36000" marT="36000" marB="36000" anchor="ctr"/>
                </a:tc>
                <a:extLst>
                  <a:ext uri="{0D108BD9-81ED-4DB2-BD59-A6C34878D82A}">
                    <a16:rowId xmlns:a16="http://schemas.microsoft.com/office/drawing/2014/main" val="2575070589"/>
                  </a:ext>
                </a:extLst>
              </a:tr>
              <a:tr h="119300">
                <a:tc>
                  <a:txBody>
                    <a:bodyPr/>
                    <a:lstStyle/>
                    <a:p>
                      <a:pPr algn="l" fontAlgn="b"/>
                      <a:r>
                        <a:rPr lang="fr-FR" sz="500" b="1" u="none" strike="noStrike" dirty="0">
                          <a:effectLst/>
                        </a:rPr>
                        <a:t>Zebra LP2824 (mode dégradée)</a:t>
                      </a:r>
                      <a:endParaRPr lang="fr-FR" sz="500" b="1"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Non 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Non 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Non 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Non 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Non critique</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a:effectLst/>
                        </a:rPr>
                        <a:t>-</a:t>
                      </a:r>
                      <a:endParaRPr lang="fr-FR" sz="500" b="0" i="0" u="none" strike="noStrike">
                        <a:solidFill>
                          <a:srgbClr val="000000"/>
                        </a:solidFill>
                        <a:effectLst/>
                        <a:latin typeface="Open Sans" panose="020B0606030504020204" pitchFamily="34" charset="0"/>
                      </a:endParaRPr>
                    </a:p>
                  </a:txBody>
                  <a:tcPr marL="36000" marR="36000" marT="36000" marB="36000" anchor="ctr"/>
                </a:tc>
                <a:tc>
                  <a:txBody>
                    <a:bodyPr/>
                    <a:lstStyle/>
                    <a:p>
                      <a:pPr algn="l" fontAlgn="ctr"/>
                      <a:r>
                        <a:rPr lang="fr-FR" sz="500" u="none" strike="noStrike" dirty="0">
                          <a:effectLst/>
                        </a:rPr>
                        <a:t> </a:t>
                      </a:r>
                      <a:endParaRPr lang="fr-FR" sz="500" b="0" i="0" u="none" strike="noStrike" dirty="0">
                        <a:solidFill>
                          <a:srgbClr val="000000"/>
                        </a:solidFill>
                        <a:effectLst/>
                        <a:latin typeface="Open Sans" panose="020B0606030504020204" pitchFamily="34" charset="0"/>
                      </a:endParaRPr>
                    </a:p>
                  </a:txBody>
                  <a:tcPr marL="36000" marR="36000" marT="36000" marB="36000" anchor="ctr"/>
                </a:tc>
                <a:tc>
                  <a:txBody>
                    <a:bodyPr/>
                    <a:lstStyle/>
                    <a:p>
                      <a:pPr algn="l" fontAlgn="b"/>
                      <a:r>
                        <a:rPr lang="fr-FR" sz="500" u="none" strike="noStrike" dirty="0">
                          <a:effectLst/>
                        </a:rPr>
                        <a:t>procédure dégradée de BYG</a:t>
                      </a:r>
                      <a:endParaRPr lang="fr-FR" sz="500" b="0" i="0" u="none" strike="noStrike" dirty="0">
                        <a:solidFill>
                          <a:srgbClr val="000000"/>
                        </a:solidFill>
                        <a:effectLst/>
                        <a:latin typeface="Arial" panose="020B0604020202020204" pitchFamily="34" charset="0"/>
                      </a:endParaRPr>
                    </a:p>
                  </a:txBody>
                  <a:tcPr marL="36000" marR="36000" marT="36000" marB="36000" anchor="ctr"/>
                </a:tc>
                <a:extLst>
                  <a:ext uri="{0D108BD9-81ED-4DB2-BD59-A6C34878D82A}">
                    <a16:rowId xmlns:a16="http://schemas.microsoft.com/office/drawing/2014/main" val="1363199304"/>
                  </a:ext>
                </a:extLst>
              </a:tr>
            </a:tbl>
          </a:graphicData>
        </a:graphic>
      </p:graphicFrame>
      <p:sp>
        <p:nvSpPr>
          <p:cNvPr id="3" name="ZoneTexte 2">
            <a:extLst>
              <a:ext uri="{FF2B5EF4-FFF2-40B4-BE49-F238E27FC236}">
                <a16:creationId xmlns:a16="http://schemas.microsoft.com/office/drawing/2014/main" id="{803A2E1C-EDC2-B628-54E8-9AE91EF3E5FF}"/>
              </a:ext>
            </a:extLst>
          </p:cNvPr>
          <p:cNvSpPr txBox="1"/>
          <p:nvPr/>
        </p:nvSpPr>
        <p:spPr>
          <a:xfrm>
            <a:off x="134174" y="1621286"/>
            <a:ext cx="2990626"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Exemple </a:t>
            </a:r>
            <a:r>
              <a:rPr kumimoji="0" lang="fr-FR" sz="800" b="1" i="0" u="none" strike="noStrike" kern="1200" cap="none" spc="0" normalizeH="0" baseline="0" noProof="0" dirty="0">
                <a:ln>
                  <a:noFill/>
                </a:ln>
                <a:solidFill>
                  <a:srgbClr val="FFFFFF"/>
                </a:solidFill>
                <a:effectLst/>
                <a:highlight>
                  <a:srgbClr val="006AB2"/>
                </a:highlight>
                <a:uLnTx/>
                <a:uFillTx/>
                <a:latin typeface="Arial" panose="020B0604020202020204" pitchFamily="34" charset="0"/>
                <a:ea typeface="+mn-ea"/>
                <a:cs typeface="Arial" panose="020B0604020202020204" pitchFamily="34" charset="0"/>
                <a:sym typeface="Arial"/>
              </a:rPr>
              <a:t>laboratoire</a:t>
            </a:r>
            <a:r>
              <a:rPr kumimoji="0" lang="fr-FR" sz="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 – Etablissement 1 </a:t>
            </a:r>
            <a:r>
              <a:rPr kumimoji="0" lang="fr-FR" sz="6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(2/2)</a:t>
            </a:r>
            <a:endParaRPr kumimoji="0" lang="fr-FR"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sp>
        <p:nvSpPr>
          <p:cNvPr id="4" name="Espace réservé du numéro de diapositive 2">
            <a:extLst>
              <a:ext uri="{FF2B5EF4-FFF2-40B4-BE49-F238E27FC236}">
                <a16:creationId xmlns:a16="http://schemas.microsoft.com/office/drawing/2014/main" id="{C91CB2D7-CC98-F644-5842-25E93DAA23FF}"/>
              </a:ext>
            </a:extLst>
          </p:cNvPr>
          <p:cNvSpPr>
            <a:spLocks noGrp="1"/>
          </p:cNvSpPr>
          <p:nvPr>
            <p:ph type="sldNum" sz="quarter" idx="18"/>
          </p:nvPr>
        </p:nvSpPr>
        <p:spPr>
          <a:xfrm>
            <a:off x="107504" y="4749992"/>
            <a:ext cx="287338" cy="273844"/>
          </a:xfrm>
        </p:spPr>
        <p:txBody>
          <a:bodyPr/>
          <a:lstStyle/>
          <a:p>
            <a:pPr marL="0" marR="0" lvl="0" indent="0" algn="ctr" defTabSz="914400" rtl="0" eaLnBrk="1" fontAlgn="auto" latinLnBrk="0" hangingPunct="1">
              <a:lnSpc>
                <a:spcPct val="100000"/>
              </a:lnSpc>
              <a:spcBef>
                <a:spcPts val="0"/>
              </a:spcBef>
              <a:spcAft>
                <a:spcPts val="0"/>
              </a:spcAft>
              <a:buClr>
                <a:srgbClr val="000000"/>
              </a:buClr>
              <a:buSzPts val="800"/>
              <a:buFont typeface="Arial"/>
              <a:buNone/>
              <a:tabLst/>
              <a:defRPr/>
            </a:pPr>
            <a:fld id="{4A897389-FDC9-4B4F-9058-9FB9E4529928}" type="slidenum">
              <a:rPr kumimoji="0" lang="fr-FR" sz="800" b="0" i="1" u="none" strike="noStrike" kern="0" cap="none" spc="0" normalizeH="0" baseline="0" noProof="0" smtClean="0">
                <a:ln>
                  <a:noFill/>
                </a:ln>
                <a:solidFill>
                  <a:srgbClr val="575757"/>
                </a:solidFill>
                <a:effectLst/>
                <a:uLnTx/>
                <a:uFillTx/>
                <a:latin typeface="Arial"/>
                <a:cs typeface="Arial"/>
                <a:sym typeface="Arial"/>
              </a:rPr>
              <a:pPr marL="0" marR="0" lvl="0" indent="0" algn="ctr" defTabSz="914400" rtl="0" eaLnBrk="1" fontAlgn="auto" latinLnBrk="0" hangingPunct="1">
                <a:lnSpc>
                  <a:spcPct val="100000"/>
                </a:lnSpc>
                <a:spcBef>
                  <a:spcPts val="0"/>
                </a:spcBef>
                <a:spcAft>
                  <a:spcPts val="0"/>
                </a:spcAft>
                <a:buClr>
                  <a:srgbClr val="000000"/>
                </a:buClr>
                <a:buSzPts val="800"/>
                <a:buFont typeface="Arial"/>
                <a:buNone/>
                <a:tabLst/>
                <a:defRPr/>
              </a:pPr>
              <a:t>51</a:t>
            </a:fld>
            <a:endParaRPr kumimoji="0" lang="fr-FR" sz="800" b="0" i="1" u="none" strike="noStrike" kern="0" cap="none" spc="0" normalizeH="0" baseline="0" noProof="0" dirty="0">
              <a:ln>
                <a:noFill/>
              </a:ln>
              <a:solidFill>
                <a:srgbClr val="575757"/>
              </a:solidFill>
              <a:effectLst/>
              <a:uLnTx/>
              <a:uFillTx/>
              <a:latin typeface="Arial"/>
              <a:cs typeface="Arial"/>
              <a:sym typeface="Arial"/>
            </a:endParaRPr>
          </a:p>
        </p:txBody>
      </p:sp>
    </p:spTree>
    <p:extLst>
      <p:ext uri="{BB962C8B-B14F-4D97-AF65-F5344CB8AC3E}">
        <p14:creationId xmlns:p14="http://schemas.microsoft.com/office/powerpoint/2010/main" val="200912563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3">
            <a:extLst>
              <a:ext uri="{FF2B5EF4-FFF2-40B4-BE49-F238E27FC236}">
                <a16:creationId xmlns:a16="http://schemas.microsoft.com/office/drawing/2014/main" id="{A20635AF-83D3-1656-E2B3-6E147DE9B939}"/>
              </a:ext>
            </a:extLst>
          </p:cNvPr>
          <p:cNvSpPr txBox="1">
            <a:spLocks/>
          </p:cNvSpPr>
          <p:nvPr/>
        </p:nvSpPr>
        <p:spPr>
          <a:xfrm>
            <a:off x="0" y="854713"/>
            <a:ext cx="9144000" cy="215444"/>
          </a:xfrm>
          <a:prstGeom prst="rect">
            <a:avLst/>
          </a:prstGeom>
          <a:solidFill>
            <a:schemeClr val="accent2">
              <a:lumMod val="20000"/>
              <a:lumOff val="80000"/>
            </a:schemeClr>
          </a:solidFill>
          <a:effectLst>
            <a:outerShdw blurRad="50800" dist="38100" dir="5400000" algn="t" rotWithShape="0">
              <a:prstClr val="black">
                <a:alpha val="40000"/>
              </a:prstClr>
            </a:outerShdw>
          </a:effectLst>
        </p:spPr>
        <p:txBody>
          <a:bodyPr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706F6F"/>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706F6F"/>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706F6F"/>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706F6F"/>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706F6F"/>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
                <a:srgbClr val="000000"/>
              </a:buClr>
              <a:buSzTx/>
              <a:buFont typeface="Arial" panose="020B0604020202020204" pitchFamily="34" charset="0"/>
              <a:buNone/>
              <a:tabLst/>
              <a:defRPr/>
            </a:pPr>
            <a:r>
              <a:rPr kumimoji="0" lang="fr-FR" sz="975"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Tableau Inventaire et évaluation de la criticité</a:t>
            </a:r>
            <a:endParaRPr kumimoji="0" lang="fr-FR" sz="975" b="0" i="0" u="none" strike="noStrike" kern="1200" cap="none" spc="0" normalizeH="0" baseline="0" noProof="0" dirty="0">
              <a:ln>
                <a:noFill/>
              </a:ln>
              <a:solidFill>
                <a:srgbClr val="706F6F"/>
              </a:solidFill>
              <a:effectLst/>
              <a:uLnTx/>
              <a:uFillTx/>
              <a:latin typeface="Arial" panose="020B0604020202020204" pitchFamily="34" charset="0"/>
              <a:ea typeface="+mn-ea"/>
              <a:cs typeface="Arial" panose="020B0604020202020204" pitchFamily="34" charset="0"/>
              <a:sym typeface="Arial"/>
            </a:endParaRPr>
          </a:p>
        </p:txBody>
      </p:sp>
      <p:sp>
        <p:nvSpPr>
          <p:cNvPr id="10" name="Titre 1">
            <a:extLst>
              <a:ext uri="{FF2B5EF4-FFF2-40B4-BE49-F238E27FC236}">
                <a16:creationId xmlns:a16="http://schemas.microsoft.com/office/drawing/2014/main" id="{4FA15813-D993-17B3-B96A-4A5CFEEC5F28}"/>
              </a:ext>
            </a:extLst>
          </p:cNvPr>
          <p:cNvSpPr txBox="1">
            <a:spLocks/>
          </p:cNvSpPr>
          <p:nvPr/>
        </p:nvSpPr>
        <p:spPr>
          <a:xfrm>
            <a:off x="827584" y="87474"/>
            <a:ext cx="8064092" cy="540006"/>
          </a:xfrm>
          <a:prstGeom prst="rect">
            <a:avLst/>
          </a:prstGeom>
          <a:noFill/>
          <a:ln>
            <a:noFill/>
          </a:ln>
        </p:spPr>
        <p:txBody>
          <a:bodyPr spcFirstLastPara="1" wrap="square" lIns="0" tIns="0" rIns="0" bIns="0" anchor="b" anchorCtr="0">
            <a:normAutofit fontScale="85000" lnSpcReduction="20000"/>
          </a:bodyPr>
          <a:lstStyle>
            <a:defPPr marR="0" lvl="0" algn="l" rtl="0">
              <a:lnSpc>
                <a:spcPct val="100000"/>
              </a:lnSpc>
              <a:spcBef>
                <a:spcPts val="0"/>
              </a:spcBef>
              <a:spcAft>
                <a:spcPts val="0"/>
              </a:spcAft>
            </a:defPPr>
            <a:lvl1pPr marR="0" lvl="0" algn="l" rtl="0">
              <a:lnSpc>
                <a:spcPct val="110000"/>
              </a:lnSpc>
              <a:spcBef>
                <a:spcPts val="0"/>
              </a:spcBef>
              <a:spcAft>
                <a:spcPts val="0"/>
              </a:spcAft>
              <a:buClr>
                <a:srgbClr val="006AB2"/>
              </a:buClr>
              <a:buSzPts val="2000"/>
              <a:buFont typeface="Arial"/>
              <a:buNone/>
              <a:defRPr sz="2000" b="1" i="0" u="none" strike="noStrike" cap="none">
                <a:solidFill>
                  <a:srgbClr val="006AB2"/>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10000"/>
              </a:lnSpc>
              <a:spcBef>
                <a:spcPts val="0"/>
              </a:spcBef>
              <a:spcAft>
                <a:spcPts val="0"/>
              </a:spcAft>
              <a:buClr>
                <a:srgbClr val="006AB2"/>
              </a:buClr>
              <a:buSzPts val="2000"/>
              <a:buFont typeface="Arial"/>
              <a:buNone/>
              <a:tabLst/>
              <a:defRPr/>
            </a:pPr>
            <a:r>
              <a:rPr kumimoji="0" lang="fr-FR" sz="2000" b="1" i="0" u="none" strike="noStrike" kern="0" cap="none" spc="0" normalizeH="0" baseline="0" noProof="0" dirty="0">
                <a:ln>
                  <a:noFill/>
                </a:ln>
                <a:solidFill>
                  <a:srgbClr val="006AB2"/>
                </a:solidFill>
                <a:effectLst/>
                <a:uLnTx/>
                <a:uFillTx/>
                <a:latin typeface="Arial"/>
                <a:cs typeface="Arial"/>
                <a:sym typeface="Arial"/>
              </a:rPr>
              <a:t>Onglet 6. Matériel critique - Tableau Inventaire et évaluation de la criticité</a:t>
            </a:r>
            <a:r>
              <a:rPr kumimoji="0" lang="fr-FR" sz="2000" b="0" i="0" u="none" strike="noStrike" kern="0" cap="none" spc="0" normalizeH="0" baseline="0" noProof="0" dirty="0">
                <a:ln>
                  <a:noFill/>
                </a:ln>
                <a:solidFill>
                  <a:srgbClr val="006AB2"/>
                </a:solidFill>
                <a:effectLst/>
                <a:uLnTx/>
                <a:uFillTx/>
                <a:latin typeface="Arial"/>
                <a:cs typeface="Arial"/>
                <a:sym typeface="Arial"/>
              </a:rPr>
              <a:t> : </a:t>
            </a:r>
            <a:r>
              <a:rPr lang="fr-FR" dirty="0"/>
              <a:t>e</a:t>
            </a:r>
            <a:r>
              <a:rPr kumimoji="0" lang="fr-FR" sz="2000" b="1" i="0" u="none" strike="noStrike" kern="0" cap="none" spc="0" normalizeH="0" baseline="0" noProof="0" dirty="0" err="1">
                <a:ln>
                  <a:noFill/>
                </a:ln>
                <a:solidFill>
                  <a:srgbClr val="006AB2"/>
                </a:solidFill>
                <a:effectLst/>
                <a:uLnTx/>
                <a:uFillTx/>
                <a:latin typeface="Arial"/>
                <a:cs typeface="Arial"/>
                <a:sym typeface="Arial"/>
              </a:rPr>
              <a:t>xemple</a:t>
            </a:r>
            <a:r>
              <a:rPr kumimoji="0" lang="fr-FR" sz="2000" b="1" i="0" u="none" strike="noStrike" kern="0" cap="none" spc="0" normalizeH="0" baseline="0" noProof="0" dirty="0">
                <a:ln>
                  <a:noFill/>
                </a:ln>
                <a:solidFill>
                  <a:srgbClr val="006AB2"/>
                </a:solidFill>
                <a:effectLst/>
                <a:uLnTx/>
                <a:uFillTx/>
                <a:latin typeface="Arial"/>
                <a:cs typeface="Arial"/>
                <a:sym typeface="Arial"/>
              </a:rPr>
              <a:t> laboratoire</a:t>
            </a:r>
            <a:r>
              <a:rPr kumimoji="0" lang="fr-FR" sz="2400" b="1" i="0" u="none" strike="noStrike" kern="0" cap="none" spc="0" normalizeH="0" baseline="0" noProof="0" dirty="0">
                <a:ln>
                  <a:noFill/>
                </a:ln>
                <a:solidFill>
                  <a:srgbClr val="006AB2"/>
                </a:solidFill>
                <a:effectLst/>
                <a:uLnTx/>
                <a:uFillTx/>
                <a:latin typeface="Arial"/>
                <a:cs typeface="Arial"/>
                <a:sym typeface="Arial"/>
              </a:rPr>
              <a:t> </a:t>
            </a:r>
            <a:r>
              <a:rPr kumimoji="0" lang="fr-FR" sz="1800" b="0" i="0" u="none" strike="noStrike" kern="0" cap="none" spc="0" normalizeH="0" baseline="0" noProof="0" dirty="0">
                <a:ln>
                  <a:noFill/>
                </a:ln>
                <a:solidFill>
                  <a:srgbClr val="006AB2"/>
                </a:solidFill>
                <a:effectLst/>
                <a:uLnTx/>
                <a:uFillTx/>
                <a:latin typeface="Arial"/>
                <a:cs typeface="Arial"/>
                <a:sym typeface="Arial"/>
              </a:rPr>
              <a:t>(3/3)</a:t>
            </a:r>
          </a:p>
        </p:txBody>
      </p:sp>
      <p:pic>
        <p:nvPicPr>
          <p:cNvPr id="8" name="Picture 8">
            <a:extLst>
              <a:ext uri="{FF2B5EF4-FFF2-40B4-BE49-F238E27FC236}">
                <a16:creationId xmlns:a16="http://schemas.microsoft.com/office/drawing/2014/main" id="{C3D1EF64-818D-7159-5B42-2B90A8BCCF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6748" y="1678208"/>
            <a:ext cx="789076" cy="2763899"/>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9" name="Tableau 8">
            <a:extLst>
              <a:ext uri="{FF2B5EF4-FFF2-40B4-BE49-F238E27FC236}">
                <a16:creationId xmlns:a16="http://schemas.microsoft.com/office/drawing/2014/main" id="{0FD57484-173E-2BC2-F997-4B49B5A64D0F}"/>
              </a:ext>
            </a:extLst>
          </p:cNvPr>
          <p:cNvGraphicFramePr>
            <a:graphicFrameLocks noGrp="1"/>
          </p:cNvGraphicFramePr>
          <p:nvPr/>
        </p:nvGraphicFramePr>
        <p:xfrm>
          <a:off x="678281" y="1785930"/>
          <a:ext cx="7328898" cy="1852000"/>
        </p:xfrm>
        <a:graphic>
          <a:graphicData uri="http://schemas.openxmlformats.org/drawingml/2006/table">
            <a:tbl>
              <a:tblPr>
                <a:tableStyleId>{5C22544A-7EE6-4342-B048-85BDC9FD1C3A}</a:tableStyleId>
              </a:tblPr>
              <a:tblGrid>
                <a:gridCol w="965519">
                  <a:extLst>
                    <a:ext uri="{9D8B030D-6E8A-4147-A177-3AD203B41FA5}">
                      <a16:colId xmlns:a16="http://schemas.microsoft.com/office/drawing/2014/main" val="2034160167"/>
                    </a:ext>
                  </a:extLst>
                </a:gridCol>
                <a:gridCol w="469365">
                  <a:extLst>
                    <a:ext uri="{9D8B030D-6E8A-4147-A177-3AD203B41FA5}">
                      <a16:colId xmlns:a16="http://schemas.microsoft.com/office/drawing/2014/main" val="374232575"/>
                    </a:ext>
                  </a:extLst>
                </a:gridCol>
                <a:gridCol w="577691">
                  <a:extLst>
                    <a:ext uri="{9D8B030D-6E8A-4147-A177-3AD203B41FA5}">
                      <a16:colId xmlns:a16="http://schemas.microsoft.com/office/drawing/2014/main" val="2837984389"/>
                    </a:ext>
                  </a:extLst>
                </a:gridCol>
                <a:gridCol w="463672">
                  <a:extLst>
                    <a:ext uri="{9D8B030D-6E8A-4147-A177-3AD203B41FA5}">
                      <a16:colId xmlns:a16="http://schemas.microsoft.com/office/drawing/2014/main" val="3743512336"/>
                    </a:ext>
                  </a:extLst>
                </a:gridCol>
                <a:gridCol w="577691">
                  <a:extLst>
                    <a:ext uri="{9D8B030D-6E8A-4147-A177-3AD203B41FA5}">
                      <a16:colId xmlns:a16="http://schemas.microsoft.com/office/drawing/2014/main" val="1458990045"/>
                    </a:ext>
                  </a:extLst>
                </a:gridCol>
                <a:gridCol w="661302">
                  <a:extLst>
                    <a:ext uri="{9D8B030D-6E8A-4147-A177-3AD203B41FA5}">
                      <a16:colId xmlns:a16="http://schemas.microsoft.com/office/drawing/2014/main" val="3141653551"/>
                    </a:ext>
                  </a:extLst>
                </a:gridCol>
                <a:gridCol w="486476">
                  <a:extLst>
                    <a:ext uri="{9D8B030D-6E8A-4147-A177-3AD203B41FA5}">
                      <a16:colId xmlns:a16="http://schemas.microsoft.com/office/drawing/2014/main" val="1860428101"/>
                    </a:ext>
                  </a:extLst>
                </a:gridCol>
                <a:gridCol w="1520235">
                  <a:extLst>
                    <a:ext uri="{9D8B030D-6E8A-4147-A177-3AD203B41FA5}">
                      <a16:colId xmlns:a16="http://schemas.microsoft.com/office/drawing/2014/main" val="216149671"/>
                    </a:ext>
                  </a:extLst>
                </a:gridCol>
                <a:gridCol w="1606947">
                  <a:extLst>
                    <a:ext uri="{9D8B030D-6E8A-4147-A177-3AD203B41FA5}">
                      <a16:colId xmlns:a16="http://schemas.microsoft.com/office/drawing/2014/main" val="3046528956"/>
                    </a:ext>
                  </a:extLst>
                </a:gridCol>
              </a:tblGrid>
              <a:tr h="0">
                <a:tc rowSpan="2">
                  <a:txBody>
                    <a:bodyPr/>
                    <a:lstStyle/>
                    <a:p>
                      <a:pPr algn="ctr" fontAlgn="ctr"/>
                      <a:r>
                        <a:rPr lang="fr-FR" sz="600" b="1" i="0" u="none" strike="noStrike" dirty="0">
                          <a:solidFill>
                            <a:schemeClr val="bg1"/>
                          </a:solidFill>
                          <a:effectLst/>
                        </a:rPr>
                        <a:t>Activités</a:t>
                      </a:r>
                      <a:endParaRPr lang="fr-FR" sz="600" b="1" i="0" u="none" strike="noStrike" dirty="0">
                        <a:solidFill>
                          <a:schemeClr val="bg1"/>
                        </a:solidFill>
                        <a:effectLst/>
                        <a:latin typeface="Open Sans" panose="020B0606030504020204" pitchFamily="34" charset="0"/>
                      </a:endParaRPr>
                    </a:p>
                  </a:txBody>
                  <a:tcPr marL="0" marR="0" marT="0" marB="0" anchor="ctr">
                    <a:solidFill>
                      <a:schemeClr val="bg1">
                        <a:lumMod val="75000"/>
                      </a:schemeClr>
                    </a:solidFill>
                  </a:tcPr>
                </a:tc>
                <a:tc gridSpan="5">
                  <a:txBody>
                    <a:bodyPr/>
                    <a:lstStyle/>
                    <a:p>
                      <a:pPr algn="ctr" fontAlgn="ctr"/>
                      <a:r>
                        <a:rPr lang="fr-FR" sz="600" b="1" i="0" u="none" strike="noStrike" dirty="0">
                          <a:solidFill>
                            <a:schemeClr val="bg1"/>
                          </a:solidFill>
                          <a:effectLst/>
                        </a:rPr>
                        <a:t>Bilan de l'Impact sur L'activité (BIA)</a:t>
                      </a:r>
                      <a:endParaRPr lang="fr-FR" sz="600" b="1" i="0" u="none" strike="noStrike" dirty="0">
                        <a:solidFill>
                          <a:schemeClr val="bg1"/>
                        </a:solidFill>
                        <a:effectLst/>
                        <a:latin typeface="Open Sans" panose="020B0606030504020204" pitchFamily="34" charset="0"/>
                      </a:endParaRPr>
                    </a:p>
                  </a:txBody>
                  <a:tcPr marL="0" marR="0" marT="0" marB="0" anchor="ctr">
                    <a:solidFill>
                      <a:schemeClr val="bg1">
                        <a:lumMod val="75000"/>
                      </a:schemeClr>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rowSpan="2">
                  <a:txBody>
                    <a:bodyPr/>
                    <a:lstStyle/>
                    <a:p>
                      <a:pPr algn="ctr" fontAlgn="ctr"/>
                      <a:r>
                        <a:rPr lang="fr-FR" sz="600" b="1" i="0" u="none" strike="noStrike">
                          <a:solidFill>
                            <a:schemeClr val="bg1"/>
                          </a:solidFill>
                          <a:effectLst/>
                        </a:rPr>
                        <a:t>DMIA</a:t>
                      </a:r>
                      <a:endParaRPr lang="fr-FR" sz="600" b="1" i="0" u="none" strike="noStrike">
                        <a:solidFill>
                          <a:schemeClr val="bg1"/>
                        </a:solidFill>
                        <a:effectLst/>
                        <a:latin typeface="Open Sans" panose="020B0606030504020204" pitchFamily="34" charset="0"/>
                      </a:endParaRPr>
                    </a:p>
                  </a:txBody>
                  <a:tcPr marL="0" marR="0" marT="0" marB="0" anchor="ctr">
                    <a:solidFill>
                      <a:schemeClr val="bg1">
                        <a:lumMod val="75000"/>
                      </a:schemeClr>
                    </a:solidFill>
                  </a:tcPr>
                </a:tc>
                <a:tc rowSpan="2">
                  <a:txBody>
                    <a:bodyPr/>
                    <a:lstStyle/>
                    <a:p>
                      <a:pPr algn="ctr" fontAlgn="ctr"/>
                      <a:r>
                        <a:rPr lang="fr-FR" sz="600" b="1" i="0" u="none" strike="noStrike" dirty="0">
                          <a:solidFill>
                            <a:schemeClr val="bg1"/>
                          </a:solidFill>
                          <a:effectLst/>
                        </a:rPr>
                        <a:t>Solution de continuité - Le matériel fonctionne mais n'est plus connecté</a:t>
                      </a:r>
                      <a:endParaRPr lang="fr-FR" sz="600" b="1" i="0" u="none" strike="noStrike" dirty="0">
                        <a:solidFill>
                          <a:schemeClr val="bg1"/>
                        </a:solidFill>
                        <a:effectLst/>
                        <a:latin typeface="Open Sans" panose="020B0606030504020204" pitchFamily="34" charset="0"/>
                      </a:endParaRPr>
                    </a:p>
                  </a:txBody>
                  <a:tcPr marL="0" marR="0" marT="0" marB="0" anchor="ctr">
                    <a:solidFill>
                      <a:schemeClr val="bg1">
                        <a:lumMod val="75000"/>
                      </a:schemeClr>
                    </a:solidFill>
                  </a:tcPr>
                </a:tc>
                <a:tc rowSpan="2">
                  <a:txBody>
                    <a:bodyPr/>
                    <a:lstStyle/>
                    <a:p>
                      <a:pPr algn="ctr" fontAlgn="ctr"/>
                      <a:r>
                        <a:rPr lang="fr-FR" sz="600" b="1" i="0" u="none" strike="noStrike" dirty="0">
                          <a:solidFill>
                            <a:schemeClr val="bg1"/>
                          </a:solidFill>
                          <a:effectLst/>
                        </a:rPr>
                        <a:t>Solution de continuité - Le matériel ne fonctionne pas du tout</a:t>
                      </a:r>
                      <a:endParaRPr lang="fr-FR" sz="600" b="1" i="0" u="none" strike="noStrike" dirty="0">
                        <a:solidFill>
                          <a:schemeClr val="bg1"/>
                        </a:solidFill>
                        <a:effectLst/>
                        <a:latin typeface="Open Sans" panose="020B0606030504020204" pitchFamily="34" charset="0"/>
                      </a:endParaRPr>
                    </a:p>
                  </a:txBody>
                  <a:tcPr marL="0" marR="0" marT="0" marB="0" anchor="ctr">
                    <a:solidFill>
                      <a:schemeClr val="bg1">
                        <a:lumMod val="75000"/>
                      </a:schemeClr>
                    </a:solidFill>
                  </a:tcPr>
                </a:tc>
                <a:extLst>
                  <a:ext uri="{0D108BD9-81ED-4DB2-BD59-A6C34878D82A}">
                    <a16:rowId xmlns:a16="http://schemas.microsoft.com/office/drawing/2014/main" val="1532754249"/>
                  </a:ext>
                </a:extLst>
              </a:tr>
              <a:tr h="181336">
                <a:tc vMerge="1">
                  <a:txBody>
                    <a:bodyPr/>
                    <a:lstStyle/>
                    <a:p>
                      <a:endParaRPr lang="fr-FR"/>
                    </a:p>
                  </a:txBody>
                  <a:tcPr/>
                </a:tc>
                <a:tc>
                  <a:txBody>
                    <a:bodyPr/>
                    <a:lstStyle/>
                    <a:p>
                      <a:pPr algn="ctr" fontAlgn="ctr"/>
                      <a:r>
                        <a:rPr lang="fr-FR" sz="600" b="1" i="0" u="none" strike="noStrike" dirty="0">
                          <a:solidFill>
                            <a:schemeClr val="bg1"/>
                          </a:solidFill>
                          <a:effectLst/>
                        </a:rPr>
                        <a:t>1h -3h</a:t>
                      </a:r>
                      <a:endParaRPr lang="fr-FR" sz="600" b="1" i="0" u="none" strike="noStrike" dirty="0">
                        <a:solidFill>
                          <a:schemeClr val="bg1"/>
                        </a:solidFill>
                        <a:effectLst/>
                        <a:latin typeface="Open Sans" panose="020B0606030504020204" pitchFamily="34" charset="0"/>
                      </a:endParaRPr>
                    </a:p>
                  </a:txBody>
                  <a:tcPr marL="0" marR="0" marT="0" marB="0" anchor="ctr">
                    <a:solidFill>
                      <a:schemeClr val="bg1">
                        <a:lumMod val="75000"/>
                      </a:schemeClr>
                    </a:solidFill>
                  </a:tcPr>
                </a:tc>
                <a:tc>
                  <a:txBody>
                    <a:bodyPr/>
                    <a:lstStyle/>
                    <a:p>
                      <a:pPr algn="ctr" fontAlgn="ctr"/>
                      <a:r>
                        <a:rPr lang="fr-FR" sz="600" b="1" i="0" u="none" strike="noStrike" dirty="0">
                          <a:solidFill>
                            <a:schemeClr val="bg1"/>
                          </a:solidFill>
                          <a:effectLst/>
                        </a:rPr>
                        <a:t>12h</a:t>
                      </a:r>
                      <a:endParaRPr lang="fr-FR" sz="600" b="1" i="0" u="none" strike="noStrike" dirty="0">
                        <a:solidFill>
                          <a:schemeClr val="bg1"/>
                        </a:solidFill>
                        <a:effectLst/>
                        <a:latin typeface="Open Sans" panose="020B0606030504020204" pitchFamily="34" charset="0"/>
                      </a:endParaRPr>
                    </a:p>
                  </a:txBody>
                  <a:tcPr marL="0" marR="0" marT="0" marB="0" anchor="ctr">
                    <a:solidFill>
                      <a:schemeClr val="bg1">
                        <a:lumMod val="75000"/>
                      </a:schemeClr>
                    </a:solidFill>
                  </a:tcPr>
                </a:tc>
                <a:tc>
                  <a:txBody>
                    <a:bodyPr/>
                    <a:lstStyle/>
                    <a:p>
                      <a:pPr algn="ctr" fontAlgn="ctr"/>
                      <a:r>
                        <a:rPr lang="fr-FR" sz="600" b="1" i="0" u="none" strike="noStrike">
                          <a:solidFill>
                            <a:schemeClr val="bg1"/>
                          </a:solidFill>
                          <a:effectLst/>
                        </a:rPr>
                        <a:t>1J</a:t>
                      </a:r>
                      <a:endParaRPr lang="fr-FR" sz="600" b="1" i="0" u="none" strike="noStrike">
                        <a:solidFill>
                          <a:schemeClr val="bg1"/>
                        </a:solidFill>
                        <a:effectLst/>
                        <a:latin typeface="Open Sans" panose="020B0606030504020204" pitchFamily="34" charset="0"/>
                      </a:endParaRPr>
                    </a:p>
                  </a:txBody>
                  <a:tcPr marL="0" marR="0" marT="0" marB="0" anchor="ctr">
                    <a:solidFill>
                      <a:schemeClr val="bg1">
                        <a:lumMod val="75000"/>
                      </a:schemeClr>
                    </a:solidFill>
                  </a:tcPr>
                </a:tc>
                <a:tc>
                  <a:txBody>
                    <a:bodyPr/>
                    <a:lstStyle/>
                    <a:p>
                      <a:pPr algn="ctr" fontAlgn="ctr"/>
                      <a:r>
                        <a:rPr lang="fr-FR" sz="600" b="1" i="0" u="none" strike="noStrike" dirty="0">
                          <a:solidFill>
                            <a:schemeClr val="bg1"/>
                          </a:solidFill>
                          <a:effectLst/>
                        </a:rPr>
                        <a:t>1 semaine</a:t>
                      </a:r>
                      <a:endParaRPr lang="fr-FR" sz="600" b="1" i="0" u="none" strike="noStrike" dirty="0">
                        <a:solidFill>
                          <a:schemeClr val="bg1"/>
                        </a:solidFill>
                        <a:effectLst/>
                        <a:latin typeface="Open Sans" panose="020B0606030504020204" pitchFamily="34" charset="0"/>
                      </a:endParaRPr>
                    </a:p>
                  </a:txBody>
                  <a:tcPr marL="0" marR="0" marT="0" marB="0" anchor="ctr">
                    <a:solidFill>
                      <a:schemeClr val="bg1">
                        <a:lumMod val="75000"/>
                      </a:schemeClr>
                    </a:solidFill>
                  </a:tcPr>
                </a:tc>
                <a:tc>
                  <a:txBody>
                    <a:bodyPr/>
                    <a:lstStyle/>
                    <a:p>
                      <a:pPr algn="ctr" fontAlgn="ctr"/>
                      <a:r>
                        <a:rPr lang="fr-FR" sz="600" b="1" i="0" u="none" strike="noStrike" dirty="0">
                          <a:solidFill>
                            <a:schemeClr val="bg1"/>
                          </a:solidFill>
                          <a:effectLst/>
                        </a:rPr>
                        <a:t>3 semaines</a:t>
                      </a:r>
                      <a:endParaRPr lang="fr-FR" sz="600" b="1" i="0" u="none" strike="noStrike" dirty="0">
                        <a:solidFill>
                          <a:schemeClr val="bg1"/>
                        </a:solidFill>
                        <a:effectLst/>
                        <a:latin typeface="Open Sans" panose="020B0606030504020204" pitchFamily="34" charset="0"/>
                      </a:endParaRPr>
                    </a:p>
                  </a:txBody>
                  <a:tcPr marL="0" marR="0" marT="0" marB="0" anchor="ctr">
                    <a:solidFill>
                      <a:schemeClr val="bg1">
                        <a:lumMod val="75000"/>
                      </a:schemeClr>
                    </a:solidFill>
                  </a:tcPr>
                </a:tc>
                <a:tc vMerge="1">
                  <a:txBody>
                    <a:bodyPr/>
                    <a:lstStyle/>
                    <a:p>
                      <a:endParaRPr lang="fr-FR"/>
                    </a:p>
                  </a:txBody>
                  <a:tcPr/>
                </a:tc>
                <a:tc vMerge="1">
                  <a:txBody>
                    <a:bodyPr/>
                    <a:lstStyle/>
                    <a:p>
                      <a:endParaRPr lang="fr-FR"/>
                    </a:p>
                  </a:txBody>
                  <a:tcPr/>
                </a:tc>
                <a:tc vMerge="1">
                  <a:txBody>
                    <a:bodyPr/>
                    <a:lstStyle/>
                    <a:p>
                      <a:endParaRPr lang="fr-FR"/>
                    </a:p>
                  </a:txBody>
                  <a:tcPr/>
                </a:tc>
                <a:extLst>
                  <a:ext uri="{0D108BD9-81ED-4DB2-BD59-A6C34878D82A}">
                    <a16:rowId xmlns:a16="http://schemas.microsoft.com/office/drawing/2014/main" val="1330443257"/>
                  </a:ext>
                </a:extLst>
              </a:tr>
              <a:tr h="0">
                <a:tc gridSpan="9">
                  <a:txBody>
                    <a:bodyPr/>
                    <a:lstStyle/>
                    <a:p>
                      <a:pPr algn="l" fontAlgn="b"/>
                      <a:r>
                        <a:rPr lang="fr-FR" sz="500" b="1" i="0" u="none" strike="noStrike" dirty="0">
                          <a:solidFill>
                            <a:schemeClr val="bg1"/>
                          </a:solidFill>
                          <a:effectLst/>
                          <a:latin typeface="+mn-lt"/>
                        </a:rPr>
                        <a:t>Etablissement 2</a:t>
                      </a:r>
                    </a:p>
                  </a:txBody>
                  <a:tcPr marL="36000" marR="36000" marT="36000" marB="36000" anchor="ctr">
                    <a:solidFill>
                      <a:schemeClr val="accent1">
                        <a:lumMod val="75000"/>
                      </a:schemeClr>
                    </a:solidFill>
                  </a:tcPr>
                </a:tc>
                <a:tc hMerge="1">
                  <a:txBody>
                    <a:bodyPr/>
                    <a:lstStyle/>
                    <a:p>
                      <a:endParaRPr lang="fr-FR"/>
                    </a:p>
                  </a:txBody>
                  <a:tcPr>
                    <a:solidFill>
                      <a:schemeClr val="accent1"/>
                    </a:solidFill>
                  </a:tcPr>
                </a:tc>
                <a:tc hMerge="1">
                  <a:txBody>
                    <a:bodyPr/>
                    <a:lstStyle/>
                    <a:p>
                      <a:pPr algn="l" fontAlgn="ctr"/>
                      <a:endParaRPr lang="fr-FR" sz="600" b="0" i="0" u="none" strike="noStrike" dirty="0">
                        <a:solidFill>
                          <a:srgbClr val="000000"/>
                        </a:solidFill>
                        <a:effectLst/>
                        <a:latin typeface="Open Sans" panose="020B0606030504020204" pitchFamily="34" charset="0"/>
                      </a:endParaRPr>
                    </a:p>
                  </a:txBody>
                  <a:tcPr marL="36000" marR="36000" marT="36000" marB="36000" anchor="ctr">
                    <a:solidFill>
                      <a:schemeClr val="accent1"/>
                    </a:solidFill>
                  </a:tcPr>
                </a:tc>
                <a:tc hMerge="1">
                  <a:txBody>
                    <a:bodyPr/>
                    <a:lstStyle/>
                    <a:p>
                      <a:pPr algn="l" fontAlgn="ctr"/>
                      <a:endParaRPr lang="fr-FR" sz="600" b="0" i="0" u="none" strike="noStrike" dirty="0">
                        <a:solidFill>
                          <a:srgbClr val="000000"/>
                        </a:solidFill>
                        <a:effectLst/>
                        <a:latin typeface="Open Sans" panose="020B0606030504020204" pitchFamily="34" charset="0"/>
                      </a:endParaRPr>
                    </a:p>
                  </a:txBody>
                  <a:tcPr marL="36000" marR="36000" marT="36000" marB="36000" anchor="ctr">
                    <a:solidFill>
                      <a:schemeClr val="accent1"/>
                    </a:solidFill>
                  </a:tcPr>
                </a:tc>
                <a:tc hMerge="1">
                  <a:txBody>
                    <a:bodyPr/>
                    <a:lstStyle/>
                    <a:p>
                      <a:pPr algn="l" fontAlgn="ctr"/>
                      <a:endParaRPr lang="fr-FR" sz="600" b="0" i="0" u="none" strike="noStrike" dirty="0">
                        <a:solidFill>
                          <a:srgbClr val="000000"/>
                        </a:solidFill>
                        <a:effectLst/>
                        <a:latin typeface="Open Sans" panose="020B0606030504020204" pitchFamily="34" charset="0"/>
                      </a:endParaRPr>
                    </a:p>
                  </a:txBody>
                  <a:tcPr marL="36000" marR="36000" marT="36000" marB="36000" anchor="ctr">
                    <a:solidFill>
                      <a:schemeClr val="accent1"/>
                    </a:solidFill>
                  </a:tcPr>
                </a:tc>
                <a:tc hMerge="1">
                  <a:txBody>
                    <a:bodyPr/>
                    <a:lstStyle/>
                    <a:p>
                      <a:pPr algn="l" fontAlgn="ctr"/>
                      <a:endParaRPr lang="fr-FR" sz="600" b="0" i="0" u="none" strike="noStrike" dirty="0">
                        <a:solidFill>
                          <a:srgbClr val="000000"/>
                        </a:solidFill>
                        <a:effectLst/>
                        <a:latin typeface="Open Sans" panose="020B0606030504020204" pitchFamily="34" charset="0"/>
                      </a:endParaRPr>
                    </a:p>
                  </a:txBody>
                  <a:tcPr marL="36000" marR="36000" marT="36000" marB="36000" anchor="ctr">
                    <a:solidFill>
                      <a:schemeClr val="accent1"/>
                    </a:solidFill>
                  </a:tcPr>
                </a:tc>
                <a:tc hMerge="1">
                  <a:txBody>
                    <a:bodyPr/>
                    <a:lstStyle/>
                    <a:p>
                      <a:pPr algn="l" fontAlgn="ctr"/>
                      <a:endParaRPr lang="fr-FR" sz="600" b="0" i="0" u="none" strike="noStrike" dirty="0">
                        <a:solidFill>
                          <a:srgbClr val="000000"/>
                        </a:solidFill>
                        <a:effectLst/>
                        <a:latin typeface="Open Sans" panose="020B0606030504020204" pitchFamily="34" charset="0"/>
                      </a:endParaRPr>
                    </a:p>
                  </a:txBody>
                  <a:tcPr marL="36000" marR="36000" marT="36000" marB="36000" anchor="ctr">
                    <a:solidFill>
                      <a:schemeClr val="accent1"/>
                    </a:solidFill>
                  </a:tcPr>
                </a:tc>
                <a:tc hMerge="1">
                  <a:txBody>
                    <a:bodyPr/>
                    <a:lstStyle/>
                    <a:p>
                      <a:pPr algn="l" fontAlgn="ctr"/>
                      <a:endParaRPr lang="fr-FR" sz="600" b="0" i="0" u="none" strike="noStrike" dirty="0">
                        <a:solidFill>
                          <a:srgbClr val="000000"/>
                        </a:solidFill>
                        <a:effectLst/>
                        <a:latin typeface="Open Sans" panose="020B0606030504020204" pitchFamily="34" charset="0"/>
                      </a:endParaRPr>
                    </a:p>
                  </a:txBody>
                  <a:tcPr marL="36000" marR="36000" marT="36000" marB="36000" anchor="ctr">
                    <a:solidFill>
                      <a:schemeClr val="accent1"/>
                    </a:solidFill>
                  </a:tcPr>
                </a:tc>
                <a:tc hMerge="1">
                  <a:txBody>
                    <a:bodyPr/>
                    <a:lstStyle/>
                    <a:p>
                      <a:pPr algn="l" fontAlgn="ctr"/>
                      <a:endParaRPr lang="fr-FR" sz="600" b="0" i="0" u="none" strike="noStrike" dirty="0">
                        <a:solidFill>
                          <a:srgbClr val="000000"/>
                        </a:solidFill>
                        <a:effectLst/>
                        <a:latin typeface="Open Sans" panose="020B0606030504020204" pitchFamily="34" charset="0"/>
                      </a:endParaRPr>
                    </a:p>
                  </a:txBody>
                  <a:tcPr marL="36000" marR="36000" marT="36000" marB="36000" anchor="ctr">
                    <a:solidFill>
                      <a:schemeClr val="accent1"/>
                    </a:solidFill>
                  </a:tcPr>
                </a:tc>
                <a:extLst>
                  <a:ext uri="{0D108BD9-81ED-4DB2-BD59-A6C34878D82A}">
                    <a16:rowId xmlns:a16="http://schemas.microsoft.com/office/drawing/2014/main" val="2403475273"/>
                  </a:ext>
                </a:extLst>
              </a:tr>
              <a:tr h="141634">
                <a:tc gridSpan="9">
                  <a:txBody>
                    <a:bodyPr/>
                    <a:lstStyle/>
                    <a:p>
                      <a:pPr algn="l" fontAlgn="b"/>
                      <a:r>
                        <a:rPr lang="fr-FR" sz="500" b="1" i="0" u="none" strike="noStrike" dirty="0">
                          <a:solidFill>
                            <a:schemeClr val="bg1"/>
                          </a:solidFill>
                          <a:effectLst/>
                          <a:latin typeface="+mn-lt"/>
                        </a:rPr>
                        <a:t>Biochimie</a:t>
                      </a:r>
                    </a:p>
                  </a:txBody>
                  <a:tcPr marL="36000" marR="36000" marT="36000" marB="36000" anchor="ctr">
                    <a:solidFill>
                      <a:srgbClr val="DAADCE"/>
                    </a:solidFill>
                  </a:tcPr>
                </a:tc>
                <a:tc hMerge="1">
                  <a:txBody>
                    <a:bodyPr/>
                    <a:lstStyle/>
                    <a:p>
                      <a:endParaRPr lang="fr-FR"/>
                    </a:p>
                  </a:txBody>
                  <a:tcPr>
                    <a:solidFill>
                      <a:schemeClr val="accent2">
                        <a:lumMod val="60000"/>
                        <a:lumOff val="40000"/>
                      </a:schemeClr>
                    </a:solidFill>
                  </a:tcPr>
                </a:tc>
                <a:tc hMerge="1">
                  <a:txBody>
                    <a:bodyPr/>
                    <a:lstStyle/>
                    <a:p>
                      <a:pPr algn="l" fontAlgn="ctr"/>
                      <a:r>
                        <a:rPr lang="fr-FR" sz="600" b="0" i="0" u="none" strike="noStrike" dirty="0">
                          <a:solidFill>
                            <a:srgbClr val="000000"/>
                          </a:solidFill>
                          <a:effectLst/>
                          <a:latin typeface="Open Sans" panose="020B0606030504020204" pitchFamily="34" charset="0"/>
                        </a:rPr>
                        <a:t> </a:t>
                      </a:r>
                    </a:p>
                  </a:txBody>
                  <a:tcPr marL="36000" marR="36000" marT="36000" marB="36000" anchor="ctr">
                    <a:solidFill>
                      <a:schemeClr val="accent2">
                        <a:lumMod val="60000"/>
                        <a:lumOff val="40000"/>
                      </a:schemeClr>
                    </a:solidFill>
                  </a:tcPr>
                </a:tc>
                <a:tc hMerge="1">
                  <a:txBody>
                    <a:bodyPr/>
                    <a:lstStyle/>
                    <a:p>
                      <a:pPr algn="l" fontAlgn="ctr"/>
                      <a:r>
                        <a:rPr lang="fr-FR" sz="600" b="0" i="0" u="none" strike="noStrike" dirty="0">
                          <a:solidFill>
                            <a:srgbClr val="000000"/>
                          </a:solidFill>
                          <a:effectLst/>
                          <a:latin typeface="Open Sans" panose="020B0606030504020204" pitchFamily="34" charset="0"/>
                        </a:rPr>
                        <a:t> </a:t>
                      </a:r>
                    </a:p>
                  </a:txBody>
                  <a:tcPr marL="36000" marR="36000" marT="36000" marB="36000" anchor="ctr">
                    <a:solidFill>
                      <a:schemeClr val="accent2">
                        <a:lumMod val="60000"/>
                        <a:lumOff val="40000"/>
                      </a:schemeClr>
                    </a:solidFill>
                  </a:tcPr>
                </a:tc>
                <a:tc hMerge="1">
                  <a:txBody>
                    <a:bodyPr/>
                    <a:lstStyle/>
                    <a:p>
                      <a:pPr algn="l" fontAlgn="ctr"/>
                      <a:r>
                        <a:rPr lang="fr-FR" sz="600" b="0" i="0" u="none" strike="noStrike" dirty="0">
                          <a:solidFill>
                            <a:srgbClr val="000000"/>
                          </a:solidFill>
                          <a:effectLst/>
                          <a:latin typeface="Open Sans" panose="020B0606030504020204" pitchFamily="34" charset="0"/>
                        </a:rPr>
                        <a:t> </a:t>
                      </a:r>
                    </a:p>
                  </a:txBody>
                  <a:tcPr marL="36000" marR="36000" marT="36000" marB="36000" anchor="ctr">
                    <a:solidFill>
                      <a:schemeClr val="accent2">
                        <a:lumMod val="60000"/>
                        <a:lumOff val="40000"/>
                      </a:schemeClr>
                    </a:solidFill>
                  </a:tcPr>
                </a:tc>
                <a:tc hMerge="1">
                  <a:txBody>
                    <a:bodyPr/>
                    <a:lstStyle/>
                    <a:p>
                      <a:pPr algn="l" fontAlgn="ctr"/>
                      <a:r>
                        <a:rPr lang="fr-FR" sz="600" b="0" i="0" u="none" strike="noStrike" dirty="0">
                          <a:solidFill>
                            <a:srgbClr val="000000"/>
                          </a:solidFill>
                          <a:effectLst/>
                          <a:latin typeface="Open Sans" panose="020B0606030504020204" pitchFamily="34" charset="0"/>
                        </a:rPr>
                        <a:t> </a:t>
                      </a:r>
                    </a:p>
                  </a:txBody>
                  <a:tcPr marL="36000" marR="36000" marT="36000" marB="36000" anchor="ctr">
                    <a:solidFill>
                      <a:schemeClr val="accent2">
                        <a:lumMod val="60000"/>
                        <a:lumOff val="40000"/>
                      </a:schemeClr>
                    </a:solidFill>
                  </a:tcPr>
                </a:tc>
                <a:tc hMerge="1">
                  <a:txBody>
                    <a:bodyPr/>
                    <a:lstStyle/>
                    <a:p>
                      <a:pPr algn="l" fontAlgn="ctr"/>
                      <a:r>
                        <a:rPr lang="fr-FR" sz="600" b="0" i="0" u="none" strike="noStrike" dirty="0">
                          <a:solidFill>
                            <a:srgbClr val="000000"/>
                          </a:solidFill>
                          <a:effectLst/>
                          <a:latin typeface="Open Sans" panose="020B0606030504020204" pitchFamily="34" charset="0"/>
                        </a:rPr>
                        <a:t> </a:t>
                      </a:r>
                    </a:p>
                  </a:txBody>
                  <a:tcPr marL="36000" marR="36000" marT="36000" marB="36000" anchor="ctr">
                    <a:solidFill>
                      <a:schemeClr val="accent2">
                        <a:lumMod val="60000"/>
                        <a:lumOff val="40000"/>
                      </a:schemeClr>
                    </a:solidFill>
                  </a:tcPr>
                </a:tc>
                <a:tc hMerge="1">
                  <a:txBody>
                    <a:bodyPr/>
                    <a:lstStyle/>
                    <a:p>
                      <a:pPr algn="l" fontAlgn="ctr"/>
                      <a:r>
                        <a:rPr lang="fr-FR" sz="600" b="0" i="0" u="none" strike="noStrike" dirty="0">
                          <a:solidFill>
                            <a:srgbClr val="000000"/>
                          </a:solidFill>
                          <a:effectLst/>
                          <a:latin typeface="Open Sans" panose="020B0606030504020204" pitchFamily="34" charset="0"/>
                        </a:rPr>
                        <a:t> </a:t>
                      </a:r>
                    </a:p>
                  </a:txBody>
                  <a:tcPr marL="36000" marR="36000" marT="36000" marB="36000" anchor="ctr">
                    <a:solidFill>
                      <a:schemeClr val="accent2">
                        <a:lumMod val="60000"/>
                        <a:lumOff val="40000"/>
                      </a:schemeClr>
                    </a:solidFill>
                  </a:tcPr>
                </a:tc>
                <a:tc hMerge="1">
                  <a:txBody>
                    <a:bodyPr/>
                    <a:lstStyle/>
                    <a:p>
                      <a:pPr algn="l" fontAlgn="ctr"/>
                      <a:r>
                        <a:rPr lang="fr-FR" sz="600" b="0" i="0" u="none" strike="noStrike" dirty="0">
                          <a:solidFill>
                            <a:srgbClr val="000000"/>
                          </a:solidFill>
                          <a:effectLst/>
                          <a:latin typeface="Open Sans" panose="020B0606030504020204" pitchFamily="34" charset="0"/>
                        </a:rPr>
                        <a:t> </a:t>
                      </a:r>
                    </a:p>
                  </a:txBody>
                  <a:tcPr marL="36000" marR="36000" marT="36000" marB="36000" anchor="ctr">
                    <a:solidFill>
                      <a:schemeClr val="accent2">
                        <a:lumMod val="60000"/>
                        <a:lumOff val="40000"/>
                      </a:schemeClr>
                    </a:solidFill>
                  </a:tcPr>
                </a:tc>
                <a:extLst>
                  <a:ext uri="{0D108BD9-81ED-4DB2-BD59-A6C34878D82A}">
                    <a16:rowId xmlns:a16="http://schemas.microsoft.com/office/drawing/2014/main" val="3883532267"/>
                  </a:ext>
                </a:extLst>
              </a:tr>
              <a:tr h="119300">
                <a:tc>
                  <a:txBody>
                    <a:bodyPr/>
                    <a:lstStyle/>
                    <a:p>
                      <a:pPr algn="l" fontAlgn="b"/>
                      <a:r>
                        <a:rPr lang="fr-FR" sz="500" b="1" i="0" u="none" strike="noStrike" dirty="0">
                          <a:solidFill>
                            <a:srgbClr val="000000"/>
                          </a:solidFill>
                          <a:effectLst/>
                          <a:latin typeface="+mn-lt"/>
                        </a:rPr>
                        <a:t>Architect 1et 2</a:t>
                      </a:r>
                    </a:p>
                  </a:txBody>
                  <a:tcPr marL="36000" marR="36000" marT="36000" marB="36000" anchor="ctr"/>
                </a:tc>
                <a:tc>
                  <a:txBody>
                    <a:bodyPr/>
                    <a:lstStyle/>
                    <a:p>
                      <a:pPr algn="l" fontAlgn="ctr"/>
                      <a:r>
                        <a:rPr lang="fr-FR" sz="500" b="0" i="0" u="none" strike="noStrike" dirty="0">
                          <a:solidFill>
                            <a:srgbClr val="000000"/>
                          </a:solidFill>
                          <a:effectLst/>
                          <a:latin typeface="+mn-lt"/>
                        </a:rPr>
                        <a:t>Critique</a:t>
                      </a:r>
                    </a:p>
                  </a:txBody>
                  <a:tcPr marL="36000" marR="36000" marT="36000" marB="36000" anchor="ctr"/>
                </a:tc>
                <a:tc>
                  <a:txBody>
                    <a:bodyPr/>
                    <a:lstStyle/>
                    <a:p>
                      <a:pPr algn="l" fontAlgn="ctr"/>
                      <a:r>
                        <a:rPr lang="fr-FR" sz="500" b="0" i="0" u="none" strike="noStrike" dirty="0">
                          <a:solidFill>
                            <a:srgbClr val="000000"/>
                          </a:solidFill>
                          <a:effectLst/>
                          <a:latin typeface="+mn-lt"/>
                        </a:rPr>
                        <a:t>Critique</a:t>
                      </a:r>
                    </a:p>
                  </a:txBody>
                  <a:tcPr marL="36000" marR="36000" marT="36000" marB="36000" anchor="ctr"/>
                </a:tc>
                <a:tc>
                  <a:txBody>
                    <a:bodyPr/>
                    <a:lstStyle/>
                    <a:p>
                      <a:pPr algn="l" fontAlgn="ctr"/>
                      <a:r>
                        <a:rPr lang="fr-FR" sz="500" b="0" i="0" u="none" strike="noStrike">
                          <a:solidFill>
                            <a:srgbClr val="000000"/>
                          </a:solidFill>
                          <a:effectLst/>
                          <a:latin typeface="+mn-lt"/>
                        </a:rPr>
                        <a:t>Critique</a:t>
                      </a:r>
                    </a:p>
                  </a:txBody>
                  <a:tcPr marL="36000" marR="36000" marT="36000" marB="36000" anchor="ctr"/>
                </a:tc>
                <a:tc>
                  <a:txBody>
                    <a:bodyPr/>
                    <a:lstStyle/>
                    <a:p>
                      <a:pPr algn="l" fontAlgn="ctr"/>
                      <a:r>
                        <a:rPr lang="fr-FR" sz="500" b="0" i="0" u="none" strike="noStrike">
                          <a:solidFill>
                            <a:srgbClr val="000000"/>
                          </a:solidFill>
                          <a:effectLst/>
                          <a:latin typeface="+mn-lt"/>
                        </a:rPr>
                        <a:t>Critique</a:t>
                      </a:r>
                    </a:p>
                  </a:txBody>
                  <a:tcPr marL="36000" marR="36000" marT="36000" marB="36000" anchor="ctr"/>
                </a:tc>
                <a:tc>
                  <a:txBody>
                    <a:bodyPr/>
                    <a:lstStyle/>
                    <a:p>
                      <a:pPr algn="l" fontAlgn="ctr"/>
                      <a:r>
                        <a:rPr lang="fr-FR" sz="500" b="0" i="0" u="none" strike="noStrike">
                          <a:solidFill>
                            <a:srgbClr val="000000"/>
                          </a:solidFill>
                          <a:effectLst/>
                          <a:latin typeface="+mn-lt"/>
                        </a:rPr>
                        <a:t>Critique</a:t>
                      </a:r>
                    </a:p>
                  </a:txBody>
                  <a:tcPr marL="36000" marR="36000" marT="36000" marB="36000" anchor="ctr"/>
                </a:tc>
                <a:tc>
                  <a:txBody>
                    <a:bodyPr/>
                    <a:lstStyle/>
                    <a:p>
                      <a:pPr algn="l" fontAlgn="ctr"/>
                      <a:r>
                        <a:rPr lang="fr-FR" sz="500" b="0" i="0" u="none" strike="noStrike" dirty="0">
                          <a:solidFill>
                            <a:srgbClr val="000000"/>
                          </a:solidFill>
                          <a:effectLst/>
                          <a:latin typeface="+mn-lt"/>
                        </a:rPr>
                        <a:t>1 jour</a:t>
                      </a:r>
                    </a:p>
                  </a:txBody>
                  <a:tcPr marL="36000" marR="36000" marT="36000" marB="36000" anchor="ctr"/>
                </a:tc>
                <a:tc>
                  <a:txBody>
                    <a:bodyPr/>
                    <a:lstStyle/>
                    <a:p>
                      <a:pPr algn="l" fontAlgn="ctr"/>
                      <a:endParaRPr lang="fr-FR" sz="500" b="0" i="0" u="none" strike="noStrike" dirty="0">
                        <a:solidFill>
                          <a:srgbClr val="000000"/>
                        </a:solidFill>
                        <a:effectLst/>
                        <a:latin typeface="+mn-lt"/>
                      </a:endParaRPr>
                    </a:p>
                  </a:txBody>
                  <a:tcPr marL="36000" marR="36000" marT="36000" marB="36000" anchor="ctr"/>
                </a:tc>
                <a:tc>
                  <a:txBody>
                    <a:bodyPr/>
                    <a:lstStyle/>
                    <a:p>
                      <a:pPr algn="l" fontAlgn="ctr"/>
                      <a:r>
                        <a:rPr lang="fr-FR" sz="500" b="0" i="0" u="none" strike="noStrike" dirty="0">
                          <a:solidFill>
                            <a:srgbClr val="000000"/>
                          </a:solidFill>
                          <a:effectLst/>
                          <a:latin typeface="+mn-lt"/>
                        </a:rPr>
                        <a:t>je peux faire mes analyses sur l'automate </a:t>
                      </a:r>
                    </a:p>
                  </a:txBody>
                  <a:tcPr marL="36000" marR="36000" marT="36000" marB="36000" anchor="ctr"/>
                </a:tc>
                <a:extLst>
                  <a:ext uri="{0D108BD9-81ED-4DB2-BD59-A6C34878D82A}">
                    <a16:rowId xmlns:a16="http://schemas.microsoft.com/office/drawing/2014/main" val="2424469473"/>
                  </a:ext>
                </a:extLst>
              </a:tr>
              <a:tr h="167020">
                <a:tc>
                  <a:txBody>
                    <a:bodyPr/>
                    <a:lstStyle/>
                    <a:p>
                      <a:pPr algn="l" fontAlgn="b"/>
                      <a:r>
                        <a:rPr lang="fr-FR" sz="500" b="1" i="0" u="none" strike="noStrike" dirty="0">
                          <a:solidFill>
                            <a:srgbClr val="000000"/>
                          </a:solidFill>
                          <a:effectLst/>
                          <a:latin typeface="+mn-lt"/>
                        </a:rPr>
                        <a:t>ABL 800 1 et 2</a:t>
                      </a:r>
                    </a:p>
                  </a:txBody>
                  <a:tcPr marL="36000" marR="36000" marT="36000" marB="36000" anchor="ctr"/>
                </a:tc>
                <a:tc>
                  <a:txBody>
                    <a:bodyPr/>
                    <a:lstStyle/>
                    <a:p>
                      <a:pPr algn="l" fontAlgn="ctr"/>
                      <a:r>
                        <a:rPr lang="fr-FR" sz="500" b="0" i="0" u="none" strike="noStrike">
                          <a:solidFill>
                            <a:srgbClr val="000000"/>
                          </a:solidFill>
                          <a:effectLst/>
                          <a:latin typeface="+mn-lt"/>
                        </a:rPr>
                        <a:t>Critique</a:t>
                      </a:r>
                    </a:p>
                  </a:txBody>
                  <a:tcPr marL="36000" marR="36000" marT="36000" marB="36000" anchor="ctr"/>
                </a:tc>
                <a:tc>
                  <a:txBody>
                    <a:bodyPr/>
                    <a:lstStyle/>
                    <a:p>
                      <a:pPr algn="l" fontAlgn="ctr"/>
                      <a:r>
                        <a:rPr lang="fr-FR" sz="500" b="0" i="0" u="none" strike="noStrike">
                          <a:solidFill>
                            <a:srgbClr val="000000"/>
                          </a:solidFill>
                          <a:effectLst/>
                          <a:latin typeface="+mn-lt"/>
                        </a:rPr>
                        <a:t>Critique</a:t>
                      </a:r>
                    </a:p>
                  </a:txBody>
                  <a:tcPr marL="36000" marR="36000" marT="36000" marB="36000" anchor="ctr"/>
                </a:tc>
                <a:tc>
                  <a:txBody>
                    <a:bodyPr/>
                    <a:lstStyle/>
                    <a:p>
                      <a:pPr algn="l" fontAlgn="ctr"/>
                      <a:r>
                        <a:rPr lang="fr-FR" sz="500" b="0" i="0" u="none" strike="noStrike" dirty="0">
                          <a:solidFill>
                            <a:srgbClr val="000000"/>
                          </a:solidFill>
                          <a:effectLst/>
                          <a:latin typeface="+mn-lt"/>
                        </a:rPr>
                        <a:t>Critique</a:t>
                      </a:r>
                    </a:p>
                  </a:txBody>
                  <a:tcPr marL="36000" marR="36000" marT="36000" marB="36000" anchor="ctr"/>
                </a:tc>
                <a:tc>
                  <a:txBody>
                    <a:bodyPr/>
                    <a:lstStyle/>
                    <a:p>
                      <a:pPr algn="l" fontAlgn="ctr"/>
                      <a:r>
                        <a:rPr lang="fr-FR" sz="500" b="0" i="0" u="none" strike="noStrike" dirty="0">
                          <a:solidFill>
                            <a:srgbClr val="000000"/>
                          </a:solidFill>
                          <a:effectLst/>
                          <a:latin typeface="+mn-lt"/>
                        </a:rPr>
                        <a:t>Critique</a:t>
                      </a:r>
                    </a:p>
                  </a:txBody>
                  <a:tcPr marL="36000" marR="36000" marT="36000" marB="36000" anchor="ctr"/>
                </a:tc>
                <a:tc>
                  <a:txBody>
                    <a:bodyPr/>
                    <a:lstStyle/>
                    <a:p>
                      <a:pPr algn="l" fontAlgn="ctr"/>
                      <a:r>
                        <a:rPr lang="fr-FR" sz="500" b="0" i="0" u="none" strike="noStrike" dirty="0">
                          <a:solidFill>
                            <a:srgbClr val="000000"/>
                          </a:solidFill>
                          <a:effectLst/>
                          <a:latin typeface="+mn-lt"/>
                        </a:rPr>
                        <a:t>Critique</a:t>
                      </a:r>
                    </a:p>
                  </a:txBody>
                  <a:tcPr marL="36000" marR="36000" marT="36000" marB="36000" anchor="ctr"/>
                </a:tc>
                <a:tc>
                  <a:txBody>
                    <a:bodyPr/>
                    <a:lstStyle/>
                    <a:p>
                      <a:pPr algn="l" fontAlgn="ctr"/>
                      <a:r>
                        <a:rPr lang="fr-FR" sz="500" b="0" i="0" u="none" strike="noStrike">
                          <a:solidFill>
                            <a:srgbClr val="000000"/>
                          </a:solidFill>
                          <a:effectLst/>
                          <a:latin typeface="+mn-lt"/>
                        </a:rPr>
                        <a:t>1 jour</a:t>
                      </a:r>
                    </a:p>
                  </a:txBody>
                  <a:tcPr marL="36000" marR="36000" marT="36000" marB="36000" anchor="ctr"/>
                </a:tc>
                <a:tc>
                  <a:txBody>
                    <a:bodyPr/>
                    <a:lstStyle/>
                    <a:p>
                      <a:pPr algn="l" fontAlgn="ctr"/>
                      <a:endParaRPr lang="fr-FR" sz="500" b="0" i="0" u="none" strike="noStrike">
                        <a:solidFill>
                          <a:srgbClr val="000000"/>
                        </a:solidFill>
                        <a:effectLst/>
                        <a:latin typeface="+mn-lt"/>
                      </a:endParaRPr>
                    </a:p>
                  </a:txBody>
                  <a:tcPr marL="36000" marR="36000" marT="36000" marB="36000" anchor="ctr"/>
                </a:tc>
                <a:tc>
                  <a:txBody>
                    <a:bodyPr/>
                    <a:lstStyle/>
                    <a:p>
                      <a:pPr algn="l" fontAlgn="ctr"/>
                      <a:r>
                        <a:rPr lang="fr-FR" sz="500" b="0" i="0" u="none" strike="noStrike" dirty="0">
                          <a:solidFill>
                            <a:srgbClr val="000000"/>
                          </a:solidFill>
                          <a:effectLst/>
                          <a:latin typeface="+mn-lt"/>
                        </a:rPr>
                        <a:t>je peux faire mes analyses sur l'automate </a:t>
                      </a:r>
                    </a:p>
                  </a:txBody>
                  <a:tcPr marL="36000" marR="36000" marT="36000" marB="36000" anchor="ctr"/>
                </a:tc>
                <a:extLst>
                  <a:ext uri="{0D108BD9-81ED-4DB2-BD59-A6C34878D82A}">
                    <a16:rowId xmlns:a16="http://schemas.microsoft.com/office/drawing/2014/main" val="4050119363"/>
                  </a:ext>
                </a:extLst>
              </a:tr>
              <a:tr h="115673">
                <a:tc gridSpan="9">
                  <a:txBody>
                    <a:bodyPr/>
                    <a:lstStyle/>
                    <a:p>
                      <a:pPr algn="l" fontAlgn="b"/>
                      <a:r>
                        <a:rPr lang="fr-FR" sz="500" b="1" i="0" u="none" strike="noStrike" dirty="0" err="1">
                          <a:solidFill>
                            <a:schemeClr val="bg1"/>
                          </a:solidFill>
                          <a:effectLst/>
                          <a:latin typeface="+mn-lt"/>
                        </a:rPr>
                        <a:t>Hemostase</a:t>
                      </a:r>
                      <a:endParaRPr lang="fr-FR" sz="500" b="1" i="0" u="none" strike="noStrike" dirty="0">
                        <a:solidFill>
                          <a:schemeClr val="bg1"/>
                        </a:solidFill>
                        <a:effectLst/>
                        <a:latin typeface="+mn-lt"/>
                      </a:endParaRPr>
                    </a:p>
                  </a:txBody>
                  <a:tcPr marL="36000" marR="36000" marT="36000" marB="36000" anchor="ctr">
                    <a:solidFill>
                      <a:srgbClr val="DAADCE"/>
                    </a:solidFill>
                  </a:tcPr>
                </a:tc>
                <a:tc hMerge="1">
                  <a:txBody>
                    <a:bodyPr/>
                    <a:lstStyle/>
                    <a:p>
                      <a:pPr algn="l" fontAlgn="ctr"/>
                      <a:r>
                        <a:rPr lang="fr-FR" sz="600" b="0" i="0" u="none" strike="noStrike" dirty="0">
                          <a:solidFill>
                            <a:srgbClr val="000000"/>
                          </a:solidFill>
                          <a:effectLst/>
                          <a:latin typeface="Open Sans" panose="020B0606030504020204" pitchFamily="34" charset="0"/>
                        </a:rPr>
                        <a:t> </a:t>
                      </a:r>
                    </a:p>
                  </a:txBody>
                  <a:tcPr marL="36000" marR="36000" marT="36000" marB="36000" anchor="ctr"/>
                </a:tc>
                <a:tc hMerge="1">
                  <a:txBody>
                    <a:bodyPr/>
                    <a:lstStyle/>
                    <a:p>
                      <a:pPr algn="l" fontAlgn="ctr"/>
                      <a:r>
                        <a:rPr lang="fr-FR" sz="600" b="0" i="0" u="none" strike="noStrike">
                          <a:solidFill>
                            <a:srgbClr val="000000"/>
                          </a:solidFill>
                          <a:effectLst/>
                          <a:latin typeface="Open Sans" panose="020B0606030504020204" pitchFamily="34" charset="0"/>
                        </a:rPr>
                        <a:t> </a:t>
                      </a:r>
                    </a:p>
                  </a:txBody>
                  <a:tcPr marL="36000" marR="36000" marT="36000" marB="36000" anchor="ctr">
                    <a:solidFill>
                      <a:schemeClr val="accent2">
                        <a:lumMod val="60000"/>
                        <a:lumOff val="40000"/>
                      </a:schemeClr>
                    </a:solidFill>
                  </a:tcPr>
                </a:tc>
                <a:tc hMerge="1">
                  <a:txBody>
                    <a:bodyPr/>
                    <a:lstStyle/>
                    <a:p>
                      <a:pPr algn="l" fontAlgn="ctr"/>
                      <a:r>
                        <a:rPr lang="fr-FR" sz="600" b="0" i="0" u="none" strike="noStrike" dirty="0">
                          <a:solidFill>
                            <a:srgbClr val="000000"/>
                          </a:solidFill>
                          <a:effectLst/>
                          <a:latin typeface="Open Sans" panose="020B0606030504020204" pitchFamily="34" charset="0"/>
                        </a:rPr>
                        <a:t> </a:t>
                      </a:r>
                    </a:p>
                  </a:txBody>
                  <a:tcPr marL="36000" marR="36000" marT="36000" marB="36000" anchor="ctr">
                    <a:solidFill>
                      <a:schemeClr val="accent2">
                        <a:lumMod val="60000"/>
                        <a:lumOff val="40000"/>
                      </a:schemeClr>
                    </a:solidFill>
                  </a:tcPr>
                </a:tc>
                <a:tc hMerge="1">
                  <a:txBody>
                    <a:bodyPr/>
                    <a:lstStyle/>
                    <a:p>
                      <a:pPr algn="l" fontAlgn="ctr"/>
                      <a:r>
                        <a:rPr lang="fr-FR" sz="600" b="0" i="0" u="none" strike="noStrike" dirty="0">
                          <a:solidFill>
                            <a:srgbClr val="000000"/>
                          </a:solidFill>
                          <a:effectLst/>
                          <a:latin typeface="Open Sans" panose="020B0606030504020204" pitchFamily="34" charset="0"/>
                        </a:rPr>
                        <a:t> </a:t>
                      </a:r>
                    </a:p>
                  </a:txBody>
                  <a:tcPr marL="36000" marR="36000" marT="36000" marB="36000" anchor="ctr">
                    <a:solidFill>
                      <a:schemeClr val="accent2">
                        <a:lumMod val="60000"/>
                        <a:lumOff val="40000"/>
                      </a:schemeClr>
                    </a:solidFill>
                  </a:tcPr>
                </a:tc>
                <a:tc hMerge="1">
                  <a:txBody>
                    <a:bodyPr/>
                    <a:lstStyle/>
                    <a:p>
                      <a:pPr algn="l" fontAlgn="ctr"/>
                      <a:r>
                        <a:rPr lang="fr-FR" sz="600" b="0" i="0" u="none" strike="noStrike" dirty="0">
                          <a:solidFill>
                            <a:srgbClr val="000000"/>
                          </a:solidFill>
                          <a:effectLst/>
                          <a:latin typeface="Open Sans" panose="020B0606030504020204" pitchFamily="34" charset="0"/>
                        </a:rPr>
                        <a:t> </a:t>
                      </a:r>
                    </a:p>
                  </a:txBody>
                  <a:tcPr marL="36000" marR="36000" marT="36000" marB="36000" anchor="ctr">
                    <a:solidFill>
                      <a:schemeClr val="accent2">
                        <a:lumMod val="60000"/>
                        <a:lumOff val="40000"/>
                      </a:schemeClr>
                    </a:solidFill>
                  </a:tcPr>
                </a:tc>
                <a:tc hMerge="1">
                  <a:txBody>
                    <a:bodyPr/>
                    <a:lstStyle/>
                    <a:p>
                      <a:pPr algn="l" fontAlgn="ctr"/>
                      <a:r>
                        <a:rPr lang="fr-FR" sz="600" b="0" i="0" u="none" strike="noStrike" dirty="0">
                          <a:solidFill>
                            <a:srgbClr val="000000"/>
                          </a:solidFill>
                          <a:effectLst/>
                          <a:latin typeface="Open Sans" panose="020B0606030504020204" pitchFamily="34" charset="0"/>
                        </a:rPr>
                        <a:t> </a:t>
                      </a:r>
                    </a:p>
                  </a:txBody>
                  <a:tcPr marL="36000" marR="36000" marT="36000" marB="36000" anchor="ctr">
                    <a:solidFill>
                      <a:schemeClr val="accent2">
                        <a:lumMod val="60000"/>
                        <a:lumOff val="40000"/>
                      </a:schemeClr>
                    </a:solidFill>
                  </a:tcPr>
                </a:tc>
                <a:tc hMerge="1">
                  <a:txBody>
                    <a:bodyPr/>
                    <a:lstStyle/>
                    <a:p>
                      <a:pPr algn="l" fontAlgn="ctr"/>
                      <a:endParaRPr lang="fr-FR" sz="600" b="0" i="0" u="none" strike="noStrike" dirty="0">
                        <a:solidFill>
                          <a:srgbClr val="000000"/>
                        </a:solidFill>
                        <a:effectLst/>
                        <a:latin typeface="Open Sans" panose="020B0606030504020204" pitchFamily="34" charset="0"/>
                      </a:endParaRPr>
                    </a:p>
                  </a:txBody>
                  <a:tcPr marL="36000" marR="36000" marT="36000" marB="36000" anchor="ctr">
                    <a:solidFill>
                      <a:schemeClr val="accent2">
                        <a:lumMod val="60000"/>
                        <a:lumOff val="40000"/>
                      </a:schemeClr>
                    </a:solidFill>
                  </a:tcPr>
                </a:tc>
                <a:tc hMerge="1">
                  <a:txBody>
                    <a:bodyPr/>
                    <a:lstStyle/>
                    <a:p>
                      <a:pPr algn="l" fontAlgn="ctr"/>
                      <a:r>
                        <a:rPr lang="fr-FR" sz="600" b="0" i="0" u="none" strike="noStrike" dirty="0">
                          <a:solidFill>
                            <a:srgbClr val="000000"/>
                          </a:solidFill>
                          <a:effectLst/>
                          <a:latin typeface="Open Sans" panose="020B0606030504020204" pitchFamily="34" charset="0"/>
                        </a:rPr>
                        <a:t> </a:t>
                      </a:r>
                    </a:p>
                  </a:txBody>
                  <a:tcPr marL="36000" marR="36000" marT="36000" marB="36000" anchor="ctr">
                    <a:solidFill>
                      <a:schemeClr val="accent2">
                        <a:lumMod val="60000"/>
                        <a:lumOff val="40000"/>
                      </a:schemeClr>
                    </a:solidFill>
                  </a:tcPr>
                </a:tc>
                <a:extLst>
                  <a:ext uri="{0D108BD9-81ED-4DB2-BD59-A6C34878D82A}">
                    <a16:rowId xmlns:a16="http://schemas.microsoft.com/office/drawing/2014/main" val="908669772"/>
                  </a:ext>
                </a:extLst>
              </a:tr>
              <a:tr h="119300">
                <a:tc>
                  <a:txBody>
                    <a:bodyPr/>
                    <a:lstStyle/>
                    <a:p>
                      <a:pPr algn="l" fontAlgn="b"/>
                      <a:r>
                        <a:rPr lang="fr-FR" sz="500" b="1" i="0" u="none" strike="noStrike" dirty="0">
                          <a:solidFill>
                            <a:srgbClr val="000000"/>
                          </a:solidFill>
                          <a:effectLst/>
                          <a:latin typeface="+mn-lt"/>
                        </a:rPr>
                        <a:t>ACL TOP 500</a:t>
                      </a:r>
                    </a:p>
                  </a:txBody>
                  <a:tcPr marL="36000" marR="36000" marT="36000" marB="36000" anchor="ctr">
                    <a:solidFill>
                      <a:srgbClr val="F8F1F6"/>
                    </a:solidFill>
                  </a:tcPr>
                </a:tc>
                <a:tc>
                  <a:txBody>
                    <a:bodyPr/>
                    <a:lstStyle/>
                    <a:p>
                      <a:pPr algn="l" fontAlgn="ctr"/>
                      <a:r>
                        <a:rPr lang="fr-FR" sz="500" b="0" i="0" u="none" strike="noStrike" dirty="0">
                          <a:solidFill>
                            <a:srgbClr val="000000"/>
                          </a:solidFill>
                          <a:effectLst/>
                          <a:latin typeface="+mn-lt"/>
                        </a:rPr>
                        <a:t>Critique</a:t>
                      </a:r>
                    </a:p>
                  </a:txBody>
                  <a:tcPr marL="36000" marR="36000" marT="36000" marB="36000" anchor="ctr">
                    <a:solidFill>
                      <a:srgbClr val="F8F1F6"/>
                    </a:solidFill>
                  </a:tcPr>
                </a:tc>
                <a:tc>
                  <a:txBody>
                    <a:bodyPr/>
                    <a:lstStyle/>
                    <a:p>
                      <a:pPr algn="l" fontAlgn="ctr"/>
                      <a:r>
                        <a:rPr lang="fr-FR" sz="500" b="0" i="0" u="none" strike="noStrike" dirty="0">
                          <a:solidFill>
                            <a:srgbClr val="000000"/>
                          </a:solidFill>
                          <a:effectLst/>
                          <a:latin typeface="+mn-lt"/>
                        </a:rPr>
                        <a:t>Critique</a:t>
                      </a:r>
                    </a:p>
                  </a:txBody>
                  <a:tcPr marL="36000" marR="36000" marT="36000" marB="36000" anchor="ctr">
                    <a:solidFill>
                      <a:srgbClr val="F8F1F6"/>
                    </a:solidFill>
                  </a:tcPr>
                </a:tc>
                <a:tc>
                  <a:txBody>
                    <a:bodyPr/>
                    <a:lstStyle/>
                    <a:p>
                      <a:pPr algn="l" fontAlgn="ctr"/>
                      <a:r>
                        <a:rPr lang="fr-FR" sz="500" b="0" i="0" u="none" strike="noStrike" dirty="0">
                          <a:solidFill>
                            <a:srgbClr val="000000"/>
                          </a:solidFill>
                          <a:effectLst/>
                          <a:latin typeface="+mn-lt"/>
                        </a:rPr>
                        <a:t>Critique</a:t>
                      </a:r>
                    </a:p>
                  </a:txBody>
                  <a:tcPr marL="36000" marR="36000" marT="36000" marB="36000" anchor="ctr">
                    <a:solidFill>
                      <a:srgbClr val="F8F1F6"/>
                    </a:solidFill>
                  </a:tcPr>
                </a:tc>
                <a:tc>
                  <a:txBody>
                    <a:bodyPr/>
                    <a:lstStyle/>
                    <a:p>
                      <a:pPr algn="l" fontAlgn="ctr"/>
                      <a:r>
                        <a:rPr lang="fr-FR" sz="500" b="0" i="0" u="none" strike="noStrike" dirty="0">
                          <a:solidFill>
                            <a:srgbClr val="000000"/>
                          </a:solidFill>
                          <a:effectLst/>
                          <a:latin typeface="+mn-lt"/>
                        </a:rPr>
                        <a:t>Critique</a:t>
                      </a:r>
                    </a:p>
                  </a:txBody>
                  <a:tcPr marL="36000" marR="36000" marT="36000" marB="36000" anchor="ctr">
                    <a:solidFill>
                      <a:srgbClr val="F8F1F6"/>
                    </a:solidFill>
                  </a:tcPr>
                </a:tc>
                <a:tc>
                  <a:txBody>
                    <a:bodyPr/>
                    <a:lstStyle/>
                    <a:p>
                      <a:pPr algn="l" fontAlgn="ctr"/>
                      <a:r>
                        <a:rPr lang="fr-FR" sz="500" b="0" i="0" u="none" strike="noStrike" dirty="0">
                          <a:solidFill>
                            <a:srgbClr val="000000"/>
                          </a:solidFill>
                          <a:effectLst/>
                          <a:latin typeface="+mn-lt"/>
                        </a:rPr>
                        <a:t>Critique</a:t>
                      </a:r>
                    </a:p>
                  </a:txBody>
                  <a:tcPr marL="36000" marR="36000" marT="36000" marB="36000" anchor="ctr">
                    <a:solidFill>
                      <a:srgbClr val="F8F1F6"/>
                    </a:solidFill>
                  </a:tcPr>
                </a:tc>
                <a:tc>
                  <a:txBody>
                    <a:bodyPr/>
                    <a:lstStyle/>
                    <a:p>
                      <a:pPr algn="l" fontAlgn="ctr"/>
                      <a:r>
                        <a:rPr lang="fr-FR" sz="500" b="0" i="0" u="none" strike="noStrike" dirty="0">
                          <a:solidFill>
                            <a:srgbClr val="000000"/>
                          </a:solidFill>
                          <a:effectLst/>
                          <a:latin typeface="+mn-lt"/>
                        </a:rPr>
                        <a:t>1mn</a:t>
                      </a:r>
                    </a:p>
                  </a:txBody>
                  <a:tcPr marL="36000" marR="36000" marT="36000" marB="36000" anchor="ctr">
                    <a:solidFill>
                      <a:srgbClr val="F8F1F6"/>
                    </a:solidFill>
                  </a:tcPr>
                </a:tc>
                <a:tc>
                  <a:txBody>
                    <a:bodyPr/>
                    <a:lstStyle/>
                    <a:p>
                      <a:pPr algn="l" fontAlgn="ctr"/>
                      <a:endParaRPr lang="fr-FR" sz="500" b="0" i="0" u="none" strike="noStrike" dirty="0">
                        <a:solidFill>
                          <a:srgbClr val="000000"/>
                        </a:solidFill>
                        <a:effectLst/>
                        <a:latin typeface="+mn-lt"/>
                      </a:endParaRPr>
                    </a:p>
                  </a:txBody>
                  <a:tcPr marL="36000" marR="36000" marT="36000" marB="36000" anchor="ctr">
                    <a:solidFill>
                      <a:srgbClr val="F8F1F6"/>
                    </a:solidFill>
                  </a:tcPr>
                </a:tc>
                <a:tc>
                  <a:txBody>
                    <a:bodyPr/>
                    <a:lstStyle/>
                    <a:p>
                      <a:pPr algn="l" fontAlgn="ctr"/>
                      <a:r>
                        <a:rPr lang="fr-FR" sz="500" b="0" i="0" u="none" strike="noStrike" dirty="0">
                          <a:solidFill>
                            <a:srgbClr val="000000"/>
                          </a:solidFill>
                          <a:effectLst/>
                          <a:latin typeface="+mn-lt"/>
                        </a:rPr>
                        <a:t>je peux faire mes analyses sur l'automate </a:t>
                      </a:r>
                    </a:p>
                  </a:txBody>
                  <a:tcPr marL="36000" marR="36000" marT="36000" marB="36000" anchor="ctr">
                    <a:solidFill>
                      <a:srgbClr val="F8F1F6"/>
                    </a:solidFill>
                  </a:tcPr>
                </a:tc>
                <a:extLst>
                  <a:ext uri="{0D108BD9-81ED-4DB2-BD59-A6C34878D82A}">
                    <a16:rowId xmlns:a16="http://schemas.microsoft.com/office/drawing/2014/main" val="1706183397"/>
                  </a:ext>
                </a:extLst>
              </a:tr>
              <a:tr h="150404">
                <a:tc>
                  <a:txBody>
                    <a:bodyPr/>
                    <a:lstStyle/>
                    <a:p>
                      <a:pPr algn="l" fontAlgn="b"/>
                      <a:r>
                        <a:rPr lang="fr-FR" sz="500" b="1" i="0" u="none" strike="noStrike" dirty="0">
                          <a:solidFill>
                            <a:srgbClr val="000000"/>
                          </a:solidFill>
                          <a:effectLst/>
                          <a:latin typeface="+mn-lt"/>
                        </a:rPr>
                        <a:t>ACL TOP 800</a:t>
                      </a:r>
                    </a:p>
                  </a:txBody>
                  <a:tcPr marL="36000" marR="36000" marT="36000" marB="36000" anchor="ctr"/>
                </a:tc>
                <a:tc>
                  <a:txBody>
                    <a:bodyPr/>
                    <a:lstStyle/>
                    <a:p>
                      <a:pPr algn="l" fontAlgn="ctr"/>
                      <a:r>
                        <a:rPr lang="fr-FR" sz="500" b="0" i="0" u="none" strike="noStrike" dirty="0">
                          <a:solidFill>
                            <a:srgbClr val="000000"/>
                          </a:solidFill>
                          <a:effectLst/>
                          <a:latin typeface="+mn-lt"/>
                        </a:rPr>
                        <a:t>Critique</a:t>
                      </a:r>
                    </a:p>
                  </a:txBody>
                  <a:tcPr marL="36000" marR="36000" marT="36000" marB="36000" anchor="ctr"/>
                </a:tc>
                <a:tc>
                  <a:txBody>
                    <a:bodyPr/>
                    <a:lstStyle/>
                    <a:p>
                      <a:pPr algn="l" fontAlgn="ctr"/>
                      <a:r>
                        <a:rPr lang="fr-FR" sz="500" b="0" i="0" u="none" strike="noStrike" dirty="0">
                          <a:solidFill>
                            <a:srgbClr val="000000"/>
                          </a:solidFill>
                          <a:effectLst/>
                          <a:latin typeface="+mn-lt"/>
                        </a:rPr>
                        <a:t>Critique</a:t>
                      </a:r>
                    </a:p>
                  </a:txBody>
                  <a:tcPr marL="36000" marR="36000" marT="36000" marB="36000" anchor="ctr"/>
                </a:tc>
                <a:tc>
                  <a:txBody>
                    <a:bodyPr/>
                    <a:lstStyle/>
                    <a:p>
                      <a:pPr algn="l" fontAlgn="ctr"/>
                      <a:r>
                        <a:rPr lang="fr-FR" sz="500" b="0" i="0" u="none" strike="noStrike">
                          <a:solidFill>
                            <a:srgbClr val="000000"/>
                          </a:solidFill>
                          <a:effectLst/>
                          <a:latin typeface="+mn-lt"/>
                        </a:rPr>
                        <a:t>Critique</a:t>
                      </a:r>
                    </a:p>
                  </a:txBody>
                  <a:tcPr marL="36000" marR="36000" marT="36000" marB="36000" anchor="ctr"/>
                </a:tc>
                <a:tc>
                  <a:txBody>
                    <a:bodyPr/>
                    <a:lstStyle/>
                    <a:p>
                      <a:pPr algn="l" fontAlgn="ctr"/>
                      <a:r>
                        <a:rPr lang="fr-FR" sz="500" b="0" i="0" u="none" strike="noStrike" dirty="0">
                          <a:solidFill>
                            <a:srgbClr val="000000"/>
                          </a:solidFill>
                          <a:effectLst/>
                          <a:latin typeface="+mn-lt"/>
                        </a:rPr>
                        <a:t>Critique</a:t>
                      </a:r>
                    </a:p>
                  </a:txBody>
                  <a:tcPr marL="36000" marR="36000" marT="36000" marB="36000" anchor="ctr"/>
                </a:tc>
                <a:tc>
                  <a:txBody>
                    <a:bodyPr/>
                    <a:lstStyle/>
                    <a:p>
                      <a:pPr algn="l" fontAlgn="ctr"/>
                      <a:r>
                        <a:rPr lang="fr-FR" sz="500" b="0" i="0" u="none" strike="noStrike" dirty="0">
                          <a:solidFill>
                            <a:srgbClr val="000000"/>
                          </a:solidFill>
                          <a:effectLst/>
                          <a:latin typeface="+mn-lt"/>
                        </a:rPr>
                        <a:t>Critique</a:t>
                      </a:r>
                    </a:p>
                  </a:txBody>
                  <a:tcPr marL="36000" marR="36000" marT="36000" marB="36000" anchor="ctr"/>
                </a:tc>
                <a:tc>
                  <a:txBody>
                    <a:bodyPr/>
                    <a:lstStyle/>
                    <a:p>
                      <a:pPr algn="l" fontAlgn="ctr"/>
                      <a:r>
                        <a:rPr lang="fr-FR" sz="500" b="0" i="0" u="none" strike="noStrike" dirty="0">
                          <a:solidFill>
                            <a:srgbClr val="000000"/>
                          </a:solidFill>
                          <a:effectLst/>
                          <a:latin typeface="+mn-lt"/>
                        </a:rPr>
                        <a:t>1mn</a:t>
                      </a:r>
                    </a:p>
                  </a:txBody>
                  <a:tcPr marL="36000" marR="36000" marT="36000" marB="36000" anchor="ctr"/>
                </a:tc>
                <a:tc>
                  <a:txBody>
                    <a:bodyPr/>
                    <a:lstStyle/>
                    <a:p>
                      <a:pPr algn="l" fontAlgn="ctr"/>
                      <a:endParaRPr lang="fr-FR" sz="500" b="0" i="0" u="none" strike="noStrike" dirty="0">
                        <a:solidFill>
                          <a:srgbClr val="000000"/>
                        </a:solidFill>
                        <a:effectLst/>
                        <a:latin typeface="+mn-lt"/>
                      </a:endParaRPr>
                    </a:p>
                  </a:txBody>
                  <a:tcPr marL="36000" marR="36000" marT="36000" marB="36000" anchor="ctr"/>
                </a:tc>
                <a:tc>
                  <a:txBody>
                    <a:bodyPr/>
                    <a:lstStyle/>
                    <a:p>
                      <a:pPr algn="l" fontAlgn="ctr"/>
                      <a:r>
                        <a:rPr lang="fr-FR" sz="500" b="0" i="0" u="none" strike="noStrike" dirty="0">
                          <a:solidFill>
                            <a:srgbClr val="000000"/>
                          </a:solidFill>
                          <a:effectLst/>
                          <a:latin typeface="+mn-lt"/>
                        </a:rPr>
                        <a:t>je peux faire mes analyses sur l'automate </a:t>
                      </a:r>
                    </a:p>
                  </a:txBody>
                  <a:tcPr marL="36000" marR="36000" marT="36000" marB="36000" anchor="ctr"/>
                </a:tc>
                <a:extLst>
                  <a:ext uri="{0D108BD9-81ED-4DB2-BD59-A6C34878D82A}">
                    <a16:rowId xmlns:a16="http://schemas.microsoft.com/office/drawing/2014/main" val="943799827"/>
                  </a:ext>
                </a:extLst>
              </a:tr>
              <a:tr h="119300">
                <a:tc gridSpan="9">
                  <a:txBody>
                    <a:bodyPr/>
                    <a:lstStyle/>
                    <a:p>
                      <a:pPr algn="l" fontAlgn="b"/>
                      <a:r>
                        <a:rPr lang="fr-FR" sz="500" b="1" i="0" u="none" strike="noStrike" dirty="0">
                          <a:solidFill>
                            <a:schemeClr val="bg1"/>
                          </a:solidFill>
                          <a:effectLst/>
                          <a:latin typeface="+mn-lt"/>
                        </a:rPr>
                        <a:t>Hématologie</a:t>
                      </a:r>
                    </a:p>
                  </a:txBody>
                  <a:tcPr marL="36000" marR="36000" marT="36000" marB="36000" anchor="ctr">
                    <a:solidFill>
                      <a:srgbClr val="DAADCE"/>
                    </a:solidFill>
                  </a:tcPr>
                </a:tc>
                <a:tc hMerge="1">
                  <a:txBody>
                    <a:bodyPr/>
                    <a:lstStyle/>
                    <a:p>
                      <a:pPr algn="l" fontAlgn="ctr"/>
                      <a:endParaRPr lang="fr-FR" sz="600" b="0" i="0" u="none" strike="noStrike" dirty="0">
                        <a:solidFill>
                          <a:srgbClr val="000000"/>
                        </a:solidFill>
                        <a:effectLst/>
                        <a:latin typeface="Open Sans" panose="020B0606030504020204" pitchFamily="34" charset="0"/>
                      </a:endParaRPr>
                    </a:p>
                  </a:txBody>
                  <a:tcPr marL="36000" marR="36000" marT="36000" marB="36000" anchor="ctr"/>
                </a:tc>
                <a:tc hMerge="1">
                  <a:txBody>
                    <a:bodyPr/>
                    <a:lstStyle/>
                    <a:p>
                      <a:pPr algn="l" fontAlgn="ctr"/>
                      <a:endParaRPr lang="fr-FR" sz="600" b="0" i="0" u="none" strike="noStrike" dirty="0">
                        <a:solidFill>
                          <a:srgbClr val="000000"/>
                        </a:solidFill>
                        <a:effectLst/>
                        <a:latin typeface="Open Sans" panose="020B0606030504020204" pitchFamily="34" charset="0"/>
                      </a:endParaRPr>
                    </a:p>
                  </a:txBody>
                  <a:tcPr marL="36000" marR="36000" marT="36000" marB="36000" anchor="ctr">
                    <a:solidFill>
                      <a:schemeClr val="accent2">
                        <a:lumMod val="60000"/>
                        <a:lumOff val="40000"/>
                      </a:schemeClr>
                    </a:solidFill>
                  </a:tcPr>
                </a:tc>
                <a:tc hMerge="1">
                  <a:txBody>
                    <a:bodyPr/>
                    <a:lstStyle/>
                    <a:p>
                      <a:pPr algn="l" fontAlgn="ctr"/>
                      <a:endParaRPr lang="fr-FR" sz="600" b="0" i="0" u="none" strike="noStrike" dirty="0">
                        <a:solidFill>
                          <a:srgbClr val="000000"/>
                        </a:solidFill>
                        <a:effectLst/>
                        <a:latin typeface="Open Sans" panose="020B0606030504020204" pitchFamily="34" charset="0"/>
                      </a:endParaRPr>
                    </a:p>
                  </a:txBody>
                  <a:tcPr marL="36000" marR="36000" marT="36000" marB="36000" anchor="ctr">
                    <a:solidFill>
                      <a:schemeClr val="accent2">
                        <a:lumMod val="60000"/>
                        <a:lumOff val="40000"/>
                      </a:schemeClr>
                    </a:solidFill>
                  </a:tcPr>
                </a:tc>
                <a:tc hMerge="1">
                  <a:txBody>
                    <a:bodyPr/>
                    <a:lstStyle/>
                    <a:p>
                      <a:pPr algn="l" fontAlgn="ctr"/>
                      <a:endParaRPr lang="fr-FR" sz="600" b="0" i="0" u="none" strike="noStrike" dirty="0">
                        <a:solidFill>
                          <a:srgbClr val="000000"/>
                        </a:solidFill>
                        <a:effectLst/>
                        <a:latin typeface="Open Sans" panose="020B0606030504020204" pitchFamily="34" charset="0"/>
                      </a:endParaRPr>
                    </a:p>
                  </a:txBody>
                  <a:tcPr marL="36000" marR="36000" marT="36000" marB="36000" anchor="ctr">
                    <a:solidFill>
                      <a:schemeClr val="accent2">
                        <a:lumMod val="60000"/>
                        <a:lumOff val="40000"/>
                      </a:schemeClr>
                    </a:solidFill>
                  </a:tcPr>
                </a:tc>
                <a:tc hMerge="1">
                  <a:txBody>
                    <a:bodyPr/>
                    <a:lstStyle/>
                    <a:p>
                      <a:pPr algn="l" fontAlgn="ctr"/>
                      <a:endParaRPr lang="fr-FR" sz="600" b="0" i="0" u="none" strike="noStrike" dirty="0">
                        <a:solidFill>
                          <a:srgbClr val="000000"/>
                        </a:solidFill>
                        <a:effectLst/>
                        <a:latin typeface="Open Sans" panose="020B0606030504020204" pitchFamily="34" charset="0"/>
                      </a:endParaRPr>
                    </a:p>
                  </a:txBody>
                  <a:tcPr marL="36000" marR="36000" marT="36000" marB="36000" anchor="ctr">
                    <a:solidFill>
                      <a:schemeClr val="accent2">
                        <a:lumMod val="60000"/>
                        <a:lumOff val="40000"/>
                      </a:schemeClr>
                    </a:solidFill>
                  </a:tcPr>
                </a:tc>
                <a:tc hMerge="1">
                  <a:txBody>
                    <a:bodyPr/>
                    <a:lstStyle/>
                    <a:p>
                      <a:pPr algn="l" fontAlgn="ctr"/>
                      <a:endParaRPr lang="fr-FR" sz="600" b="0" i="0" u="none" strike="noStrike" dirty="0">
                        <a:solidFill>
                          <a:srgbClr val="000000"/>
                        </a:solidFill>
                        <a:effectLst/>
                        <a:latin typeface="Open Sans" panose="020B0606030504020204" pitchFamily="34" charset="0"/>
                      </a:endParaRPr>
                    </a:p>
                  </a:txBody>
                  <a:tcPr marL="36000" marR="36000" marT="36000" marB="36000" anchor="ctr">
                    <a:solidFill>
                      <a:schemeClr val="accent2">
                        <a:lumMod val="60000"/>
                        <a:lumOff val="40000"/>
                      </a:schemeClr>
                    </a:solidFill>
                  </a:tcPr>
                </a:tc>
                <a:tc hMerge="1">
                  <a:txBody>
                    <a:bodyPr/>
                    <a:lstStyle/>
                    <a:p>
                      <a:pPr algn="l" fontAlgn="ctr"/>
                      <a:endParaRPr lang="fr-FR" sz="600" b="0" i="0" u="none" strike="noStrike" dirty="0">
                        <a:solidFill>
                          <a:srgbClr val="000000"/>
                        </a:solidFill>
                        <a:effectLst/>
                        <a:latin typeface="Open Sans" panose="020B0606030504020204" pitchFamily="34" charset="0"/>
                      </a:endParaRPr>
                    </a:p>
                  </a:txBody>
                  <a:tcPr marL="36000" marR="36000" marT="36000" marB="36000" anchor="ctr">
                    <a:solidFill>
                      <a:schemeClr val="accent2">
                        <a:lumMod val="60000"/>
                        <a:lumOff val="40000"/>
                      </a:schemeClr>
                    </a:solidFill>
                  </a:tcPr>
                </a:tc>
                <a:tc hMerge="1">
                  <a:txBody>
                    <a:bodyPr/>
                    <a:lstStyle/>
                    <a:p>
                      <a:pPr algn="l" fontAlgn="ctr"/>
                      <a:endParaRPr lang="fr-FR" sz="600" b="0" i="0" u="none" strike="noStrike" dirty="0">
                        <a:solidFill>
                          <a:srgbClr val="000000"/>
                        </a:solidFill>
                        <a:effectLst/>
                        <a:latin typeface="Open Sans" panose="020B0606030504020204" pitchFamily="34" charset="0"/>
                      </a:endParaRPr>
                    </a:p>
                  </a:txBody>
                  <a:tcPr marL="36000" marR="36000" marT="36000" marB="36000" anchor="ctr">
                    <a:solidFill>
                      <a:schemeClr val="accent2">
                        <a:lumMod val="60000"/>
                        <a:lumOff val="40000"/>
                      </a:schemeClr>
                    </a:solidFill>
                  </a:tcPr>
                </a:tc>
                <a:extLst>
                  <a:ext uri="{0D108BD9-81ED-4DB2-BD59-A6C34878D82A}">
                    <a16:rowId xmlns:a16="http://schemas.microsoft.com/office/drawing/2014/main" val="649746855"/>
                  </a:ext>
                </a:extLst>
              </a:tr>
              <a:tr h="119300">
                <a:tc>
                  <a:txBody>
                    <a:bodyPr/>
                    <a:lstStyle/>
                    <a:p>
                      <a:pPr algn="l" fontAlgn="b"/>
                      <a:r>
                        <a:rPr lang="fr-FR" sz="500" b="1" i="0" u="none" strike="noStrike" dirty="0">
                          <a:solidFill>
                            <a:srgbClr val="000000"/>
                          </a:solidFill>
                          <a:effectLst/>
                          <a:latin typeface="+mn-lt"/>
                        </a:rPr>
                        <a:t>XN 2000</a:t>
                      </a:r>
                    </a:p>
                  </a:txBody>
                  <a:tcPr marL="36000" marR="36000" marT="36000" marB="36000" anchor="ctr"/>
                </a:tc>
                <a:tc>
                  <a:txBody>
                    <a:bodyPr/>
                    <a:lstStyle/>
                    <a:p>
                      <a:pPr algn="l" fontAlgn="ctr"/>
                      <a:r>
                        <a:rPr lang="fr-FR" sz="500" b="0" i="0" u="none" strike="noStrike" dirty="0">
                          <a:solidFill>
                            <a:srgbClr val="000000"/>
                          </a:solidFill>
                          <a:effectLst/>
                          <a:latin typeface="+mn-lt"/>
                        </a:rPr>
                        <a:t>Critique</a:t>
                      </a:r>
                    </a:p>
                  </a:txBody>
                  <a:tcPr marL="36000" marR="36000" marT="36000" marB="36000" anchor="ctr"/>
                </a:tc>
                <a:tc>
                  <a:txBody>
                    <a:bodyPr/>
                    <a:lstStyle/>
                    <a:p>
                      <a:pPr algn="l" fontAlgn="ctr"/>
                      <a:r>
                        <a:rPr lang="fr-FR" sz="500" b="0" i="0" u="none" strike="noStrike">
                          <a:solidFill>
                            <a:srgbClr val="000000"/>
                          </a:solidFill>
                          <a:effectLst/>
                          <a:latin typeface="+mn-lt"/>
                        </a:rPr>
                        <a:t>Critique</a:t>
                      </a:r>
                    </a:p>
                  </a:txBody>
                  <a:tcPr marL="36000" marR="36000" marT="36000" marB="36000" anchor="ctr"/>
                </a:tc>
                <a:tc>
                  <a:txBody>
                    <a:bodyPr/>
                    <a:lstStyle/>
                    <a:p>
                      <a:pPr algn="l" fontAlgn="ctr"/>
                      <a:r>
                        <a:rPr lang="fr-FR" sz="500" b="0" i="0" u="none" strike="noStrike" dirty="0">
                          <a:solidFill>
                            <a:srgbClr val="000000"/>
                          </a:solidFill>
                          <a:effectLst/>
                          <a:latin typeface="+mn-lt"/>
                        </a:rPr>
                        <a:t>Critique</a:t>
                      </a:r>
                    </a:p>
                  </a:txBody>
                  <a:tcPr marL="36000" marR="36000" marT="36000" marB="36000" anchor="ctr"/>
                </a:tc>
                <a:tc>
                  <a:txBody>
                    <a:bodyPr/>
                    <a:lstStyle/>
                    <a:p>
                      <a:pPr algn="l" fontAlgn="ctr"/>
                      <a:r>
                        <a:rPr lang="fr-FR" sz="500" b="0" i="0" u="none" strike="noStrike">
                          <a:solidFill>
                            <a:srgbClr val="000000"/>
                          </a:solidFill>
                          <a:effectLst/>
                          <a:latin typeface="+mn-lt"/>
                        </a:rPr>
                        <a:t>Critique</a:t>
                      </a:r>
                    </a:p>
                  </a:txBody>
                  <a:tcPr marL="36000" marR="36000" marT="36000" marB="36000" anchor="ctr"/>
                </a:tc>
                <a:tc>
                  <a:txBody>
                    <a:bodyPr/>
                    <a:lstStyle/>
                    <a:p>
                      <a:pPr algn="l" fontAlgn="ctr"/>
                      <a:r>
                        <a:rPr lang="fr-FR" sz="500" b="0" i="0" u="none" strike="noStrike">
                          <a:solidFill>
                            <a:srgbClr val="000000"/>
                          </a:solidFill>
                          <a:effectLst/>
                          <a:latin typeface="+mn-lt"/>
                        </a:rPr>
                        <a:t>Critique</a:t>
                      </a:r>
                    </a:p>
                  </a:txBody>
                  <a:tcPr marL="36000" marR="36000" marT="36000" marB="36000" anchor="ctr"/>
                </a:tc>
                <a:tc>
                  <a:txBody>
                    <a:bodyPr/>
                    <a:lstStyle/>
                    <a:p>
                      <a:pPr algn="l" fontAlgn="ctr"/>
                      <a:r>
                        <a:rPr lang="fr-FR" sz="500" b="0" i="0" u="none" strike="noStrike" dirty="0">
                          <a:solidFill>
                            <a:srgbClr val="000000"/>
                          </a:solidFill>
                          <a:effectLst/>
                          <a:latin typeface="+mn-lt"/>
                        </a:rPr>
                        <a:t>10mn</a:t>
                      </a:r>
                    </a:p>
                  </a:txBody>
                  <a:tcPr marL="36000" marR="36000" marT="36000" marB="36000" anchor="ctr"/>
                </a:tc>
                <a:tc>
                  <a:txBody>
                    <a:bodyPr/>
                    <a:lstStyle/>
                    <a:p>
                      <a:pPr algn="l" fontAlgn="ctr"/>
                      <a:endParaRPr lang="fr-FR" sz="500" b="0" i="0" u="none" strike="noStrike" dirty="0">
                        <a:solidFill>
                          <a:srgbClr val="000000"/>
                        </a:solidFill>
                        <a:effectLst/>
                        <a:latin typeface="+mn-lt"/>
                      </a:endParaRPr>
                    </a:p>
                  </a:txBody>
                  <a:tcPr marL="36000" marR="36000" marT="36000" marB="36000" anchor="ctr"/>
                </a:tc>
                <a:tc>
                  <a:txBody>
                    <a:bodyPr/>
                    <a:lstStyle/>
                    <a:p>
                      <a:pPr algn="l" fontAlgn="ctr"/>
                      <a:r>
                        <a:rPr lang="fr-FR" sz="500" b="0" i="0" u="none" strike="noStrike" dirty="0">
                          <a:solidFill>
                            <a:srgbClr val="000000"/>
                          </a:solidFill>
                          <a:effectLst/>
                          <a:latin typeface="+mn-lt"/>
                        </a:rPr>
                        <a:t>je peux faire mes analyses sur l'automate </a:t>
                      </a:r>
                    </a:p>
                  </a:txBody>
                  <a:tcPr marL="36000" marR="36000" marT="36000" marB="36000" anchor="ctr"/>
                </a:tc>
                <a:extLst>
                  <a:ext uri="{0D108BD9-81ED-4DB2-BD59-A6C34878D82A}">
                    <a16:rowId xmlns:a16="http://schemas.microsoft.com/office/drawing/2014/main" val="536432876"/>
                  </a:ext>
                </a:extLst>
              </a:tr>
              <a:tr h="119300">
                <a:tc>
                  <a:txBody>
                    <a:bodyPr/>
                    <a:lstStyle/>
                    <a:p>
                      <a:pPr algn="l" fontAlgn="b"/>
                      <a:r>
                        <a:rPr lang="fr-FR" sz="500" b="1" i="0" u="none" strike="noStrike" dirty="0">
                          <a:solidFill>
                            <a:srgbClr val="000000"/>
                          </a:solidFill>
                          <a:effectLst/>
                          <a:latin typeface="+mn-lt"/>
                        </a:rPr>
                        <a:t>Zebra LP2824 (mode dégradée)</a:t>
                      </a:r>
                    </a:p>
                  </a:txBody>
                  <a:tcPr marL="36000" marR="36000" marT="36000" marB="36000" anchor="ctr"/>
                </a:tc>
                <a:tc>
                  <a:txBody>
                    <a:bodyPr/>
                    <a:lstStyle/>
                    <a:p>
                      <a:pPr algn="l" fontAlgn="ctr"/>
                      <a:r>
                        <a:rPr lang="fr-FR" sz="500" b="0" i="0" u="none" strike="noStrike">
                          <a:solidFill>
                            <a:srgbClr val="000000"/>
                          </a:solidFill>
                          <a:effectLst/>
                          <a:latin typeface="+mn-lt"/>
                        </a:rPr>
                        <a:t>Non critique</a:t>
                      </a:r>
                    </a:p>
                  </a:txBody>
                  <a:tcPr marL="36000" marR="36000" marT="36000" marB="36000" anchor="ctr"/>
                </a:tc>
                <a:tc>
                  <a:txBody>
                    <a:bodyPr/>
                    <a:lstStyle/>
                    <a:p>
                      <a:pPr algn="l" fontAlgn="ctr"/>
                      <a:r>
                        <a:rPr lang="fr-FR" sz="500" b="0" i="0" u="none" strike="noStrike">
                          <a:solidFill>
                            <a:srgbClr val="000000"/>
                          </a:solidFill>
                          <a:effectLst/>
                          <a:latin typeface="+mn-lt"/>
                        </a:rPr>
                        <a:t>Non critique</a:t>
                      </a:r>
                    </a:p>
                  </a:txBody>
                  <a:tcPr marL="36000" marR="36000" marT="36000" marB="36000" anchor="ctr"/>
                </a:tc>
                <a:tc>
                  <a:txBody>
                    <a:bodyPr/>
                    <a:lstStyle/>
                    <a:p>
                      <a:pPr algn="l" fontAlgn="ctr"/>
                      <a:r>
                        <a:rPr lang="fr-FR" sz="500" b="0" i="0" u="none" strike="noStrike">
                          <a:solidFill>
                            <a:srgbClr val="000000"/>
                          </a:solidFill>
                          <a:effectLst/>
                          <a:latin typeface="+mn-lt"/>
                        </a:rPr>
                        <a:t>Non critique</a:t>
                      </a:r>
                    </a:p>
                  </a:txBody>
                  <a:tcPr marL="36000" marR="36000" marT="36000" marB="36000" anchor="ctr"/>
                </a:tc>
                <a:tc>
                  <a:txBody>
                    <a:bodyPr/>
                    <a:lstStyle/>
                    <a:p>
                      <a:pPr algn="l" fontAlgn="ctr"/>
                      <a:r>
                        <a:rPr lang="fr-FR" sz="500" b="0" i="0" u="none" strike="noStrike">
                          <a:solidFill>
                            <a:srgbClr val="000000"/>
                          </a:solidFill>
                          <a:effectLst/>
                          <a:latin typeface="+mn-lt"/>
                        </a:rPr>
                        <a:t>Non critique</a:t>
                      </a:r>
                    </a:p>
                  </a:txBody>
                  <a:tcPr marL="36000" marR="36000" marT="36000" marB="36000" anchor="ctr"/>
                </a:tc>
                <a:tc>
                  <a:txBody>
                    <a:bodyPr/>
                    <a:lstStyle/>
                    <a:p>
                      <a:pPr algn="l" fontAlgn="ctr"/>
                      <a:r>
                        <a:rPr lang="fr-FR" sz="500" b="0" i="0" u="none" strike="noStrike" dirty="0">
                          <a:solidFill>
                            <a:srgbClr val="000000"/>
                          </a:solidFill>
                          <a:effectLst/>
                          <a:latin typeface="+mn-lt"/>
                        </a:rPr>
                        <a:t>Non critique</a:t>
                      </a:r>
                    </a:p>
                  </a:txBody>
                  <a:tcPr marL="36000" marR="36000" marT="36000" marB="36000" anchor="ctr"/>
                </a:tc>
                <a:tc>
                  <a:txBody>
                    <a:bodyPr/>
                    <a:lstStyle/>
                    <a:p>
                      <a:pPr algn="l" fontAlgn="ctr"/>
                      <a:r>
                        <a:rPr lang="fr-FR" sz="500" b="0" i="0" u="none" strike="noStrike" dirty="0">
                          <a:solidFill>
                            <a:srgbClr val="000000"/>
                          </a:solidFill>
                          <a:effectLst/>
                          <a:latin typeface="+mn-lt"/>
                        </a:rPr>
                        <a:t>-</a:t>
                      </a:r>
                    </a:p>
                  </a:txBody>
                  <a:tcPr marL="36000" marR="36000" marT="36000" marB="36000" anchor="ctr"/>
                </a:tc>
                <a:tc>
                  <a:txBody>
                    <a:bodyPr/>
                    <a:lstStyle/>
                    <a:p>
                      <a:pPr algn="l" fontAlgn="ctr"/>
                      <a:endParaRPr lang="fr-FR" sz="500" b="0" i="0" u="none" strike="noStrike" dirty="0">
                        <a:solidFill>
                          <a:srgbClr val="000000"/>
                        </a:solidFill>
                        <a:effectLst/>
                        <a:latin typeface="+mn-lt"/>
                      </a:endParaRPr>
                    </a:p>
                  </a:txBody>
                  <a:tcPr marL="36000" marR="36000" marT="36000" marB="36000" anchor="ctr"/>
                </a:tc>
                <a:tc>
                  <a:txBody>
                    <a:bodyPr/>
                    <a:lstStyle/>
                    <a:p>
                      <a:pPr algn="l" fontAlgn="ctr"/>
                      <a:r>
                        <a:rPr lang="fr-FR" sz="500" b="0" i="0" u="none" strike="noStrike" dirty="0">
                          <a:solidFill>
                            <a:srgbClr val="000000"/>
                          </a:solidFill>
                          <a:effectLst/>
                          <a:latin typeface="+mn-lt"/>
                        </a:rPr>
                        <a:t>je peux faire mes analyses sur l'automate </a:t>
                      </a:r>
                    </a:p>
                  </a:txBody>
                  <a:tcPr marL="36000" marR="36000" marT="36000" marB="36000" anchor="ctr"/>
                </a:tc>
                <a:extLst>
                  <a:ext uri="{0D108BD9-81ED-4DB2-BD59-A6C34878D82A}">
                    <a16:rowId xmlns:a16="http://schemas.microsoft.com/office/drawing/2014/main" val="3947233825"/>
                  </a:ext>
                </a:extLst>
              </a:tr>
            </a:tbl>
          </a:graphicData>
        </a:graphic>
      </p:graphicFrame>
      <p:sp>
        <p:nvSpPr>
          <p:cNvPr id="3" name="ZoneTexte 2">
            <a:extLst>
              <a:ext uri="{FF2B5EF4-FFF2-40B4-BE49-F238E27FC236}">
                <a16:creationId xmlns:a16="http://schemas.microsoft.com/office/drawing/2014/main" id="{803A2E1C-EDC2-B628-54E8-9AE91EF3E5FF}"/>
              </a:ext>
            </a:extLst>
          </p:cNvPr>
          <p:cNvSpPr txBox="1"/>
          <p:nvPr/>
        </p:nvSpPr>
        <p:spPr>
          <a:xfrm>
            <a:off x="134174" y="1570486"/>
            <a:ext cx="2767426"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Exemple </a:t>
            </a:r>
            <a:r>
              <a:rPr kumimoji="0" lang="fr-FR" sz="800" b="1" i="0" u="none" strike="noStrike" kern="1200" cap="none" spc="0" normalizeH="0" baseline="0" noProof="0" dirty="0">
                <a:ln>
                  <a:noFill/>
                </a:ln>
                <a:solidFill>
                  <a:srgbClr val="FFFFFF"/>
                </a:solidFill>
                <a:effectLst/>
                <a:highlight>
                  <a:srgbClr val="006AB2"/>
                </a:highlight>
                <a:uLnTx/>
                <a:uFillTx/>
                <a:latin typeface="Arial" panose="020B0604020202020204" pitchFamily="34" charset="0"/>
                <a:ea typeface="+mn-ea"/>
                <a:cs typeface="Arial" panose="020B0604020202020204" pitchFamily="34" charset="0"/>
                <a:sym typeface="Arial"/>
              </a:rPr>
              <a:t>laboratoire</a:t>
            </a:r>
            <a:r>
              <a:rPr kumimoji="0" lang="fr-FR" sz="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 – Etablissement 2</a:t>
            </a:r>
            <a:endParaRPr kumimoji="0" lang="fr-FR"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sp>
        <p:nvSpPr>
          <p:cNvPr id="4" name="Espace réservé du numéro de diapositive 2">
            <a:extLst>
              <a:ext uri="{FF2B5EF4-FFF2-40B4-BE49-F238E27FC236}">
                <a16:creationId xmlns:a16="http://schemas.microsoft.com/office/drawing/2014/main" id="{53A60C3B-80A1-D2AB-F7F7-9C490E9314E2}"/>
              </a:ext>
            </a:extLst>
          </p:cNvPr>
          <p:cNvSpPr>
            <a:spLocks noGrp="1"/>
          </p:cNvSpPr>
          <p:nvPr>
            <p:ph type="sldNum" sz="quarter" idx="18"/>
          </p:nvPr>
        </p:nvSpPr>
        <p:spPr>
          <a:xfrm>
            <a:off x="107504" y="4749992"/>
            <a:ext cx="287338" cy="273844"/>
          </a:xfrm>
        </p:spPr>
        <p:txBody>
          <a:bodyPr/>
          <a:lstStyle/>
          <a:p>
            <a:pPr marL="0" marR="0" lvl="0" indent="0" algn="ctr" defTabSz="914400" rtl="0" eaLnBrk="1" fontAlgn="auto" latinLnBrk="0" hangingPunct="1">
              <a:lnSpc>
                <a:spcPct val="100000"/>
              </a:lnSpc>
              <a:spcBef>
                <a:spcPts val="0"/>
              </a:spcBef>
              <a:spcAft>
                <a:spcPts val="0"/>
              </a:spcAft>
              <a:buClr>
                <a:srgbClr val="000000"/>
              </a:buClr>
              <a:buSzPts val="800"/>
              <a:buFont typeface="Arial"/>
              <a:buNone/>
              <a:tabLst/>
              <a:defRPr/>
            </a:pPr>
            <a:fld id="{4A897389-FDC9-4B4F-9058-9FB9E4529928}" type="slidenum">
              <a:rPr kumimoji="0" lang="fr-FR" sz="800" b="0" i="1" u="none" strike="noStrike" kern="0" cap="none" spc="0" normalizeH="0" baseline="0" noProof="0" smtClean="0">
                <a:ln>
                  <a:noFill/>
                </a:ln>
                <a:solidFill>
                  <a:srgbClr val="575757"/>
                </a:solidFill>
                <a:effectLst/>
                <a:uLnTx/>
                <a:uFillTx/>
                <a:latin typeface="Arial"/>
                <a:cs typeface="Arial"/>
                <a:sym typeface="Arial"/>
              </a:rPr>
              <a:pPr marL="0" marR="0" lvl="0" indent="0" algn="ctr" defTabSz="914400" rtl="0" eaLnBrk="1" fontAlgn="auto" latinLnBrk="0" hangingPunct="1">
                <a:lnSpc>
                  <a:spcPct val="100000"/>
                </a:lnSpc>
                <a:spcBef>
                  <a:spcPts val="0"/>
                </a:spcBef>
                <a:spcAft>
                  <a:spcPts val="0"/>
                </a:spcAft>
                <a:buClr>
                  <a:srgbClr val="000000"/>
                </a:buClr>
                <a:buSzPts val="800"/>
                <a:buFont typeface="Arial"/>
                <a:buNone/>
                <a:tabLst/>
                <a:defRPr/>
              </a:pPr>
              <a:t>52</a:t>
            </a:fld>
            <a:endParaRPr kumimoji="0" lang="fr-FR" sz="800" b="0" i="1" u="none" strike="noStrike" kern="0" cap="none" spc="0" normalizeH="0" baseline="0" noProof="0" dirty="0">
              <a:ln>
                <a:noFill/>
              </a:ln>
              <a:solidFill>
                <a:srgbClr val="575757"/>
              </a:solidFill>
              <a:effectLst/>
              <a:uLnTx/>
              <a:uFillTx/>
              <a:latin typeface="Arial"/>
              <a:cs typeface="Arial"/>
              <a:sym typeface="Arial"/>
            </a:endParaRPr>
          </a:p>
        </p:txBody>
      </p:sp>
    </p:spTree>
    <p:extLst>
      <p:ext uri="{BB962C8B-B14F-4D97-AF65-F5344CB8AC3E}">
        <p14:creationId xmlns:p14="http://schemas.microsoft.com/office/powerpoint/2010/main" val="7974978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34F3EB7E-A20F-A11A-AE71-91E477DDD0A2}"/>
              </a:ext>
            </a:extLst>
          </p:cNvPr>
          <p:cNvSpPr>
            <a:spLocks noGrp="1"/>
          </p:cNvSpPr>
          <p:nvPr>
            <p:ph type="body" idx="1"/>
          </p:nvPr>
        </p:nvSpPr>
        <p:spPr>
          <a:xfrm>
            <a:off x="1712183" y="468441"/>
            <a:ext cx="3955449" cy="1871663"/>
          </a:xfrm>
        </p:spPr>
        <p:txBody>
          <a:bodyPr anchor="ctr">
            <a:normAutofit/>
          </a:bodyPr>
          <a:lstStyle/>
          <a:p>
            <a:pPr marL="0" indent="0">
              <a:spcBef>
                <a:spcPts val="0"/>
              </a:spcBef>
            </a:pPr>
            <a:r>
              <a:rPr lang="fr-FR" dirty="0"/>
              <a:t>Niveau de satisfaction quant au déroulement de la phase pilote</a:t>
            </a:r>
          </a:p>
        </p:txBody>
      </p:sp>
    </p:spTree>
    <p:extLst>
      <p:ext uri="{BB962C8B-B14F-4D97-AF65-F5344CB8AC3E}">
        <p14:creationId xmlns:p14="http://schemas.microsoft.com/office/powerpoint/2010/main" val="4266449952"/>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FFE1117-58B6-73A7-56F3-CE71156D22B3}"/>
              </a:ext>
            </a:extLst>
          </p:cNvPr>
          <p:cNvSpPr>
            <a:spLocks noGrp="1"/>
          </p:cNvSpPr>
          <p:nvPr>
            <p:ph type="title"/>
          </p:nvPr>
        </p:nvSpPr>
        <p:spPr/>
        <p:txBody>
          <a:bodyPr/>
          <a:lstStyle/>
          <a:p>
            <a:r>
              <a:rPr lang="fr-FR" dirty="0"/>
              <a:t>Satisfaction des établissements pilotes</a:t>
            </a:r>
          </a:p>
        </p:txBody>
      </p:sp>
      <p:sp>
        <p:nvSpPr>
          <p:cNvPr id="3" name="Espace réservé du numéro de diapositive 2">
            <a:extLst>
              <a:ext uri="{FF2B5EF4-FFF2-40B4-BE49-F238E27FC236}">
                <a16:creationId xmlns:a16="http://schemas.microsoft.com/office/drawing/2014/main" id="{F41CF1FD-0DC0-AFC4-96DD-1B15C64123ED}"/>
              </a:ext>
            </a:extLst>
          </p:cNvPr>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fr-FR" smtClean="0"/>
              <a:t>7</a:t>
            </a:fld>
            <a:endParaRPr lang="fr-FR"/>
          </a:p>
        </p:txBody>
      </p:sp>
      <p:graphicFrame>
        <p:nvGraphicFramePr>
          <p:cNvPr id="8" name="Graphique 7">
            <a:extLst>
              <a:ext uri="{FF2B5EF4-FFF2-40B4-BE49-F238E27FC236}">
                <a16:creationId xmlns:a16="http://schemas.microsoft.com/office/drawing/2014/main" id="{238CB96B-80AD-1416-62EC-A5DABD50EB58}"/>
              </a:ext>
            </a:extLst>
          </p:cNvPr>
          <p:cNvGraphicFramePr/>
          <p:nvPr>
            <p:extLst>
              <p:ext uri="{D42A27DB-BD31-4B8C-83A1-F6EECF244321}">
                <p14:modId xmlns:p14="http://schemas.microsoft.com/office/powerpoint/2010/main" val="3466783298"/>
              </p:ext>
            </p:extLst>
          </p:nvPr>
        </p:nvGraphicFramePr>
        <p:xfrm>
          <a:off x="226167" y="854638"/>
          <a:ext cx="2747378" cy="194557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Graphique 3">
            <a:extLst>
              <a:ext uri="{FF2B5EF4-FFF2-40B4-BE49-F238E27FC236}">
                <a16:creationId xmlns:a16="http://schemas.microsoft.com/office/drawing/2014/main" id="{BBD101DA-25CE-F096-60C4-D382A07016B2}"/>
              </a:ext>
            </a:extLst>
          </p:cNvPr>
          <p:cNvGraphicFramePr/>
          <p:nvPr>
            <p:extLst>
              <p:ext uri="{D42A27DB-BD31-4B8C-83A1-F6EECF244321}">
                <p14:modId xmlns:p14="http://schemas.microsoft.com/office/powerpoint/2010/main" val="1458287947"/>
              </p:ext>
            </p:extLst>
          </p:nvPr>
        </p:nvGraphicFramePr>
        <p:xfrm>
          <a:off x="3177108" y="854639"/>
          <a:ext cx="2818545" cy="194557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Graphique 4">
            <a:extLst>
              <a:ext uri="{FF2B5EF4-FFF2-40B4-BE49-F238E27FC236}">
                <a16:creationId xmlns:a16="http://schemas.microsoft.com/office/drawing/2014/main" id="{0AC8A071-5790-6BE5-E02B-26C01EB05EF4}"/>
              </a:ext>
            </a:extLst>
          </p:cNvPr>
          <p:cNvGraphicFramePr/>
          <p:nvPr>
            <p:extLst>
              <p:ext uri="{D42A27DB-BD31-4B8C-83A1-F6EECF244321}">
                <p14:modId xmlns:p14="http://schemas.microsoft.com/office/powerpoint/2010/main" val="1475249413"/>
              </p:ext>
            </p:extLst>
          </p:nvPr>
        </p:nvGraphicFramePr>
        <p:xfrm>
          <a:off x="6199216" y="854638"/>
          <a:ext cx="2747378" cy="1945572"/>
        </p:xfrm>
        <a:graphic>
          <a:graphicData uri="http://schemas.openxmlformats.org/drawingml/2006/chart">
            <c:chart xmlns:c="http://schemas.openxmlformats.org/drawingml/2006/chart" xmlns:r="http://schemas.openxmlformats.org/officeDocument/2006/relationships" r:id="rId4"/>
          </a:graphicData>
        </a:graphic>
      </p:graphicFrame>
      <p:sp>
        <p:nvSpPr>
          <p:cNvPr id="7" name="ZoneTexte 6">
            <a:extLst>
              <a:ext uri="{FF2B5EF4-FFF2-40B4-BE49-F238E27FC236}">
                <a16:creationId xmlns:a16="http://schemas.microsoft.com/office/drawing/2014/main" id="{B916FBC9-8791-B6D7-DF8E-7FD40B8A0604}"/>
              </a:ext>
            </a:extLst>
          </p:cNvPr>
          <p:cNvSpPr txBox="1"/>
          <p:nvPr/>
        </p:nvSpPr>
        <p:spPr>
          <a:xfrm>
            <a:off x="184190" y="2592056"/>
            <a:ext cx="2747378" cy="200055"/>
          </a:xfrm>
          <a:prstGeom prst="rect">
            <a:avLst/>
          </a:prstGeom>
          <a:noFill/>
        </p:spPr>
        <p:txBody>
          <a:bodyPr wrap="square" rtlCol="0">
            <a:spAutoFit/>
          </a:bodyPr>
          <a:lstStyle/>
          <a:p>
            <a:r>
              <a:rPr lang="fr-FR" sz="700" i="1" dirty="0"/>
              <a:t>Voir les propositions des établissements pilotes page suivante</a:t>
            </a:r>
          </a:p>
        </p:txBody>
      </p:sp>
      <p:graphicFrame>
        <p:nvGraphicFramePr>
          <p:cNvPr id="9" name="Graphique 8">
            <a:extLst>
              <a:ext uri="{FF2B5EF4-FFF2-40B4-BE49-F238E27FC236}">
                <a16:creationId xmlns:a16="http://schemas.microsoft.com/office/drawing/2014/main" id="{E459414B-6528-9E27-6FCF-6FB8750062AE}"/>
              </a:ext>
            </a:extLst>
          </p:cNvPr>
          <p:cNvGraphicFramePr/>
          <p:nvPr>
            <p:extLst>
              <p:ext uri="{D42A27DB-BD31-4B8C-83A1-F6EECF244321}">
                <p14:modId xmlns:p14="http://schemas.microsoft.com/office/powerpoint/2010/main" val="818927373"/>
              </p:ext>
            </p:extLst>
          </p:nvPr>
        </p:nvGraphicFramePr>
        <p:xfrm>
          <a:off x="226167" y="2888928"/>
          <a:ext cx="2747378" cy="1869164"/>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0" name="Graphique 9">
            <a:extLst>
              <a:ext uri="{FF2B5EF4-FFF2-40B4-BE49-F238E27FC236}">
                <a16:creationId xmlns:a16="http://schemas.microsoft.com/office/drawing/2014/main" id="{DCDE6B0D-0827-20BE-EA48-95DEB5AE5567}"/>
              </a:ext>
            </a:extLst>
          </p:cNvPr>
          <p:cNvGraphicFramePr/>
          <p:nvPr>
            <p:extLst>
              <p:ext uri="{D42A27DB-BD31-4B8C-83A1-F6EECF244321}">
                <p14:modId xmlns:p14="http://schemas.microsoft.com/office/powerpoint/2010/main" val="1829320315"/>
              </p:ext>
            </p:extLst>
          </p:nvPr>
        </p:nvGraphicFramePr>
        <p:xfrm>
          <a:off x="3177108" y="2888927"/>
          <a:ext cx="2818545" cy="1861065"/>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2" name="Graphique 11">
            <a:extLst>
              <a:ext uri="{FF2B5EF4-FFF2-40B4-BE49-F238E27FC236}">
                <a16:creationId xmlns:a16="http://schemas.microsoft.com/office/drawing/2014/main" id="{DDB47448-7D72-5661-9A41-E2C3F09C27E7}"/>
              </a:ext>
            </a:extLst>
          </p:cNvPr>
          <p:cNvGraphicFramePr/>
          <p:nvPr>
            <p:extLst>
              <p:ext uri="{D42A27DB-BD31-4B8C-83A1-F6EECF244321}">
                <p14:modId xmlns:p14="http://schemas.microsoft.com/office/powerpoint/2010/main" val="4016284278"/>
              </p:ext>
            </p:extLst>
          </p:nvPr>
        </p:nvGraphicFramePr>
        <p:xfrm>
          <a:off x="6199215" y="2888928"/>
          <a:ext cx="2747377" cy="1869164"/>
        </p:xfrm>
        <a:graphic>
          <a:graphicData uri="http://schemas.openxmlformats.org/drawingml/2006/chart">
            <c:chart xmlns:c="http://schemas.openxmlformats.org/drawingml/2006/chart" xmlns:r="http://schemas.openxmlformats.org/officeDocument/2006/relationships" r:id="rId7"/>
          </a:graphicData>
        </a:graphic>
      </p:graphicFrame>
      <p:sp>
        <p:nvSpPr>
          <p:cNvPr id="13" name="ZoneTexte 12">
            <a:extLst>
              <a:ext uri="{FF2B5EF4-FFF2-40B4-BE49-F238E27FC236}">
                <a16:creationId xmlns:a16="http://schemas.microsoft.com/office/drawing/2014/main" id="{A67A03E3-5A9F-4CE5-FE27-22DB54A0C765}"/>
              </a:ext>
            </a:extLst>
          </p:cNvPr>
          <p:cNvSpPr txBox="1"/>
          <p:nvPr/>
        </p:nvSpPr>
        <p:spPr>
          <a:xfrm>
            <a:off x="226167" y="4549937"/>
            <a:ext cx="2747378" cy="200055"/>
          </a:xfrm>
          <a:prstGeom prst="rect">
            <a:avLst/>
          </a:prstGeom>
          <a:noFill/>
        </p:spPr>
        <p:txBody>
          <a:bodyPr wrap="square" rtlCol="0">
            <a:spAutoFit/>
          </a:bodyPr>
          <a:lstStyle/>
          <a:p>
            <a:r>
              <a:rPr lang="fr-FR" sz="700" i="1" dirty="0"/>
              <a:t>Voir les propositions des établissements pilotes page suivante</a:t>
            </a:r>
          </a:p>
        </p:txBody>
      </p:sp>
      <p:sp>
        <p:nvSpPr>
          <p:cNvPr id="14" name="ZoneTexte 13">
            <a:extLst>
              <a:ext uri="{FF2B5EF4-FFF2-40B4-BE49-F238E27FC236}">
                <a16:creationId xmlns:a16="http://schemas.microsoft.com/office/drawing/2014/main" id="{8EE78934-445C-20B1-B0E7-21A30A483FA5}"/>
              </a:ext>
            </a:extLst>
          </p:cNvPr>
          <p:cNvSpPr txBox="1"/>
          <p:nvPr/>
        </p:nvSpPr>
        <p:spPr>
          <a:xfrm>
            <a:off x="3177107" y="4549936"/>
            <a:ext cx="2747378" cy="200055"/>
          </a:xfrm>
          <a:prstGeom prst="rect">
            <a:avLst/>
          </a:prstGeom>
          <a:noFill/>
        </p:spPr>
        <p:txBody>
          <a:bodyPr wrap="square" rtlCol="0">
            <a:spAutoFit/>
          </a:bodyPr>
          <a:lstStyle/>
          <a:p>
            <a:r>
              <a:rPr lang="fr-FR" sz="700" i="1" dirty="0"/>
              <a:t>Voir les propositions des établissements pilotes page suivante</a:t>
            </a:r>
          </a:p>
        </p:txBody>
      </p:sp>
      <p:sp>
        <p:nvSpPr>
          <p:cNvPr id="15" name="ZoneTexte 14">
            <a:extLst>
              <a:ext uri="{FF2B5EF4-FFF2-40B4-BE49-F238E27FC236}">
                <a16:creationId xmlns:a16="http://schemas.microsoft.com/office/drawing/2014/main" id="{A3A05983-A2CB-AA0B-6CE3-05030D1B72D9}"/>
              </a:ext>
            </a:extLst>
          </p:cNvPr>
          <p:cNvSpPr txBox="1"/>
          <p:nvPr/>
        </p:nvSpPr>
        <p:spPr>
          <a:xfrm>
            <a:off x="6128047" y="4549935"/>
            <a:ext cx="2747378" cy="200055"/>
          </a:xfrm>
          <a:prstGeom prst="rect">
            <a:avLst/>
          </a:prstGeom>
          <a:noFill/>
        </p:spPr>
        <p:txBody>
          <a:bodyPr wrap="square" rtlCol="0">
            <a:spAutoFit/>
          </a:bodyPr>
          <a:lstStyle/>
          <a:p>
            <a:r>
              <a:rPr lang="fr-FR" sz="700" i="1" dirty="0"/>
              <a:t>Voir les propositions des établissements pilotes page suivante</a:t>
            </a:r>
          </a:p>
        </p:txBody>
      </p:sp>
    </p:spTree>
    <p:extLst>
      <p:ext uri="{BB962C8B-B14F-4D97-AF65-F5344CB8AC3E}">
        <p14:creationId xmlns:p14="http://schemas.microsoft.com/office/powerpoint/2010/main" val="392451000"/>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D131AEE-CE28-7A51-4FDD-7EBBC4A51EAB}"/>
              </a:ext>
            </a:extLst>
          </p:cNvPr>
          <p:cNvSpPr>
            <a:spLocks noGrp="1"/>
          </p:cNvSpPr>
          <p:nvPr>
            <p:ph type="title"/>
          </p:nvPr>
        </p:nvSpPr>
        <p:spPr/>
        <p:txBody>
          <a:bodyPr/>
          <a:lstStyle/>
          <a:p>
            <a:r>
              <a:rPr lang="fr-FR" dirty="0"/>
              <a:t>L’appropriation des documents composant le kit PCRA</a:t>
            </a:r>
          </a:p>
        </p:txBody>
      </p:sp>
      <p:sp>
        <p:nvSpPr>
          <p:cNvPr id="3" name="Espace réservé du numéro de diapositive 2">
            <a:extLst>
              <a:ext uri="{FF2B5EF4-FFF2-40B4-BE49-F238E27FC236}">
                <a16:creationId xmlns:a16="http://schemas.microsoft.com/office/drawing/2014/main" id="{493F7831-06F3-D995-7417-ED7885BB31F8}"/>
              </a:ext>
            </a:extLst>
          </p:cNvPr>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fr-FR" smtClean="0"/>
              <a:t>8</a:t>
            </a:fld>
            <a:endParaRPr lang="fr-FR"/>
          </a:p>
        </p:txBody>
      </p:sp>
      <p:sp>
        <p:nvSpPr>
          <p:cNvPr id="6" name="ZoneTexte 5">
            <a:extLst>
              <a:ext uri="{FF2B5EF4-FFF2-40B4-BE49-F238E27FC236}">
                <a16:creationId xmlns:a16="http://schemas.microsoft.com/office/drawing/2014/main" id="{156C4F1B-6427-1AE9-7359-9BE679A351C4}"/>
              </a:ext>
            </a:extLst>
          </p:cNvPr>
          <p:cNvSpPr txBox="1"/>
          <p:nvPr/>
        </p:nvSpPr>
        <p:spPr>
          <a:xfrm>
            <a:off x="129952" y="823321"/>
            <a:ext cx="8884096" cy="523220"/>
          </a:xfrm>
          <a:prstGeom prst="rect">
            <a:avLst/>
          </a:prstGeom>
          <a:noFill/>
        </p:spPr>
        <p:txBody>
          <a:bodyPr wrap="square" rtlCol="0">
            <a:spAutoFit/>
          </a:bodyPr>
          <a:lstStyle/>
          <a:p>
            <a:pPr algn="just"/>
            <a:r>
              <a:rPr lang="fr-FR" dirty="0"/>
              <a:t>Les établissements ayant participé à la phase pilote ont exprimé </a:t>
            </a:r>
            <a:r>
              <a:rPr lang="fr-FR" b="1" dirty="0"/>
              <a:t>plusieurs recommandations afin de permettre une bonne appropriation des documents composant le kit PCRA :</a:t>
            </a:r>
          </a:p>
        </p:txBody>
      </p:sp>
      <p:sp>
        <p:nvSpPr>
          <p:cNvPr id="10" name="ZoneTexte 9">
            <a:extLst>
              <a:ext uri="{FF2B5EF4-FFF2-40B4-BE49-F238E27FC236}">
                <a16:creationId xmlns:a16="http://schemas.microsoft.com/office/drawing/2014/main" id="{9DD3DD63-EDB8-CF59-EFCB-346A6EA02DAD}"/>
              </a:ext>
            </a:extLst>
          </p:cNvPr>
          <p:cNvSpPr txBox="1"/>
          <p:nvPr/>
        </p:nvSpPr>
        <p:spPr>
          <a:xfrm>
            <a:off x="129952" y="1476386"/>
            <a:ext cx="8884096" cy="2662267"/>
          </a:xfrm>
          <a:prstGeom prst="rect">
            <a:avLst/>
          </a:prstGeom>
          <a:noFill/>
        </p:spPr>
        <p:txBody>
          <a:bodyPr wrap="square">
            <a:spAutoFit/>
          </a:bodyPr>
          <a:lstStyle/>
          <a:p>
            <a:pPr marL="171450" indent="-171450">
              <a:spcBef>
                <a:spcPts val="300"/>
              </a:spcBef>
              <a:spcAft>
                <a:spcPts val="300"/>
              </a:spcAft>
              <a:buFont typeface="Arial" panose="020B0604020202020204" pitchFamily="34" charset="0"/>
              <a:buChar char="•"/>
            </a:pPr>
            <a:r>
              <a:rPr lang="fr-FR" sz="1200" kern="1200" dirty="0">
                <a:solidFill>
                  <a:srgbClr val="616161"/>
                </a:solidFill>
                <a:latin typeface="+mn-lt"/>
                <a:ea typeface="+mn-ea"/>
                <a:cs typeface="+mn-cs"/>
              </a:rPr>
              <a:t>Proposer des webinaires de formation à la démarche, la méthodologie et les documents composant le kit</a:t>
            </a:r>
          </a:p>
          <a:p>
            <a:pPr marL="171450" indent="-171450">
              <a:spcBef>
                <a:spcPts val="300"/>
              </a:spcBef>
              <a:spcAft>
                <a:spcPts val="300"/>
              </a:spcAft>
              <a:buFont typeface="Arial" panose="020B0604020202020204" pitchFamily="34" charset="0"/>
              <a:buChar char="•"/>
            </a:pPr>
            <a:r>
              <a:rPr lang="fr-FR" sz="1200" kern="1200" dirty="0">
                <a:solidFill>
                  <a:srgbClr val="616161"/>
                </a:solidFill>
                <a:latin typeface="+mn-lt"/>
                <a:ea typeface="+mn-ea"/>
                <a:cs typeface="+mn-cs"/>
              </a:rPr>
              <a:t>Proposer des formations et tutoriels permettant une prise en main rapide des onglets du BIA</a:t>
            </a:r>
          </a:p>
          <a:p>
            <a:pPr marL="171450" indent="-171450">
              <a:spcBef>
                <a:spcPts val="300"/>
              </a:spcBef>
              <a:spcAft>
                <a:spcPts val="300"/>
              </a:spcAft>
              <a:buFont typeface="Arial" panose="020B0604020202020204" pitchFamily="34" charset="0"/>
              <a:buChar char="•"/>
            </a:pPr>
            <a:r>
              <a:rPr lang="fr-FR" sz="1200" kern="1200" dirty="0">
                <a:solidFill>
                  <a:srgbClr val="616161"/>
                </a:solidFill>
                <a:latin typeface="+mn-lt"/>
                <a:ea typeface="+mn-ea"/>
                <a:cs typeface="+mn-cs"/>
              </a:rPr>
              <a:t>Formaliser des outils adaptés de communication (ex : vidéo de 10 minutes « la continuité d’activité pour les débutants ») présentant le kit et les actions à mener pour élaborer son PCRA</a:t>
            </a:r>
          </a:p>
          <a:p>
            <a:pPr marL="171450" indent="-171450">
              <a:spcBef>
                <a:spcPts val="300"/>
              </a:spcBef>
              <a:spcAft>
                <a:spcPts val="300"/>
              </a:spcAft>
              <a:buFont typeface="Arial" panose="020B0604020202020204" pitchFamily="34" charset="0"/>
              <a:buChar char="•"/>
            </a:pPr>
            <a:r>
              <a:rPr lang="fr-FR" sz="1200" kern="1200" dirty="0">
                <a:solidFill>
                  <a:srgbClr val="616161"/>
                </a:solidFill>
                <a:latin typeface="+mn-lt"/>
                <a:ea typeface="+mn-ea"/>
                <a:cs typeface="+mn-cs"/>
              </a:rPr>
              <a:t>Proposer une vidéo explicative accompagnant chaque onglet de l’outil BIA</a:t>
            </a:r>
          </a:p>
          <a:p>
            <a:pPr marL="171450" indent="-171450">
              <a:spcBef>
                <a:spcPts val="300"/>
              </a:spcBef>
              <a:spcAft>
                <a:spcPts val="300"/>
              </a:spcAft>
              <a:buFont typeface="Arial" panose="020B0604020202020204" pitchFamily="34" charset="0"/>
              <a:buChar char="•"/>
            </a:pPr>
            <a:r>
              <a:rPr lang="fr-FR" sz="1200" kern="1200" dirty="0">
                <a:solidFill>
                  <a:srgbClr val="616161"/>
                </a:solidFill>
                <a:latin typeface="+mn-lt"/>
                <a:ea typeface="+mn-ea"/>
                <a:cs typeface="+mn-cs"/>
              </a:rPr>
              <a:t>Mettre à disposition une FAQ sur la base des thématiques évoquées lors de la phase pilote (ex : est-il possible de modifier les intervalles de temps lors de l’identification du niveau de criticité selon les durées d’interruption d’une activité ? Quel est le niveau de détail à retenir ? A quoi sert l’identification des interdépendances dans le BIA ?)</a:t>
            </a:r>
          </a:p>
          <a:p>
            <a:pPr marL="171450" indent="-171450">
              <a:spcBef>
                <a:spcPts val="300"/>
              </a:spcBef>
              <a:spcAft>
                <a:spcPts val="300"/>
              </a:spcAft>
              <a:buFont typeface="Arial" panose="020B0604020202020204" pitchFamily="34" charset="0"/>
              <a:buChar char="•"/>
            </a:pPr>
            <a:r>
              <a:rPr lang="fr-FR" sz="1200" kern="1200" dirty="0">
                <a:solidFill>
                  <a:srgbClr val="616161"/>
                </a:solidFill>
                <a:latin typeface="+mn-lt"/>
                <a:ea typeface="+mn-ea"/>
                <a:cs typeface="+mn-cs"/>
              </a:rPr>
              <a:t>Proposer une trame d'activités prioritaire et de solutions de continuité standards</a:t>
            </a:r>
          </a:p>
          <a:p>
            <a:pPr marL="171450" indent="-171450">
              <a:spcBef>
                <a:spcPts val="300"/>
              </a:spcBef>
              <a:spcAft>
                <a:spcPts val="300"/>
              </a:spcAft>
              <a:buFont typeface="Arial" panose="020B0604020202020204" pitchFamily="34" charset="0"/>
              <a:buChar char="•"/>
            </a:pPr>
            <a:r>
              <a:rPr lang="fr-FR" sz="1200" kern="1200" dirty="0">
                <a:solidFill>
                  <a:srgbClr val="616161"/>
                </a:solidFill>
                <a:latin typeface="+mn-lt"/>
                <a:ea typeface="+mn-ea"/>
                <a:cs typeface="+mn-cs"/>
              </a:rPr>
              <a:t>Fournir des exemples « anonymisés » de BIA remplis</a:t>
            </a:r>
          </a:p>
          <a:p>
            <a:pPr marL="171450" indent="-171450">
              <a:spcBef>
                <a:spcPts val="300"/>
              </a:spcBef>
              <a:spcAft>
                <a:spcPts val="300"/>
              </a:spcAft>
              <a:buFont typeface="Arial" panose="020B0604020202020204" pitchFamily="34" charset="0"/>
              <a:buChar char="•"/>
            </a:pPr>
            <a:r>
              <a:rPr lang="fr-FR" sz="1200" kern="1200" dirty="0">
                <a:solidFill>
                  <a:srgbClr val="616161"/>
                </a:solidFill>
                <a:latin typeface="+mn-lt"/>
                <a:ea typeface="+mn-ea"/>
                <a:cs typeface="+mn-cs"/>
              </a:rPr>
              <a:t>Mettre à disposition des processus type</a:t>
            </a:r>
          </a:p>
        </p:txBody>
      </p:sp>
    </p:spTree>
    <p:extLst>
      <p:ext uri="{BB962C8B-B14F-4D97-AF65-F5344CB8AC3E}">
        <p14:creationId xmlns:p14="http://schemas.microsoft.com/office/powerpoint/2010/main" val="1622884901"/>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FFE1117-58B6-73A7-56F3-CE71156D22B3}"/>
              </a:ext>
            </a:extLst>
          </p:cNvPr>
          <p:cNvSpPr>
            <a:spLocks noGrp="1"/>
          </p:cNvSpPr>
          <p:nvPr>
            <p:ph type="title"/>
          </p:nvPr>
        </p:nvSpPr>
        <p:spPr/>
        <p:txBody>
          <a:bodyPr/>
          <a:lstStyle/>
          <a:p>
            <a:r>
              <a:rPr lang="fr-FR" dirty="0"/>
              <a:t>L’organisation et le déroulement de la phase pilote</a:t>
            </a:r>
          </a:p>
        </p:txBody>
      </p:sp>
      <p:sp>
        <p:nvSpPr>
          <p:cNvPr id="10" name="ZoneTexte 9">
            <a:extLst>
              <a:ext uri="{FF2B5EF4-FFF2-40B4-BE49-F238E27FC236}">
                <a16:creationId xmlns:a16="http://schemas.microsoft.com/office/drawing/2014/main" id="{AA1C30B0-B1B6-59AB-D30A-91A03F49E0FB}"/>
              </a:ext>
            </a:extLst>
          </p:cNvPr>
          <p:cNvSpPr txBox="1"/>
          <p:nvPr/>
        </p:nvSpPr>
        <p:spPr>
          <a:xfrm>
            <a:off x="210046" y="1542382"/>
            <a:ext cx="4193267" cy="2292935"/>
          </a:xfrm>
          <a:prstGeom prst="rect">
            <a:avLst/>
          </a:prstGeom>
          <a:noFill/>
        </p:spPr>
        <p:txBody>
          <a:bodyPr wrap="square">
            <a:spAutoFit/>
          </a:bodyPr>
          <a:lstStyle/>
          <a:p>
            <a:r>
              <a:rPr lang="fr-FR" sz="1100" b="1" dirty="0">
                <a:solidFill>
                  <a:schemeClr val="bg1"/>
                </a:solidFill>
                <a:highlight>
                  <a:srgbClr val="C8176A"/>
                </a:highlight>
                <a:latin typeface="+mn-lt"/>
              </a:rPr>
              <a:t>Durée et organisation de la démarche</a:t>
            </a:r>
          </a:p>
          <a:p>
            <a:endParaRPr lang="fr-FR" sz="1100" b="1" dirty="0">
              <a:solidFill>
                <a:schemeClr val="bg1"/>
              </a:solidFill>
              <a:highlight>
                <a:srgbClr val="C8176A"/>
              </a:highlight>
              <a:latin typeface="+mn-lt"/>
            </a:endParaRPr>
          </a:p>
          <a:p>
            <a:pPr marL="171450" lvl="2" indent="-171450">
              <a:buFont typeface="Arial" panose="020B0604020202020204" pitchFamily="34" charset="0"/>
              <a:buChar char="•"/>
            </a:pPr>
            <a:r>
              <a:rPr lang="fr-FR" sz="1100" b="0" i="0" dirty="0">
                <a:solidFill>
                  <a:srgbClr val="616161"/>
                </a:solidFill>
                <a:effectLst/>
                <a:latin typeface="+mn-lt"/>
              </a:rPr>
              <a:t>Prévoir plus de temps </a:t>
            </a:r>
            <a:r>
              <a:rPr lang="fr-FR" sz="1100" dirty="0">
                <a:solidFill>
                  <a:srgbClr val="616161"/>
                </a:solidFill>
                <a:latin typeface="+mn-lt"/>
              </a:rPr>
              <a:t>concernant ce type de démarche, ce qui aurait permis de tester le kit dans sa globalité</a:t>
            </a:r>
          </a:p>
          <a:p>
            <a:pPr marL="171450" lvl="2" indent="-171450">
              <a:buFont typeface="Arial" panose="020B0604020202020204" pitchFamily="34" charset="0"/>
              <a:buChar char="•"/>
            </a:pPr>
            <a:r>
              <a:rPr lang="fr-FR" sz="1100" dirty="0">
                <a:solidFill>
                  <a:srgbClr val="616161"/>
                </a:solidFill>
                <a:latin typeface="+mn-lt"/>
              </a:rPr>
              <a:t>Former des petits groupes qui auraient travaillé sur des types de service identiques en mutualisant leurs travaux</a:t>
            </a:r>
          </a:p>
          <a:p>
            <a:pPr marL="171450" lvl="2" indent="-171450">
              <a:buFont typeface="Arial" panose="020B0604020202020204" pitchFamily="34" charset="0"/>
              <a:buChar char="•"/>
            </a:pPr>
            <a:endParaRPr lang="fr-FR" sz="1100" dirty="0">
              <a:solidFill>
                <a:srgbClr val="616161"/>
              </a:solidFill>
              <a:latin typeface="+mn-lt"/>
            </a:endParaRPr>
          </a:p>
          <a:p>
            <a:pPr marL="171450" lvl="2" indent="-171450">
              <a:buFont typeface="Arial" panose="020B0604020202020204" pitchFamily="34" charset="0"/>
              <a:buChar char="•"/>
            </a:pPr>
            <a:endParaRPr lang="fr-FR" sz="1100" dirty="0">
              <a:solidFill>
                <a:srgbClr val="616161"/>
              </a:solidFill>
              <a:latin typeface="+mn-lt"/>
            </a:endParaRPr>
          </a:p>
          <a:p>
            <a:r>
              <a:rPr lang="fr-FR" sz="1100" b="1" dirty="0">
                <a:solidFill>
                  <a:schemeClr val="bg1"/>
                </a:solidFill>
                <a:highlight>
                  <a:srgbClr val="C8176A"/>
                </a:highlight>
                <a:latin typeface="+mn-lt"/>
              </a:rPr>
              <a:t>Suivi des évolutions du kit </a:t>
            </a:r>
          </a:p>
          <a:p>
            <a:endParaRPr lang="fr-FR" sz="1100" b="1" dirty="0">
              <a:solidFill>
                <a:schemeClr val="bg1"/>
              </a:solidFill>
              <a:highlight>
                <a:srgbClr val="C8176A"/>
              </a:highlight>
              <a:latin typeface="+mn-lt"/>
            </a:endParaRPr>
          </a:p>
          <a:p>
            <a:pPr marL="171450" indent="-171450">
              <a:buFont typeface="Arial" panose="020B0604020202020204" pitchFamily="34" charset="0"/>
              <a:buChar char="•"/>
            </a:pPr>
            <a:r>
              <a:rPr lang="fr-FR" sz="1100" dirty="0">
                <a:solidFill>
                  <a:srgbClr val="616161"/>
                </a:solidFill>
                <a:latin typeface="+mn-lt"/>
              </a:rPr>
              <a:t>Réaliser un meilleur suivi du « versioning » du kit en communiquant plus précisément sur les modifications apportées au fur et à mesure</a:t>
            </a:r>
          </a:p>
        </p:txBody>
      </p:sp>
      <p:sp>
        <p:nvSpPr>
          <p:cNvPr id="15" name="ZoneTexte 14">
            <a:extLst>
              <a:ext uri="{FF2B5EF4-FFF2-40B4-BE49-F238E27FC236}">
                <a16:creationId xmlns:a16="http://schemas.microsoft.com/office/drawing/2014/main" id="{EC30F881-B11F-7D4F-E452-4F69EA49F429}"/>
              </a:ext>
            </a:extLst>
          </p:cNvPr>
          <p:cNvSpPr txBox="1"/>
          <p:nvPr/>
        </p:nvSpPr>
        <p:spPr>
          <a:xfrm>
            <a:off x="4572000" y="1542382"/>
            <a:ext cx="4193266" cy="2631490"/>
          </a:xfrm>
          <a:prstGeom prst="rect">
            <a:avLst/>
          </a:prstGeom>
          <a:noFill/>
        </p:spPr>
        <p:txBody>
          <a:bodyPr wrap="square">
            <a:spAutoFit/>
          </a:bodyPr>
          <a:lstStyle/>
          <a:p>
            <a:r>
              <a:rPr lang="fr-FR" sz="1100" b="1" dirty="0">
                <a:solidFill>
                  <a:schemeClr val="bg1"/>
                </a:solidFill>
                <a:highlight>
                  <a:srgbClr val="C8176A"/>
                </a:highlight>
                <a:latin typeface="+mn-lt"/>
              </a:rPr>
              <a:t>Interaction entre les participants</a:t>
            </a:r>
          </a:p>
          <a:p>
            <a:endParaRPr lang="fr-FR" sz="1100" b="1" dirty="0">
              <a:solidFill>
                <a:schemeClr val="bg1"/>
              </a:solidFill>
              <a:highlight>
                <a:srgbClr val="C8176A"/>
              </a:highlight>
              <a:latin typeface="+mn-lt"/>
            </a:endParaRPr>
          </a:p>
          <a:p>
            <a:pPr marL="171450" indent="-171450">
              <a:buFont typeface="Arial" panose="020B0604020202020204" pitchFamily="34" charset="0"/>
              <a:buChar char="•"/>
            </a:pPr>
            <a:r>
              <a:rPr lang="fr-FR" sz="1100" dirty="0">
                <a:solidFill>
                  <a:srgbClr val="616161"/>
                </a:solidFill>
                <a:latin typeface="+mn-lt"/>
              </a:rPr>
              <a:t>Lancer des groupes de travail et d’échange sur différents services pilotes</a:t>
            </a:r>
          </a:p>
          <a:p>
            <a:pPr marL="171450" indent="-171450">
              <a:buFont typeface="Arial" panose="020B0604020202020204" pitchFamily="34" charset="0"/>
              <a:buChar char="•"/>
            </a:pPr>
            <a:r>
              <a:rPr lang="fr-FR" sz="1100" dirty="0">
                <a:solidFill>
                  <a:srgbClr val="616161"/>
                </a:solidFill>
                <a:latin typeface="+mn-lt"/>
              </a:rPr>
              <a:t>Organiser un suivi annuel d'avancement associant l’ensemble des pilotes</a:t>
            </a:r>
            <a:endParaRPr lang="fr-FR" sz="1100" b="0" i="0" dirty="0">
              <a:solidFill>
                <a:srgbClr val="616161"/>
              </a:solidFill>
              <a:effectLst/>
              <a:latin typeface="+mn-lt"/>
            </a:endParaRPr>
          </a:p>
          <a:p>
            <a:pPr marL="185738"/>
            <a:endParaRPr lang="fr-FR" sz="1100" b="0" i="0" dirty="0">
              <a:solidFill>
                <a:srgbClr val="616161"/>
              </a:solidFill>
              <a:effectLst/>
              <a:latin typeface="+mn-lt"/>
            </a:endParaRPr>
          </a:p>
          <a:p>
            <a:pPr marL="185738"/>
            <a:endParaRPr lang="fr-FR" sz="1100" b="0" i="0" dirty="0">
              <a:solidFill>
                <a:srgbClr val="616161"/>
              </a:solidFill>
              <a:effectLst/>
              <a:latin typeface="+mn-lt"/>
            </a:endParaRPr>
          </a:p>
          <a:p>
            <a:r>
              <a:rPr lang="fr-FR" sz="1100" b="1" dirty="0">
                <a:solidFill>
                  <a:schemeClr val="bg1"/>
                </a:solidFill>
                <a:highlight>
                  <a:srgbClr val="C8176A"/>
                </a:highlight>
                <a:latin typeface="+mn-lt"/>
              </a:rPr>
              <a:t>Déroulement des points hebdomadaires</a:t>
            </a:r>
          </a:p>
          <a:p>
            <a:endParaRPr lang="fr-FR" sz="1100" b="1" dirty="0">
              <a:solidFill>
                <a:schemeClr val="bg1"/>
              </a:solidFill>
              <a:highlight>
                <a:srgbClr val="C8176A"/>
              </a:highlight>
              <a:latin typeface="+mn-lt"/>
            </a:endParaRPr>
          </a:p>
          <a:p>
            <a:pPr marL="171450" indent="-171450">
              <a:buFont typeface="Arial" panose="020B0604020202020204" pitchFamily="34" charset="0"/>
              <a:buChar char="•"/>
            </a:pPr>
            <a:r>
              <a:rPr lang="fr-FR" sz="1100" dirty="0">
                <a:solidFill>
                  <a:srgbClr val="616161"/>
                </a:solidFill>
                <a:latin typeface="+mn-lt"/>
              </a:rPr>
              <a:t>Consacrer davantage de temps au sujet de la rédaction du PCRA cadre et des fiches services</a:t>
            </a:r>
          </a:p>
          <a:p>
            <a:pPr marL="171450" indent="-171450">
              <a:buFont typeface="Arial" panose="020B0604020202020204" pitchFamily="34" charset="0"/>
              <a:buChar char="•"/>
            </a:pPr>
            <a:r>
              <a:rPr lang="fr-FR" sz="1100" dirty="0">
                <a:solidFill>
                  <a:srgbClr val="616161"/>
                </a:solidFill>
                <a:latin typeface="+mn-lt"/>
              </a:rPr>
              <a:t>Proposer davantage d’ateliers ciblés entre les participants sur des thématiques particulières comme cela a été fait sur les laboratoires et pharmacies</a:t>
            </a:r>
          </a:p>
        </p:txBody>
      </p:sp>
      <p:sp>
        <p:nvSpPr>
          <p:cNvPr id="4" name="ZoneTexte 3">
            <a:extLst>
              <a:ext uri="{FF2B5EF4-FFF2-40B4-BE49-F238E27FC236}">
                <a16:creationId xmlns:a16="http://schemas.microsoft.com/office/drawing/2014/main" id="{C3A9F31B-748C-5543-0BA5-9372EE528A7E}"/>
              </a:ext>
            </a:extLst>
          </p:cNvPr>
          <p:cNvSpPr txBox="1"/>
          <p:nvPr/>
        </p:nvSpPr>
        <p:spPr>
          <a:xfrm>
            <a:off x="129952" y="823321"/>
            <a:ext cx="8884096" cy="523220"/>
          </a:xfrm>
          <a:prstGeom prst="rect">
            <a:avLst/>
          </a:prstGeom>
          <a:noFill/>
        </p:spPr>
        <p:txBody>
          <a:bodyPr wrap="square" rtlCol="0">
            <a:spAutoFit/>
          </a:bodyPr>
          <a:lstStyle/>
          <a:p>
            <a:pPr algn="just"/>
            <a:r>
              <a:rPr lang="fr-FR" dirty="0"/>
              <a:t>Les établissements ayant participé à la phase pilote ont exprimé </a:t>
            </a:r>
            <a:r>
              <a:rPr lang="fr-FR" b="1" dirty="0"/>
              <a:t>plusieurs propositions d’amélioration concernant les modalités d’organisation et de réalisation de ce type de démarche :</a:t>
            </a:r>
          </a:p>
        </p:txBody>
      </p:sp>
    </p:spTree>
    <p:extLst>
      <p:ext uri="{BB962C8B-B14F-4D97-AF65-F5344CB8AC3E}">
        <p14:creationId xmlns:p14="http://schemas.microsoft.com/office/powerpoint/2010/main" val="836188173"/>
      </p:ext>
    </p:extLst>
  </p:cSld>
  <p:clrMapOvr>
    <a:masterClrMapping/>
  </p:clrMapOvr>
  <p:transition>
    <p:fade/>
  </p:transition>
</p:sld>
</file>

<file path=ppt/tags/tag1.xml><?xml version="1.0" encoding="utf-8"?>
<p:tagLst xmlns:a="http://schemas.openxmlformats.org/drawingml/2006/main" xmlns:r="http://schemas.openxmlformats.org/officeDocument/2006/relationships" xmlns:p="http://schemas.openxmlformats.org/presentationml/2006/main">
  <p:tag name="LASTSLIDEVIEWED" val="673,13,Slide418"/>
</p:tagLst>
</file>

<file path=ppt/tags/tag10.xml><?xml version="1.0" encoding="utf-8"?>
<p:tagLst xmlns:a="http://schemas.openxmlformats.org/drawingml/2006/main" xmlns:r="http://schemas.openxmlformats.org/officeDocument/2006/relationships" xmlns:p="http://schemas.openxmlformats.org/presentationml/2006/main">
  <p:tag name="NAME" val="Moon"/>
</p:tagLst>
</file>

<file path=ppt/tags/tag11.xml><?xml version="1.0" encoding="utf-8"?>
<p:tagLst xmlns:a="http://schemas.openxmlformats.org/drawingml/2006/main" xmlns:r="http://schemas.openxmlformats.org/officeDocument/2006/relationships" xmlns:p="http://schemas.openxmlformats.org/presentationml/2006/main">
  <p:tag name="NAME" val="Moon"/>
</p:tagLst>
</file>

<file path=ppt/tags/tag12.xml><?xml version="1.0" encoding="utf-8"?>
<p:tagLst xmlns:a="http://schemas.openxmlformats.org/drawingml/2006/main" xmlns:r="http://schemas.openxmlformats.org/officeDocument/2006/relationships" xmlns:p="http://schemas.openxmlformats.org/presentationml/2006/main">
  <p:tag name="ANGLE" val="5"/>
</p:tagLst>
</file>

<file path=ppt/tags/tag13.xml><?xml version="1.0" encoding="utf-8"?>
<p:tagLst xmlns:a="http://schemas.openxmlformats.org/drawingml/2006/main" xmlns:r="http://schemas.openxmlformats.org/officeDocument/2006/relationships" xmlns:p="http://schemas.openxmlformats.org/presentationml/2006/main">
  <p:tag name="ANGLE" val="5"/>
</p:tagLst>
</file>

<file path=ppt/tags/tag14.xml><?xml version="1.0" encoding="utf-8"?>
<p:tagLst xmlns:a="http://schemas.openxmlformats.org/drawingml/2006/main" xmlns:r="http://schemas.openxmlformats.org/officeDocument/2006/relationships" xmlns:p="http://schemas.openxmlformats.org/presentationml/2006/main">
  <p:tag name="ANGLE" val="4"/>
</p:tagLst>
</file>

<file path=ppt/tags/tag15.xml><?xml version="1.0" encoding="utf-8"?>
<p:tagLst xmlns:a="http://schemas.openxmlformats.org/drawingml/2006/main" xmlns:r="http://schemas.openxmlformats.org/officeDocument/2006/relationships" xmlns:p="http://schemas.openxmlformats.org/presentationml/2006/main">
  <p:tag name="ANGLE" val="4"/>
</p:tagLst>
</file>

<file path=ppt/tags/tag16.xml><?xml version="1.0" encoding="utf-8"?>
<p:tagLst xmlns:a="http://schemas.openxmlformats.org/drawingml/2006/main" xmlns:r="http://schemas.openxmlformats.org/officeDocument/2006/relationships" xmlns:p="http://schemas.openxmlformats.org/presentationml/2006/main">
  <p:tag name="ANGLE" val="3"/>
</p:tagLst>
</file>

<file path=ppt/tags/tag17.xml><?xml version="1.0" encoding="utf-8"?>
<p:tagLst xmlns:a="http://schemas.openxmlformats.org/drawingml/2006/main" xmlns:r="http://schemas.openxmlformats.org/officeDocument/2006/relationships" xmlns:p="http://schemas.openxmlformats.org/presentationml/2006/main">
  <p:tag name="ANGLE" val="3"/>
</p:tagLst>
</file>

<file path=ppt/tags/tag18.xml><?xml version="1.0" encoding="utf-8"?>
<p:tagLst xmlns:a="http://schemas.openxmlformats.org/drawingml/2006/main" xmlns:r="http://schemas.openxmlformats.org/officeDocument/2006/relationships" xmlns:p="http://schemas.openxmlformats.org/presentationml/2006/main">
  <p:tag name="ANGLE" val="2"/>
</p:tagLst>
</file>

<file path=ppt/tags/tag19.xml><?xml version="1.0" encoding="utf-8"?>
<p:tagLst xmlns:a="http://schemas.openxmlformats.org/drawingml/2006/main" xmlns:r="http://schemas.openxmlformats.org/officeDocument/2006/relationships" xmlns:p="http://schemas.openxmlformats.org/presentationml/2006/main">
  <p:tag name="ANGLE" val="2"/>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ANGLE" val="1"/>
</p:tagLst>
</file>

<file path=ppt/tags/tag21.xml><?xml version="1.0" encoding="utf-8"?>
<p:tagLst xmlns:a="http://schemas.openxmlformats.org/drawingml/2006/main" xmlns:r="http://schemas.openxmlformats.org/officeDocument/2006/relationships" xmlns:p="http://schemas.openxmlformats.org/presentationml/2006/main">
  <p:tag name="ANGLE" val="1"/>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4.oZbb0sXNdu8BCibsgsUw"/>
</p:tagLst>
</file>

<file path=ppt/tags/tag24.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25.xml><?xml version="1.0" encoding="utf-8"?>
<p:tagLst xmlns:a="http://schemas.openxmlformats.org/drawingml/2006/main" xmlns:r="http://schemas.openxmlformats.org/officeDocument/2006/relationships" xmlns:p="http://schemas.openxmlformats.org/presentationml/2006/main">
  <p:tag name="SHAPENAME" val="3. Subtitle"/>
</p:tagLst>
</file>

<file path=ppt/tags/tag26.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27.xml><?xml version="1.0" encoding="utf-8"?>
<p:tagLst xmlns:a="http://schemas.openxmlformats.org/drawingml/2006/main" xmlns:r="http://schemas.openxmlformats.org/officeDocument/2006/relationships" xmlns:p="http://schemas.openxmlformats.org/presentationml/2006/main">
  <p:tag name="SHAPENAME" val="5. Sourc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xcgoWEzLgA0_64VDvMxGGg"/>
</p:tagLst>
</file>

<file path=ppt/tags/tag4.xml><?xml version="1.0" encoding="utf-8"?>
<p:tagLst xmlns:a="http://schemas.openxmlformats.org/drawingml/2006/main" xmlns:r="http://schemas.openxmlformats.org/officeDocument/2006/relationships" xmlns:p="http://schemas.openxmlformats.org/presentationml/2006/main">
  <p:tag name="SHAPENAME" val="4. Footnote"/>
</p:tagLst>
</file>

<file path=ppt/tags/tag5.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6.xml><?xml version="1.0" encoding="utf-8"?>
<p:tagLst xmlns:a="http://schemas.openxmlformats.org/drawingml/2006/main" xmlns:r="http://schemas.openxmlformats.org/officeDocument/2006/relationships" xmlns:p="http://schemas.openxmlformats.org/presentationml/2006/main">
  <p:tag name="NAME" val="ACET"/>
</p:tagLst>
</file>

<file path=ppt/tags/tag7.xml><?xml version="1.0" encoding="utf-8"?>
<p:tagLst xmlns:a="http://schemas.openxmlformats.org/drawingml/2006/main" xmlns:r="http://schemas.openxmlformats.org/officeDocument/2006/relationships" xmlns:p="http://schemas.openxmlformats.org/presentationml/2006/main">
  <p:tag name="NAME" val="Moon"/>
</p:tagLst>
</file>

<file path=ppt/tags/tag8.xml><?xml version="1.0" encoding="utf-8"?>
<p:tagLst xmlns:a="http://schemas.openxmlformats.org/drawingml/2006/main" xmlns:r="http://schemas.openxmlformats.org/officeDocument/2006/relationships" xmlns:p="http://schemas.openxmlformats.org/presentationml/2006/main">
  <p:tag name="NAME" val="Moon"/>
</p:tagLst>
</file>

<file path=ppt/tags/tag9.xml><?xml version="1.0" encoding="utf-8"?>
<p:tagLst xmlns:a="http://schemas.openxmlformats.org/drawingml/2006/main" xmlns:r="http://schemas.openxmlformats.org/officeDocument/2006/relationships" xmlns:p="http://schemas.openxmlformats.org/presentationml/2006/main">
  <p:tag name="NAME" val="Moon"/>
</p:tagLst>
</file>

<file path=ppt/theme/theme1.xml><?xml version="1.0" encoding="utf-8"?>
<a:theme xmlns:a="http://schemas.openxmlformats.org/drawingml/2006/main" name="ANS_THEME STANDARD_V1.0">
  <a:themeElements>
    <a:clrScheme name="ASIP_COULEURS STANDARD_V1.0">
      <a:dk1>
        <a:srgbClr val="000000"/>
      </a:dk1>
      <a:lt1>
        <a:srgbClr val="FFFFFF"/>
      </a:lt1>
      <a:dk2>
        <a:srgbClr val="006AB2"/>
      </a:dk2>
      <a:lt2>
        <a:srgbClr val="C7C0BA"/>
      </a:lt2>
      <a:accent1>
        <a:srgbClr val="00A1E0"/>
      </a:accent1>
      <a:accent2>
        <a:srgbClr val="95C23D"/>
      </a:accent2>
      <a:accent3>
        <a:srgbClr val="F7D700"/>
      </a:accent3>
      <a:accent4>
        <a:srgbClr val="FF9900"/>
      </a:accent4>
      <a:accent5>
        <a:srgbClr val="E94190"/>
      </a:accent5>
      <a:accent6>
        <a:srgbClr val="B51621"/>
      </a:accent6>
      <a:hlink>
        <a:srgbClr val="00A1E0"/>
      </a:hlink>
      <a:folHlink>
        <a:srgbClr val="E2001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8_White_FR_PA7711_16x9_OF_v1">
  <a:themeElements>
    <a:clrScheme name="Scheme1">
      <a:dk1>
        <a:srgbClr val="000000"/>
      </a:dk1>
      <a:lt1>
        <a:srgbClr val="FFFFFF"/>
      </a:lt1>
      <a:dk2>
        <a:srgbClr val="FFFFFF"/>
      </a:dk2>
      <a:lt2>
        <a:srgbClr val="FFFFFF"/>
      </a:lt2>
      <a:accent1>
        <a:srgbClr val="23277E"/>
      </a:accent1>
      <a:accent2>
        <a:srgbClr val="EE1C26"/>
      </a:accent2>
      <a:accent3>
        <a:srgbClr val="006AB2"/>
      </a:accent3>
      <a:accent4>
        <a:srgbClr val="95C23D"/>
      </a:accent4>
      <a:accent5>
        <a:srgbClr val="F7D700"/>
      </a:accent5>
      <a:accent6>
        <a:srgbClr val="FF9900"/>
      </a:accent6>
      <a:hlink>
        <a:srgbClr val="0000FF"/>
      </a:hlink>
      <a:folHlink>
        <a:srgbClr val="800080"/>
      </a:folHlink>
    </a:clrScheme>
    <a:fontScheme name="Custom">
      <a:majorFont>
        <a:latin typeface="Arial"/>
        <a:ea typeface=""/>
        <a:cs typeface=""/>
      </a:majorFont>
      <a:minorFont>
        <a:latin typeface="Arial"/>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6350" cap="sq">
          <a:no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spcBef>
            <a:spcPts val="300"/>
          </a:spcBef>
          <a:spcAft>
            <a:spcPts val="300"/>
          </a:spcAft>
          <a:defRPr sz="1600" dirty="0" err="1">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6350" cap="flat">
          <a:solidFill>
            <a:schemeClr val="tx1"/>
          </a:solidFill>
          <a:miter lim="800000"/>
          <a:tailEnd type="none"/>
        </a:ln>
      </a:spPr>
      <a:bodyPr/>
      <a:lstStyle/>
      <a:style>
        <a:lnRef idx="1">
          <a:schemeClr val="accent1"/>
        </a:lnRef>
        <a:fillRef idx="0">
          <a:schemeClr val="accent1"/>
        </a:fillRef>
        <a:effectRef idx="0">
          <a:schemeClr val="accent1"/>
        </a:effectRef>
        <a:fontRef idx="minor">
          <a:schemeClr val="tx1"/>
        </a:fontRef>
      </a:style>
    </a:lnDef>
    <a:txDef>
      <a:spPr>
        <a:ln w="6350">
          <a:noFill/>
          <a:miter lim="800000"/>
        </a:ln>
      </a:spPr>
      <a:bodyPr vert="horz" wrap="square" lIns="0" tIns="0" rIns="0" bIns="0" rtlCol="0">
        <a:noAutofit/>
      </a:bodyPr>
      <a:lstStyle>
        <a:defPPr algn="l">
          <a:spcBef>
            <a:spcPts val="300"/>
          </a:spcBef>
          <a:spcAft>
            <a:spcPts val="300"/>
          </a:spcAft>
          <a:buNone/>
          <a:defRPr sz="1600" dirty="0" smtClean="0"/>
        </a:defPPr>
      </a:lstStyle>
    </a:txDef>
  </a:objectDefaults>
  <a:extraClrSchemeLst>
    <a:extraClrScheme>
      <a:clrScheme name="Scheme1">
        <a:dk1>
          <a:srgbClr val="000000"/>
        </a:dk1>
        <a:lt1>
          <a:srgbClr val="FFFFFF"/>
        </a:lt1>
        <a:dk2>
          <a:srgbClr val="FFFFFF"/>
        </a:dk2>
        <a:lt2>
          <a:srgbClr val="FFFFFF"/>
        </a:lt2>
        <a:accent1>
          <a:srgbClr val="23277E"/>
        </a:accent1>
        <a:accent2>
          <a:srgbClr val="EE1C26"/>
        </a:accent2>
        <a:accent3>
          <a:srgbClr val="006AB2"/>
        </a:accent3>
        <a:accent4>
          <a:srgbClr val="95C23D"/>
        </a:accent4>
        <a:accent5>
          <a:srgbClr val="F7D700"/>
        </a:accent5>
        <a:accent6>
          <a:srgbClr val="FF9900"/>
        </a:accent6>
        <a:hlink>
          <a:srgbClr val="0000FF"/>
        </a:hlink>
        <a:folHlink>
          <a:srgbClr val="800080"/>
        </a:folHlink>
      </a:clrScheme>
    </a:extraClrScheme>
  </a:extraClrSchemeLst>
  <a:custClrLst>
    <a:custClr name="Dark Gray">
      <a:srgbClr val="4D4D4D"/>
    </a:custClr>
    <a:custClr name="Mid Gray">
      <a:srgbClr val="7F7F7F"/>
    </a:custClr>
    <a:custClr name="Light Gray">
      <a:srgbClr val="B3B3B3"/>
    </a:custClr>
    <a:custClr name="Super Light Gray">
      <a:srgbClr val="D0D0D0"/>
    </a:custClr>
    <a:custClr name="Pale Gray">
      <a:srgbClr val="E6E6E6"/>
    </a:custClr>
    <a:custClr name="Loght blue">
      <a:srgbClr val="00A1E0"/>
    </a:custClr>
    <a:custClr name="Pink">
      <a:srgbClr val="E94190"/>
    </a:custClr>
    <a:custClr name="Red">
      <a:srgbClr val="B51621"/>
    </a:custClr>
  </a:custClrLst>
  <a:extLst>
    <a:ext uri="{05A4C25C-085E-4340-85A3-A5531E510DB2}">
      <thm15:themeFamily xmlns:thm15="http://schemas.microsoft.com/office/thememl/2012/main" name="FR_PA7711_16x9_OF_v1.potx" id="{122F86BC-F0F6-4473-963E-2AE867F7885E}" vid="{2D961CD9-0486-4B2E-969B-87E8846C172B}"/>
    </a:ext>
  </a:extLst>
</a:theme>
</file>

<file path=ppt/theme/theme3.xml><?xml version="1.0" encoding="utf-8"?>
<a:theme xmlns:a="http://schemas.openxmlformats.org/drawingml/2006/main" name="ANS_THEME STANDARD_V1.0">
  <a:themeElements>
    <a:clrScheme name="ASIP_COULEURS STANDARD_V1.0">
      <a:dk1>
        <a:sysClr val="windowText" lastClr="000000"/>
      </a:dk1>
      <a:lt1>
        <a:sysClr val="window" lastClr="FFFFFF"/>
      </a:lt1>
      <a:dk2>
        <a:srgbClr val="006AB2"/>
      </a:dk2>
      <a:lt2>
        <a:srgbClr val="C7C0BA"/>
      </a:lt2>
      <a:accent1>
        <a:srgbClr val="00A1E0"/>
      </a:accent1>
      <a:accent2>
        <a:srgbClr val="95C23D"/>
      </a:accent2>
      <a:accent3>
        <a:srgbClr val="F7D700"/>
      </a:accent3>
      <a:accent4>
        <a:srgbClr val="FF9900"/>
      </a:accent4>
      <a:accent5>
        <a:srgbClr val="E94190"/>
      </a:accent5>
      <a:accent6>
        <a:srgbClr val="B51621"/>
      </a:accent6>
      <a:hlink>
        <a:srgbClr val="00A1E0"/>
      </a:hlink>
      <a:folHlink>
        <a:srgbClr val="E2001A"/>
      </a:folHlink>
    </a:clrScheme>
    <a:fontScheme name="ASIP_POLIC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spPr>
      <a:bodyPr rtlCol="0" anchor="ctr"/>
      <a:lstStyle>
        <a:defPPr algn="ctr">
          <a:defRPr sz="180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108000" rIns="72000" bIns="108000" rtlCol="0" anchor="ctr" anchorCtr="0">
        <a:normAutofit/>
      </a:bodyPr>
      <a:lstStyle>
        <a:defPPr algn="ctr">
          <a:defRPr sz="1500" dirty="0" err="1" smtClean="0">
            <a:solidFill>
              <a:srgbClr val="575757"/>
            </a:solidFill>
          </a:defRPr>
        </a:defPPr>
      </a:lstStyle>
    </a:txDef>
  </a:objectDefaults>
  <a:extraClrSchemeLst/>
  <a:extLst>
    <a:ext uri="{05A4C25C-085E-4340-85A3-A5531E510DB2}">
      <thm15:themeFamily xmlns:thm15="http://schemas.microsoft.com/office/thememl/2012/main" name="ANS_MOD_STANDARD_POWERPOINT_V1.0.potx" id="{1D0B4528-888A-4F4B-A3C8-6EAC4B100E8E}" vid="{1774E66C-32F2-4469-890D-D4A16E5F2A1A}"/>
    </a:ext>
  </a:extLst>
</a:theme>
</file>

<file path=ppt/theme/theme4.xml><?xml version="1.0" encoding="utf-8"?>
<a:theme xmlns:a="http://schemas.openxmlformats.org/drawingml/2006/main" name="TEMPLATE_INTITULE_OFFICIEL">
  <a:themeElements>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fontScheme name="Personnalisé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presentation ppt_DNS.pptx" id="{DE6CDBFD-156E-4223-BB78-D47CFF91F74D}" vid="{F0AA3867-B991-4ED7-AADE-FDA598DAAFDB}"/>
    </a:ext>
  </a:extLst>
</a:theme>
</file>

<file path=ppt/theme/theme5.xml><?xml version="1.0" encoding="utf-8"?>
<a:theme xmlns:a="http://schemas.openxmlformats.org/drawingml/2006/main" name="1_TEMPLATE_INTITULE_OFFICIEL">
  <a:themeElements>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fontScheme name="Personnalisé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presentation ppt_DNS.pptx" id="{DE6CDBFD-156E-4223-BB78-D47CFF91F74D}" vid="{F0AA3867-B991-4ED7-AADE-FDA598DAAFDB}"/>
    </a:ext>
  </a:extLst>
</a:theme>
</file>

<file path=ppt/theme/theme6.xml><?xml version="1.0" encoding="utf-8"?>
<a:theme xmlns:a="http://schemas.openxmlformats.org/drawingml/2006/main" name="1_ANS_THEME STANDARD_V1.0">
  <a:themeElements>
    <a:clrScheme name="Custom 1">
      <a:dk1>
        <a:srgbClr val="000000"/>
      </a:dk1>
      <a:lt1>
        <a:srgbClr val="FFFFFF"/>
      </a:lt1>
      <a:dk2>
        <a:srgbClr val="44546A"/>
      </a:dk2>
      <a:lt2>
        <a:srgbClr val="E7E6E6"/>
      </a:lt2>
      <a:accent1>
        <a:srgbClr val="DAADCE"/>
      </a:accent1>
      <a:accent2>
        <a:srgbClr val="F28DBC"/>
      </a:accent2>
      <a:accent3>
        <a:srgbClr val="A5A5A5"/>
      </a:accent3>
      <a:accent4>
        <a:srgbClr val="EB5B65"/>
      </a:accent4>
      <a:accent5>
        <a:srgbClr val="E94C96"/>
      </a:accent5>
      <a:accent6>
        <a:srgbClr val="FF9900"/>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E30089434A1B6429E74E783509C085E" ma:contentTypeVersion="14" ma:contentTypeDescription="Crée un document." ma:contentTypeScope="" ma:versionID="ec4c085b0eae41ffbe04010adefe2a09">
  <xsd:schema xmlns:xsd="http://www.w3.org/2001/XMLSchema" xmlns:xs="http://www.w3.org/2001/XMLSchema" xmlns:p="http://schemas.microsoft.com/office/2006/metadata/properties" xmlns:ns2="75c7fbef-a25d-4ec2-a435-6958b079fa4c" xmlns:ns3="bf3f9de3-1c80-4323-bee4-996f64d57a5c" targetNamespace="http://schemas.microsoft.com/office/2006/metadata/properties" ma:root="true" ma:fieldsID="a6db30858162f725b81345f44586ae56" ns2:_="" ns3:_="">
    <xsd:import namespace="75c7fbef-a25d-4ec2-a435-6958b079fa4c"/>
    <xsd:import namespace="bf3f9de3-1c80-4323-bee4-996f64d57a5c"/>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5c7fbef-a25d-4ec2-a435-6958b079fa4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lcf76f155ced4ddcb4097134ff3c332f" ma:index="16" nillable="true" ma:taxonomy="true" ma:internalName="lcf76f155ced4ddcb4097134ff3c332f" ma:taxonomyFieldName="MediaServiceImageTags" ma:displayName="Balises d’images" ma:readOnly="false" ma:fieldId="{5cf76f15-5ced-4ddc-b409-7134ff3c332f}" ma:taxonomyMulti="true" ma:sspId="c4480557-28ee-4200-b705-f4b4ceb9c11a"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f3f9de3-1c80-4323-bee4-996f64d57a5c" elementFormDefault="qualified">
    <xsd:import namespace="http://schemas.microsoft.com/office/2006/documentManagement/types"/>
    <xsd:import namespace="http://schemas.microsoft.com/office/infopath/2007/PartnerControls"/>
    <xsd:element name="SharedWithUsers" ma:index="10"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Partagé avec détails" ma:internalName="SharedWithDetails" ma:readOnly="true">
      <xsd:simpleType>
        <xsd:restriction base="dms:Note">
          <xsd:maxLength value="255"/>
        </xsd:restriction>
      </xsd:simpleType>
    </xsd:element>
    <xsd:element name="TaxCatchAll" ma:index="17" nillable="true" ma:displayName="Taxonomy Catch All Column" ma:hidden="true" ma:list="{5368b913-0e49-4aac-b1a5-64d51e95321f}" ma:internalName="TaxCatchAll" ma:showField="CatchAllData" ma:web="bf3f9de3-1c80-4323-bee4-996f64d57a5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75c7fbef-a25d-4ec2-a435-6958b079fa4c">
      <Terms xmlns="http://schemas.microsoft.com/office/infopath/2007/PartnerControls"/>
    </lcf76f155ced4ddcb4097134ff3c332f>
    <TaxCatchAll xmlns="bf3f9de3-1c80-4323-bee4-996f64d57a5c" xsi:nil="true"/>
    <SharedWithUsers xmlns="bf3f9de3-1c80-4323-bee4-996f64d57a5c">
      <UserInfo>
        <DisplayName>Victor NOBLET (EXT)</DisplayName>
        <AccountId>154</AccountId>
        <AccountType/>
      </UserInfo>
      <UserInfo>
        <DisplayName>Sophie JOUBERT (EXT)</DisplayName>
        <AccountId>311</AccountId>
        <AccountType/>
      </UserInfo>
      <UserInfo>
        <DisplayName>Elodie CHAUDRON</DisplayName>
        <AccountId>9</AccountId>
        <AccountType/>
      </UserInfo>
      <UserInfo>
        <DisplayName>Jacques WATRELOT (EXT)</DisplayName>
        <AccountId>91</AccountId>
        <AccountType/>
      </UserInfo>
    </SharedWithUsers>
  </documentManagement>
</p:properties>
</file>

<file path=customXml/itemProps1.xml><?xml version="1.0" encoding="utf-8"?>
<ds:datastoreItem xmlns:ds="http://schemas.openxmlformats.org/officeDocument/2006/customXml" ds:itemID="{191F0D55-893C-45E0-825A-305E00FF0743}">
  <ds:schemaRefs>
    <ds:schemaRef ds:uri="http://schemas.microsoft.com/sharepoint/v3/contenttype/forms"/>
  </ds:schemaRefs>
</ds:datastoreItem>
</file>

<file path=customXml/itemProps2.xml><?xml version="1.0" encoding="utf-8"?>
<ds:datastoreItem xmlns:ds="http://schemas.openxmlformats.org/officeDocument/2006/customXml" ds:itemID="{E1DDB49A-4FBE-4DB1-AC0E-53A614591229}"/>
</file>

<file path=customXml/itemProps3.xml><?xml version="1.0" encoding="utf-8"?>
<ds:datastoreItem xmlns:ds="http://schemas.openxmlformats.org/officeDocument/2006/customXml" ds:itemID="{0E855F43-6686-4561-A3CC-70B73834AE67}">
  <ds:schemaRefs>
    <ds:schemaRef ds:uri="http://schemas.microsoft.com/office/2006/documentManagement/types"/>
    <ds:schemaRef ds:uri="http://www.w3.org/XML/1998/namespace"/>
    <ds:schemaRef ds:uri="http://purl.org/dc/elements/1.1/"/>
    <ds:schemaRef ds:uri="75c7fbef-a25d-4ec2-a435-6958b079fa4c"/>
    <ds:schemaRef ds:uri="bf3f9de3-1c80-4323-bee4-996f64d57a5c"/>
    <ds:schemaRef ds:uri="http://schemas.openxmlformats.org/package/2006/metadata/core-properties"/>
    <ds:schemaRef ds:uri="http://purl.org/dc/terms/"/>
    <ds:schemaRef ds:uri="http://schemas.microsoft.com/office/2006/metadata/properties"/>
    <ds:schemaRef ds:uri="http://purl.org/dc/dcmitype/"/>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7791</TotalTime>
  <Words>9914</Words>
  <Application>Microsoft Office PowerPoint</Application>
  <PresentationFormat>Affichage à l'écran (16:9)</PresentationFormat>
  <Paragraphs>2023</Paragraphs>
  <Slides>52</Slides>
  <Notes>13</Notes>
  <HiddenSlides>0</HiddenSlides>
  <MMClips>0</MMClips>
  <ScaleCrop>false</ScaleCrop>
  <HeadingPairs>
    <vt:vector size="8" baseType="variant">
      <vt:variant>
        <vt:lpstr>Polices utilisées</vt:lpstr>
      </vt:variant>
      <vt:variant>
        <vt:i4>10</vt:i4>
      </vt:variant>
      <vt:variant>
        <vt:lpstr>Thème</vt:lpstr>
      </vt:variant>
      <vt:variant>
        <vt:i4>6</vt:i4>
      </vt:variant>
      <vt:variant>
        <vt:lpstr>Serveurs OLE incorporés</vt:lpstr>
      </vt:variant>
      <vt:variant>
        <vt:i4>1</vt:i4>
      </vt:variant>
      <vt:variant>
        <vt:lpstr>Titres des diapositives</vt:lpstr>
      </vt:variant>
      <vt:variant>
        <vt:i4>52</vt:i4>
      </vt:variant>
    </vt:vector>
  </HeadingPairs>
  <TitlesOfParts>
    <vt:vector size="69" baseType="lpstr">
      <vt:lpstr>Arial</vt:lpstr>
      <vt:lpstr>Arimo</vt:lpstr>
      <vt:lpstr>Calibri</vt:lpstr>
      <vt:lpstr>Courier New</vt:lpstr>
      <vt:lpstr>Noto Sans Symbols</vt:lpstr>
      <vt:lpstr>Open Sans</vt:lpstr>
      <vt:lpstr>Segoe UI</vt:lpstr>
      <vt:lpstr>Webdings</vt:lpstr>
      <vt:lpstr>Wingdings</vt:lpstr>
      <vt:lpstr>Wingdings 3</vt:lpstr>
      <vt:lpstr>ANS_THEME STANDARD_V1.0</vt:lpstr>
      <vt:lpstr>8_White_FR_PA7711_16x9_OF_v1</vt:lpstr>
      <vt:lpstr>ANS_THEME STANDARD_V1.0</vt:lpstr>
      <vt:lpstr>TEMPLATE_INTITULE_OFFICIEL</vt:lpstr>
      <vt:lpstr>1_TEMPLATE_INTITULE_OFFICIEL</vt:lpstr>
      <vt:lpstr>1_ANS_THEME STANDARD_V1.0</vt:lpstr>
      <vt:lpstr>Diapositive think-cell</vt:lpstr>
      <vt:lpstr>Phase pilote PCA/PRA</vt:lpstr>
      <vt:lpstr>Présentation PowerPoint</vt:lpstr>
      <vt:lpstr>Présentation PowerPoint</vt:lpstr>
      <vt:lpstr>Calendrier prévisionnel de la phase pilote</vt:lpstr>
      <vt:lpstr>Présentation PowerPoint</vt:lpstr>
      <vt:lpstr>Présentation PowerPoint</vt:lpstr>
      <vt:lpstr>Satisfaction des établissements pilotes</vt:lpstr>
      <vt:lpstr>L’appropriation des documents composant le kit PCRA</vt:lpstr>
      <vt:lpstr>L’organisation et le déroulement de la phase pilote</vt:lpstr>
      <vt:lpstr>Présentation PowerPoint</vt:lpstr>
      <vt:lpstr>La désignation d’un Responsable PCRA (RPCRA)</vt:lpstr>
      <vt:lpstr>La désignation d’un Responsable PCRA (RPCRA)</vt:lpstr>
      <vt:lpstr>La mise en œuvre d’un comité de pilotage de la démarche (COPIL)</vt:lpstr>
      <vt:lpstr>La mise en œuvre d’un comité de pilotage de la démarche (COPIL)</vt:lpstr>
      <vt:lpstr>La stratégie de communication : définir le « pourquoi »</vt:lpstr>
      <vt:lpstr>Autres bonnes pratiques en matière de comitologie et de cadrage des travaux</vt:lpstr>
      <vt:lpstr>Présentation PowerPoint</vt:lpstr>
      <vt:lpstr>La réalisation des bilans d’impacts sur l’activité (BIA)</vt:lpstr>
      <vt:lpstr>La réalisation des bilans d’impacts sur l’activité (BIA)</vt:lpstr>
      <vt:lpstr>La sélection des services pilotes pour élaborer les BIA</vt:lpstr>
      <vt:lpstr>La formalisation du PCRA cadre</vt:lpstr>
      <vt:lpstr>Eléments permettant de mener à bien les travaux d’élaboration du PCRA</vt:lpstr>
      <vt:lpstr>Les enjeux en matière de formation des équipes</vt:lpstr>
      <vt:lpstr>La « crash box »</vt:lpstr>
      <vt:lpstr>L’articulation des travaux PCRA avec la démarche d’amélioration continue de la qualité et des risques</vt:lpstr>
      <vt:lpstr>Difficultés rencontrées lors des travaux d’élaboration du PCRA</vt:lpstr>
      <vt:lpstr>La poursuite des travaux à l’issue de la phase pilote</vt:lpstr>
      <vt:lpstr>Présentation PowerPoint</vt:lpstr>
      <vt:lpstr>En synthèse</vt:lpstr>
      <vt:lpstr>Présentation PowerPoint</vt:lpstr>
      <vt:lpstr>FAQ</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Groupe de travail territorial ANS   Cyber Sécurité</dc:title>
  <dc:creator>Julien FAURE</dc:creator>
  <cp:lastModifiedBy>Victor NOBLET</cp:lastModifiedBy>
  <cp:revision>109</cp:revision>
  <dcterms:created xsi:type="dcterms:W3CDTF">2021-07-01T14:58:41Z</dcterms:created>
  <dcterms:modified xsi:type="dcterms:W3CDTF">2024-01-09T10:28:49Z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itre">
    <vt:lpwstr>Titre du document</vt:lpwstr>
  </property>
  <property fmtid="{D5CDD505-2E9C-101B-9397-08002B2CF9AE}" pid="3" name="_Sous-titre">
    <vt:lpwstr>Sous-titre</vt:lpwstr>
  </property>
  <property fmtid="{D5CDD505-2E9C-101B-9397-08002B2CF9AE}" pid="4" name="_Projet">
    <vt:lpwstr>Nom du projet</vt:lpwstr>
  </property>
  <property fmtid="{D5CDD505-2E9C-101B-9397-08002B2CF9AE}" pid="5" name="_Direction">
    <vt:lpwstr>Nom du pôle/direction</vt:lpwstr>
  </property>
  <property fmtid="{D5CDD505-2E9C-101B-9397-08002B2CF9AE}" pid="6" name="_Version">
    <vt:lpwstr>V0.1</vt:lpwstr>
  </property>
  <property fmtid="{D5CDD505-2E9C-101B-9397-08002B2CF9AE}" pid="7" name="_Statut">
    <vt:lpwstr>En cours</vt:lpwstr>
  </property>
  <property fmtid="{D5CDD505-2E9C-101B-9397-08002B2CF9AE}" pid="8" name="_Classification">
    <vt:lpwstr>Restreinte</vt:lpwstr>
  </property>
  <property fmtid="{D5CDD505-2E9C-101B-9397-08002B2CF9AE}" pid="9" name="*Choix Statut">
    <vt:lpwstr>En cours / En validation / Validé</vt:lpwstr>
  </property>
  <property fmtid="{D5CDD505-2E9C-101B-9397-08002B2CF9AE}" pid="10" name="*Choix classification">
    <vt:lpwstr>Publique / Interne / Restreinte / Confidentielle</vt:lpwstr>
  </property>
  <property fmtid="{D5CDD505-2E9C-101B-9397-08002B2CF9AE}" pid="11" name="ContentTypeId">
    <vt:lpwstr>0x010100AE30089434A1B6429E74E783509C085E</vt:lpwstr>
  </property>
  <property fmtid="{D5CDD505-2E9C-101B-9397-08002B2CF9AE}" pid="12" name="MediaServiceImageTags">
    <vt:lpwstr/>
  </property>
</Properties>
</file>