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7"/>
  </p:notesMasterIdLst>
  <p:sldIdLst>
    <p:sldId id="256" r:id="rId5"/>
    <p:sldId id="257" r:id="rId6"/>
  </p:sldIdLst>
  <p:sldSz cx="6858000" cy="9906000" type="A4"/>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9" roundtripDataSignature="AMtx7migwt8s6kHo3fpHXzmLGyFn+xggW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na Monti"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AB2"/>
    <a:srgbClr val="E94C96"/>
    <a:srgbClr val="FFFFFF"/>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5E90BF-B2FB-475D-9761-1A834BDCC114}" v="2" dt="2024-01-16T09:17:18.129"/>
  </p1510:revLst>
</p1510:revInfo>
</file>

<file path=ppt/tableStyles.xml><?xml version="1.0" encoding="utf-8"?>
<a:tblStyleLst xmlns:a="http://schemas.openxmlformats.org/drawingml/2006/main" def="{C554101E-ABD1-4333-AD8F-F7169F1783D7}">
  <a:tblStyle styleId="{C554101E-ABD1-4333-AD8F-F7169F1783D7}" styleName="Table_0">
    <a:wholeTbl>
      <a:tcTxStyle>
        <a:font>
          <a:latin typeface="Arial"/>
          <a:ea typeface="Arial"/>
          <a:cs typeface="Arial"/>
        </a:font>
        <a:srgbClr val="000000"/>
      </a:tcTxStyle>
      <a:tcStyle>
        <a:tcBdr>
          <a:left>
            <a:ln w="12700" cap="flat" cmpd="sng">
              <a:solidFill>
                <a:srgbClr val="006AB2"/>
              </a:solidFill>
              <a:prstDash val="solid"/>
              <a:round/>
              <a:headEnd type="none" w="sm" len="sm"/>
              <a:tailEnd type="none" w="sm" len="sm"/>
            </a:ln>
          </a:left>
          <a:right>
            <a:ln w="12700" cap="flat" cmpd="sng">
              <a:solidFill>
                <a:srgbClr val="006AB2"/>
              </a:solidFill>
              <a:prstDash val="solid"/>
              <a:round/>
              <a:headEnd type="none" w="sm" len="sm"/>
              <a:tailEnd type="none" w="sm" len="sm"/>
            </a:ln>
          </a:right>
          <a:top>
            <a:ln w="12700" cap="flat" cmpd="sng">
              <a:solidFill>
                <a:srgbClr val="006AB2"/>
              </a:solidFill>
              <a:prstDash val="solid"/>
              <a:round/>
              <a:headEnd type="none" w="sm" len="sm"/>
              <a:tailEnd type="none" w="sm" len="sm"/>
            </a:ln>
          </a:top>
          <a:bottom>
            <a:ln w="12700" cap="flat" cmpd="sng">
              <a:solidFill>
                <a:srgbClr val="006AB2"/>
              </a:solidFill>
              <a:prstDash val="solid"/>
              <a:round/>
              <a:headEnd type="none" w="sm" len="sm"/>
              <a:tailEnd type="none" w="sm" len="sm"/>
            </a:ln>
          </a:bottom>
          <a:insideH>
            <a:ln w="12700" cap="flat" cmpd="sng">
              <a:solidFill>
                <a:srgbClr val="006AB2"/>
              </a:solidFill>
              <a:prstDash val="solid"/>
              <a:round/>
              <a:headEnd type="none" w="sm" len="sm"/>
              <a:tailEnd type="none" w="sm" len="sm"/>
            </a:ln>
          </a:insideH>
          <a:insideV>
            <a:ln w="12700" cap="flat" cmpd="sng">
              <a:solidFill>
                <a:srgbClr val="006AB2"/>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317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customschemas.google.com/relationships/presentationmetadata" Target="metadata"/><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 NOBLET (EXT)" userId="0e13074c-754a-4ac0-ae50-61b96393d097" providerId="ADAL" clId="{9E5E90BF-B2FB-475D-9761-1A834BDCC114}"/>
    <pc:docChg chg="custSel">
      <pc:chgData name="Victor NOBLET (EXT)" userId="0e13074c-754a-4ac0-ae50-61b96393d097" providerId="ADAL" clId="{9E5E90BF-B2FB-475D-9761-1A834BDCC114}" dt="2024-01-16T09:17:22.667" v="0" actId="1592"/>
      <pc:docMkLst>
        <pc:docMk/>
      </pc:docMkLst>
      <pc:sldChg chg="delCm">
        <pc:chgData name="Victor NOBLET (EXT)" userId="0e13074c-754a-4ac0-ae50-61b96393d097" providerId="ADAL" clId="{9E5E90BF-B2FB-475D-9761-1A834BDCC114}" dt="2024-01-16T09:17:22.667" v="0" actId="1592"/>
        <pc:sldMkLst>
          <pc:docMk/>
          <pc:sldMk cId="0" sldId="256"/>
        </pc:sldMkLst>
      </pc:sldChg>
    </pc:docChg>
  </pc:docChgLst>
  <pc:docChgLst>
    <pc:chgData name="Sophie Joubert (FR)" userId="b5a1ab74-074c-42c4-8457-6b4aac8b9051" providerId="ADAL" clId="{66275745-0A84-4F80-880B-B4584F68CDB1}"/>
    <pc:docChg chg="undo custSel modSld">
      <pc:chgData name="Sophie Joubert (FR)" userId="b5a1ab74-074c-42c4-8457-6b4aac8b9051" providerId="ADAL" clId="{66275745-0A84-4F80-880B-B4584F68CDB1}" dt="2023-09-18T13:08:01.652" v="262"/>
      <pc:docMkLst>
        <pc:docMk/>
      </pc:docMkLst>
      <pc:sldChg chg="addSp modSp mod">
        <pc:chgData name="Sophie Joubert (FR)" userId="b5a1ab74-074c-42c4-8457-6b4aac8b9051" providerId="ADAL" clId="{66275745-0A84-4F80-880B-B4584F68CDB1}" dt="2023-09-18T13:07:21.766" v="239"/>
        <pc:sldMkLst>
          <pc:docMk/>
          <pc:sldMk cId="0" sldId="256"/>
        </pc:sldMkLst>
        <pc:spChg chg="add mod">
          <ac:chgData name="Sophie Joubert (FR)" userId="b5a1ab74-074c-42c4-8457-6b4aac8b9051" providerId="ADAL" clId="{66275745-0A84-4F80-880B-B4584F68CDB1}" dt="2023-09-18T11:43:01.374" v="0"/>
          <ac:spMkLst>
            <pc:docMk/>
            <pc:sldMk cId="0" sldId="256"/>
            <ac:spMk id="10" creationId="{AE18910E-2220-4262-B6A4-376B66B09489}"/>
          </ac:spMkLst>
        </pc:spChg>
        <pc:graphicFrameChg chg="ord modGraphic">
          <ac:chgData name="Sophie Joubert (FR)" userId="b5a1ab74-074c-42c4-8457-6b4aac8b9051" providerId="ADAL" clId="{66275745-0A84-4F80-880B-B4584F68CDB1}" dt="2023-09-18T13:07:21.766" v="239"/>
          <ac:graphicFrameMkLst>
            <pc:docMk/>
            <pc:sldMk cId="0" sldId="256"/>
            <ac:graphicFrameMk id="96" creationId="{00000000-0000-0000-0000-000000000000}"/>
          </ac:graphicFrameMkLst>
        </pc:graphicFrameChg>
      </pc:sldChg>
      <pc:sldChg chg="addSp modSp mod">
        <pc:chgData name="Sophie Joubert (FR)" userId="b5a1ab74-074c-42c4-8457-6b4aac8b9051" providerId="ADAL" clId="{66275745-0A84-4F80-880B-B4584F68CDB1}" dt="2023-09-18T13:08:01.652" v="262"/>
        <pc:sldMkLst>
          <pc:docMk/>
          <pc:sldMk cId="0" sldId="257"/>
        </pc:sldMkLst>
        <pc:spChg chg="add mod">
          <ac:chgData name="Sophie Joubert (FR)" userId="b5a1ab74-074c-42c4-8457-6b4aac8b9051" providerId="ADAL" clId="{66275745-0A84-4F80-880B-B4584F68CDB1}" dt="2023-09-18T11:43:20.343" v="2"/>
          <ac:spMkLst>
            <pc:docMk/>
            <pc:sldMk cId="0" sldId="257"/>
            <ac:spMk id="10" creationId="{AE18910E-2220-4262-B6A4-376B66B09489}"/>
          </ac:spMkLst>
        </pc:spChg>
        <pc:graphicFrameChg chg="ord modGraphic">
          <ac:chgData name="Sophie Joubert (FR)" userId="b5a1ab74-074c-42c4-8457-6b4aac8b9051" providerId="ADAL" clId="{66275745-0A84-4F80-880B-B4584F68CDB1}" dt="2023-09-18T13:08:01.652" v="262"/>
          <ac:graphicFrameMkLst>
            <pc:docMk/>
            <pc:sldMk cId="0" sldId="257"/>
            <ac:graphicFrameMk id="109" creationId="{00000000-0000-0000-0000-00000000000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25a1c9d2219_0_187: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25a1c9d2219_0_18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g25a1c9d2219_0_18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7752ab59b1_0_0: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g27752ab59b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0" name="Google Shape;100;g27752ab59b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15"/>
        <p:cNvGrpSpPr/>
        <p:nvPr/>
      </p:nvGrpSpPr>
      <p:grpSpPr>
        <a:xfrm>
          <a:off x="0" y="0"/>
          <a:ext cx="0" cy="0"/>
          <a:chOff x="0" y="0"/>
          <a:chExt cx="0" cy="0"/>
        </a:xfrm>
      </p:grpSpPr>
      <p:sp>
        <p:nvSpPr>
          <p:cNvPr id="16" name="Google Shape;16;p6"/>
          <p:cNvSpPr txBox="1">
            <a:spLocks noGrp="1"/>
          </p:cNvSpPr>
          <p:nvPr>
            <p:ph type="ctrTitle"/>
          </p:nvPr>
        </p:nvSpPr>
        <p:spPr>
          <a:xfrm>
            <a:off x="514350" y="1621191"/>
            <a:ext cx="5829300" cy="3448756"/>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6"/>
          <p:cNvSpPr txBox="1">
            <a:spLocks noGrp="1"/>
          </p:cNvSpPr>
          <p:nvPr>
            <p:ph type="subTitle" idx="1"/>
          </p:nvPr>
        </p:nvSpPr>
        <p:spPr>
          <a:xfrm>
            <a:off x="857250" y="5202944"/>
            <a:ext cx="5143500" cy="2391656"/>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8" name="Google Shape;18;p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72"/>
        <p:cNvGrpSpPr/>
        <p:nvPr/>
      </p:nvGrpSpPr>
      <p:grpSpPr>
        <a:xfrm>
          <a:off x="0" y="0"/>
          <a:ext cx="0" cy="0"/>
          <a:chOff x="0" y="0"/>
          <a:chExt cx="0" cy="0"/>
        </a:xfrm>
      </p:grpSpPr>
      <p:sp>
        <p:nvSpPr>
          <p:cNvPr id="73" name="Google Shape;73;p15"/>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5"/>
          <p:cNvSpPr txBox="1">
            <a:spLocks noGrp="1"/>
          </p:cNvSpPr>
          <p:nvPr>
            <p:ph type="body" idx="1"/>
          </p:nvPr>
        </p:nvSpPr>
        <p:spPr>
          <a:xfrm rot="5400000">
            <a:off x="286367" y="2822135"/>
            <a:ext cx="6285266" cy="59150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5" name="Google Shape;75;p1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78"/>
        <p:cNvGrpSpPr/>
        <p:nvPr/>
      </p:nvGrpSpPr>
      <p:grpSpPr>
        <a:xfrm>
          <a:off x="0" y="0"/>
          <a:ext cx="0" cy="0"/>
          <a:chOff x="0" y="0"/>
          <a:chExt cx="0" cy="0"/>
        </a:xfrm>
      </p:grpSpPr>
      <p:sp>
        <p:nvSpPr>
          <p:cNvPr id="79" name="Google Shape;79;p16"/>
          <p:cNvSpPr txBox="1">
            <a:spLocks noGrp="1"/>
          </p:cNvSpPr>
          <p:nvPr>
            <p:ph type="title"/>
          </p:nvPr>
        </p:nvSpPr>
        <p:spPr>
          <a:xfrm rot="5400000">
            <a:off x="1449696" y="3985464"/>
            <a:ext cx="8394877" cy="14787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6"/>
          <p:cNvSpPr txBox="1">
            <a:spLocks noGrp="1"/>
          </p:cNvSpPr>
          <p:nvPr>
            <p:ph type="body" idx="1"/>
          </p:nvPr>
        </p:nvSpPr>
        <p:spPr>
          <a:xfrm rot="5400000">
            <a:off x="-1550679" y="2549570"/>
            <a:ext cx="8394877" cy="43505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1" name="Google Shape;81;p1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21"/>
        <p:cNvGrpSpPr/>
        <p:nvPr/>
      </p:nvGrpSpPr>
      <p:grpSpPr>
        <a:xfrm>
          <a:off x="0" y="0"/>
          <a:ext cx="0" cy="0"/>
          <a:chOff x="0" y="0"/>
          <a:chExt cx="0" cy="0"/>
        </a:xfrm>
      </p:grpSpPr>
      <p:sp>
        <p:nvSpPr>
          <p:cNvPr id="22" name="Google Shape;22;p7"/>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7"/>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4" name="Google Shape;24;p7"/>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7"/>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7"/>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467916" y="2469624"/>
            <a:ext cx="5915025" cy="41206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8"/>
          <p:cNvSpPr txBox="1">
            <a:spLocks noGrp="1"/>
          </p:cNvSpPr>
          <p:nvPr>
            <p:ph type="body" idx="1"/>
          </p:nvPr>
        </p:nvSpPr>
        <p:spPr>
          <a:xfrm>
            <a:off x="467916" y="6629226"/>
            <a:ext cx="5915025" cy="216693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800"/>
              <a:buNone/>
              <a:defRPr sz="1800">
                <a:solidFill>
                  <a:schemeClr val="dk1"/>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30" name="Google Shape;30;p8"/>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8"/>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8"/>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9"/>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9"/>
          <p:cNvSpPr txBox="1">
            <a:spLocks noGrp="1"/>
          </p:cNvSpPr>
          <p:nvPr>
            <p:ph type="body" idx="1"/>
          </p:nvPr>
        </p:nvSpPr>
        <p:spPr>
          <a:xfrm>
            <a:off x="471488" y="2637014"/>
            <a:ext cx="2914650"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6" name="Google Shape;36;p9"/>
          <p:cNvSpPr txBox="1">
            <a:spLocks noGrp="1"/>
          </p:cNvSpPr>
          <p:nvPr>
            <p:ph type="body" idx="2"/>
          </p:nvPr>
        </p:nvSpPr>
        <p:spPr>
          <a:xfrm>
            <a:off x="3471863" y="2637014"/>
            <a:ext cx="2914650"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7" name="Google Shape;37;p9"/>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9"/>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9"/>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40"/>
        <p:cNvGrpSpPr/>
        <p:nvPr/>
      </p:nvGrpSpPr>
      <p:grpSpPr>
        <a:xfrm>
          <a:off x="0" y="0"/>
          <a:ext cx="0" cy="0"/>
          <a:chOff x="0" y="0"/>
          <a:chExt cx="0" cy="0"/>
        </a:xfrm>
      </p:grpSpPr>
      <p:sp>
        <p:nvSpPr>
          <p:cNvPr id="41" name="Google Shape;41;p10"/>
          <p:cNvSpPr txBox="1">
            <a:spLocks noGrp="1"/>
          </p:cNvSpPr>
          <p:nvPr>
            <p:ph type="title"/>
          </p:nvPr>
        </p:nvSpPr>
        <p:spPr>
          <a:xfrm>
            <a:off x="472381"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0"/>
          <p:cNvSpPr txBox="1">
            <a:spLocks noGrp="1"/>
          </p:cNvSpPr>
          <p:nvPr>
            <p:ph type="body" idx="1"/>
          </p:nvPr>
        </p:nvSpPr>
        <p:spPr>
          <a:xfrm>
            <a:off x="472381" y="2428347"/>
            <a:ext cx="2901255" cy="1190095"/>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3" name="Google Shape;43;p10"/>
          <p:cNvSpPr txBox="1">
            <a:spLocks noGrp="1"/>
          </p:cNvSpPr>
          <p:nvPr>
            <p:ph type="body" idx="2"/>
          </p:nvPr>
        </p:nvSpPr>
        <p:spPr>
          <a:xfrm>
            <a:off x="472381" y="3618442"/>
            <a:ext cx="2901255" cy="532218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4" name="Google Shape;44;p10"/>
          <p:cNvSpPr txBox="1">
            <a:spLocks noGrp="1"/>
          </p:cNvSpPr>
          <p:nvPr>
            <p:ph type="body" idx="3"/>
          </p:nvPr>
        </p:nvSpPr>
        <p:spPr>
          <a:xfrm>
            <a:off x="3471863" y="2428347"/>
            <a:ext cx="2915543" cy="1190095"/>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5" name="Google Shape;45;p10"/>
          <p:cNvSpPr txBox="1">
            <a:spLocks noGrp="1"/>
          </p:cNvSpPr>
          <p:nvPr>
            <p:ph type="body" idx="4"/>
          </p:nvPr>
        </p:nvSpPr>
        <p:spPr>
          <a:xfrm>
            <a:off x="3471863" y="3618442"/>
            <a:ext cx="2915543" cy="532218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 name="Google Shape;46;p10"/>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0"/>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49"/>
        <p:cNvGrpSpPr/>
        <p:nvPr/>
      </p:nvGrpSpPr>
      <p:grpSpPr>
        <a:xfrm>
          <a:off x="0" y="0"/>
          <a:ext cx="0" cy="0"/>
          <a:chOff x="0" y="0"/>
          <a:chExt cx="0" cy="0"/>
        </a:xfrm>
      </p:grpSpPr>
      <p:sp>
        <p:nvSpPr>
          <p:cNvPr id="50" name="Google Shape;50;p11"/>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1"/>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1"/>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1"/>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54"/>
        <p:cNvGrpSpPr/>
        <p:nvPr/>
      </p:nvGrpSpPr>
      <p:grpSpPr>
        <a:xfrm>
          <a:off x="0" y="0"/>
          <a:ext cx="0" cy="0"/>
          <a:chOff x="0" y="0"/>
          <a:chExt cx="0" cy="0"/>
        </a:xfrm>
      </p:grpSpPr>
      <p:sp>
        <p:nvSpPr>
          <p:cNvPr id="55" name="Google Shape;55;p12"/>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2"/>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2"/>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3"/>
          <p:cNvSpPr txBox="1">
            <a:spLocks noGrp="1"/>
          </p:cNvSpPr>
          <p:nvPr>
            <p:ph type="body" idx="1"/>
          </p:nvPr>
        </p:nvSpPr>
        <p:spPr>
          <a:xfrm>
            <a:off x="2915543" y="1426283"/>
            <a:ext cx="3471863" cy="703968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61" name="Google Shape;61;p13"/>
          <p:cNvSpPr txBox="1">
            <a:spLocks noGrp="1"/>
          </p:cNvSpPr>
          <p:nvPr>
            <p:ph type="body" idx="2"/>
          </p:nvPr>
        </p:nvSpPr>
        <p:spPr>
          <a:xfrm>
            <a:off x="472381" y="2971800"/>
            <a:ext cx="2211884" cy="55056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2" name="Google Shape;62;p13"/>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3"/>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3"/>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65"/>
        <p:cNvGrpSpPr/>
        <p:nvPr/>
      </p:nvGrpSpPr>
      <p:grpSpPr>
        <a:xfrm>
          <a:off x="0" y="0"/>
          <a:ext cx="0" cy="0"/>
          <a:chOff x="0" y="0"/>
          <a:chExt cx="0" cy="0"/>
        </a:xfrm>
      </p:grpSpPr>
      <p:sp>
        <p:nvSpPr>
          <p:cNvPr id="66" name="Google Shape;66;p14"/>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4"/>
          <p:cNvSpPr>
            <a:spLocks noGrp="1"/>
          </p:cNvSpPr>
          <p:nvPr>
            <p:ph type="pic" idx="2"/>
          </p:nvPr>
        </p:nvSpPr>
        <p:spPr>
          <a:xfrm>
            <a:off x="2915543" y="1426283"/>
            <a:ext cx="3471863" cy="7039681"/>
          </a:xfrm>
          <a:prstGeom prst="rect">
            <a:avLst/>
          </a:prstGeom>
          <a:noFill/>
          <a:ln>
            <a:noFill/>
          </a:ln>
        </p:spPr>
      </p:sp>
      <p:sp>
        <p:nvSpPr>
          <p:cNvPr id="68" name="Google Shape;68;p14"/>
          <p:cNvSpPr txBox="1">
            <a:spLocks noGrp="1"/>
          </p:cNvSpPr>
          <p:nvPr>
            <p:ph type="body" idx="1"/>
          </p:nvPr>
        </p:nvSpPr>
        <p:spPr>
          <a:xfrm>
            <a:off x="472381" y="2971800"/>
            <a:ext cx="2211884" cy="55056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9" name="Google Shape;69;p14"/>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4"/>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4"/>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Google Shape;12;p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5a1c9d2219_0_187"/>
          <p:cNvSpPr/>
          <p:nvPr/>
        </p:nvSpPr>
        <p:spPr>
          <a:xfrm>
            <a:off x="0" y="0"/>
            <a:ext cx="6858000" cy="9906000"/>
          </a:xfrm>
          <a:prstGeom prst="rect">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highlight>
                <a:srgbClr val="FCE6F0"/>
              </a:highlight>
              <a:latin typeface="Calibri"/>
              <a:ea typeface="Calibri"/>
              <a:cs typeface="Calibri"/>
              <a:sym typeface="Calibri"/>
            </a:endParaRPr>
          </a:p>
        </p:txBody>
      </p:sp>
      <p:sp>
        <p:nvSpPr>
          <p:cNvPr id="90" name="Google Shape;90;g25a1c9d2219_0_187"/>
          <p:cNvSpPr/>
          <p:nvPr/>
        </p:nvSpPr>
        <p:spPr>
          <a:xfrm>
            <a:off x="251847" y="241515"/>
            <a:ext cx="6354300" cy="9423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chemeClr val="lt1"/>
                </a:solidFill>
                <a:latin typeface="Calibri"/>
                <a:ea typeface="Calibri"/>
                <a:cs typeface="Calibri"/>
                <a:sym typeface="Calibri"/>
              </a:rPr>
              <a:t>ap</a:t>
            </a:r>
            <a:endParaRPr sz="1800" b="0" i="0" u="none" strike="noStrike" cap="none">
              <a:solidFill>
                <a:schemeClr val="lt1"/>
              </a:solidFill>
              <a:latin typeface="Calibri"/>
              <a:ea typeface="Calibri"/>
              <a:cs typeface="Calibri"/>
              <a:sym typeface="Calibri"/>
            </a:endParaRPr>
          </a:p>
        </p:txBody>
      </p:sp>
      <p:sp>
        <p:nvSpPr>
          <p:cNvPr id="91" name="Google Shape;91;g25a1c9d2219_0_187"/>
          <p:cNvSpPr/>
          <p:nvPr/>
        </p:nvSpPr>
        <p:spPr>
          <a:xfrm rot="-5400000" flipH="1">
            <a:off x="5873950" y="514125"/>
            <a:ext cx="1351500" cy="514800"/>
          </a:xfrm>
          <a:prstGeom prst="snip1Rect">
            <a:avLst>
              <a:gd name="adj" fmla="val 16667"/>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400" b="1" i="0" u="none" strike="noStrike" cap="none">
                <a:solidFill>
                  <a:srgbClr val="E94C96"/>
                </a:solidFill>
                <a:latin typeface="Arial"/>
                <a:ea typeface="Arial"/>
                <a:cs typeface="Arial"/>
                <a:sym typeface="Arial"/>
              </a:rPr>
              <a:t>RECTO</a:t>
            </a:r>
            <a:endParaRPr sz="1400" b="1" i="0" u="none" strike="noStrike" cap="none">
              <a:solidFill>
                <a:srgbClr val="E94C96"/>
              </a:solidFill>
              <a:latin typeface="Arial"/>
              <a:ea typeface="Arial"/>
              <a:cs typeface="Arial"/>
              <a:sym typeface="Arial"/>
            </a:endParaRPr>
          </a:p>
        </p:txBody>
      </p:sp>
      <p:sp>
        <p:nvSpPr>
          <p:cNvPr id="92" name="Google Shape;92;g25a1c9d2219_0_187"/>
          <p:cNvSpPr txBox="1"/>
          <p:nvPr/>
        </p:nvSpPr>
        <p:spPr>
          <a:xfrm>
            <a:off x="2069450" y="302850"/>
            <a:ext cx="4045500" cy="1091100"/>
          </a:xfrm>
          <a:prstGeom prst="rect">
            <a:avLst/>
          </a:prstGeom>
          <a:noFill/>
          <a:ln>
            <a:noFill/>
          </a:ln>
        </p:spPr>
        <p:txBody>
          <a:bodyPr spcFirstLastPara="1" wrap="square" lIns="0" tIns="0" rIns="0" bIns="0" anchor="ctr" anchorCtr="0">
            <a:noAutofit/>
          </a:bodyPr>
          <a:lstStyle/>
          <a:p>
            <a:pPr marL="0" marR="0" lvl="0" indent="0" algn="r" rtl="0">
              <a:lnSpc>
                <a:spcPct val="101250"/>
              </a:lnSpc>
              <a:spcBef>
                <a:spcPts val="0"/>
              </a:spcBef>
              <a:spcAft>
                <a:spcPts val="0"/>
              </a:spcAft>
              <a:buClr>
                <a:srgbClr val="006AB2"/>
              </a:buClr>
              <a:buSzPts val="2000"/>
              <a:buFont typeface="Arial"/>
              <a:buNone/>
            </a:pPr>
            <a:r>
              <a:rPr lang="fr-FR" sz="2000" b="1">
                <a:solidFill>
                  <a:srgbClr val="006AB2"/>
                </a:solidFill>
                <a:latin typeface="Calibri"/>
                <a:ea typeface="Calibri"/>
                <a:cs typeface="Calibri"/>
                <a:sym typeface="Calibri"/>
              </a:rPr>
              <a:t>Lexique</a:t>
            </a:r>
            <a:endParaRPr sz="2000" b="1" i="0" u="none" strike="noStrike" cap="none">
              <a:solidFill>
                <a:srgbClr val="006AB2"/>
              </a:solidFill>
              <a:latin typeface="Calibri"/>
              <a:ea typeface="Calibri"/>
              <a:cs typeface="Calibri"/>
              <a:sym typeface="Calibri"/>
            </a:endParaRPr>
          </a:p>
        </p:txBody>
      </p:sp>
      <p:cxnSp>
        <p:nvCxnSpPr>
          <p:cNvPr id="93" name="Google Shape;93;g25a1c9d2219_0_187"/>
          <p:cNvCxnSpPr/>
          <p:nvPr/>
        </p:nvCxnSpPr>
        <p:spPr>
          <a:xfrm>
            <a:off x="2130458" y="1270300"/>
            <a:ext cx="4161900" cy="0"/>
          </a:xfrm>
          <a:prstGeom prst="straightConnector1">
            <a:avLst/>
          </a:prstGeom>
          <a:noFill/>
          <a:ln w="19050" cap="flat" cmpd="sng">
            <a:solidFill>
              <a:schemeClr val="accent5"/>
            </a:solidFill>
            <a:prstDash val="solid"/>
            <a:miter lim="800000"/>
            <a:headEnd type="none" w="sm" len="sm"/>
            <a:tailEnd type="none" w="sm" len="sm"/>
          </a:ln>
        </p:spPr>
      </p:cxnSp>
      <p:sp>
        <p:nvSpPr>
          <p:cNvPr id="94" name="Google Shape;94;g25a1c9d2219_0_187"/>
          <p:cNvSpPr txBox="1"/>
          <p:nvPr/>
        </p:nvSpPr>
        <p:spPr>
          <a:xfrm>
            <a:off x="478875" y="437825"/>
            <a:ext cx="889500" cy="832500"/>
          </a:xfrm>
          <a:prstGeom prst="rect">
            <a:avLst/>
          </a:prstGeom>
          <a:solidFill>
            <a:schemeClr val="accent5"/>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1" i="0" u="none" strike="noStrike" cap="none">
                <a:solidFill>
                  <a:srgbClr val="000000"/>
                </a:solidFill>
                <a:latin typeface="Calibri"/>
                <a:ea typeface="Calibri"/>
                <a:cs typeface="Calibri"/>
                <a:sym typeface="Calibri"/>
              </a:rPr>
              <a:t>Logo à intégrer</a:t>
            </a:r>
            <a:endParaRPr sz="1400" b="1" i="0" u="none" strike="noStrike" cap="none">
              <a:solidFill>
                <a:srgbClr val="000000"/>
              </a:solidFill>
              <a:latin typeface="Calibri"/>
              <a:ea typeface="Calibri"/>
              <a:cs typeface="Calibri"/>
              <a:sym typeface="Calibri"/>
            </a:endParaRPr>
          </a:p>
        </p:txBody>
      </p:sp>
      <p:sp>
        <p:nvSpPr>
          <p:cNvPr id="95" name="Google Shape;95;g25a1c9d2219_0_187"/>
          <p:cNvSpPr txBox="1"/>
          <p:nvPr/>
        </p:nvSpPr>
        <p:spPr>
          <a:xfrm>
            <a:off x="5089000" y="185075"/>
            <a:ext cx="1246800" cy="286500"/>
          </a:xfrm>
          <a:prstGeom prst="rect">
            <a:avLst/>
          </a:prstGeom>
          <a:solidFill>
            <a:srgbClr val="E94C9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300"/>
              <a:buFont typeface="Arial"/>
              <a:buNone/>
            </a:pPr>
            <a:r>
              <a:rPr lang="fr-FR" sz="1300" b="1">
                <a:solidFill>
                  <a:srgbClr val="FFFFFF"/>
                </a:solidFill>
                <a:latin typeface="Calibri"/>
                <a:ea typeface="Calibri"/>
                <a:cs typeface="Calibri"/>
                <a:sym typeface="Calibri"/>
              </a:rPr>
              <a:t>Annexe</a:t>
            </a:r>
            <a:endParaRPr sz="1300" b="1" i="0" u="none" strike="noStrike" cap="none">
              <a:solidFill>
                <a:srgbClr val="FFFFFF"/>
              </a:solidFill>
              <a:latin typeface="Calibri"/>
              <a:ea typeface="Calibri"/>
              <a:cs typeface="Calibri"/>
              <a:sym typeface="Calibri"/>
            </a:endParaRPr>
          </a:p>
        </p:txBody>
      </p:sp>
      <p:sp>
        <p:nvSpPr>
          <p:cNvPr id="10" name="ZoneTexte 22">
            <a:extLst>
              <a:ext uri="{FF2B5EF4-FFF2-40B4-BE49-F238E27FC236}">
                <a16:creationId xmlns:a16="http://schemas.microsoft.com/office/drawing/2014/main" id="{AE18910E-2220-4262-B6A4-376B66B09489}"/>
              </a:ext>
            </a:extLst>
          </p:cNvPr>
          <p:cNvSpPr txBox="1"/>
          <p:nvPr/>
        </p:nvSpPr>
        <p:spPr>
          <a:xfrm rot="19316576">
            <a:off x="-605031" y="4352835"/>
            <a:ext cx="8068063" cy="1200329"/>
          </a:xfrm>
          <a:prstGeom prst="rect">
            <a:avLst/>
          </a:prstGeom>
          <a:noFill/>
          <a:ln>
            <a:noFill/>
          </a:ln>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7200" b="1" dirty="0">
                <a:solidFill>
                  <a:schemeClr val="bg1">
                    <a:lumMod val="85000"/>
                  </a:schemeClr>
                </a:solidFill>
              </a:rPr>
              <a:t>Version de travail</a:t>
            </a:r>
          </a:p>
        </p:txBody>
      </p:sp>
      <p:graphicFrame>
        <p:nvGraphicFramePr>
          <p:cNvPr id="96" name="Google Shape;96;g25a1c9d2219_0_187"/>
          <p:cNvGraphicFramePr/>
          <p:nvPr>
            <p:extLst>
              <p:ext uri="{D42A27DB-BD31-4B8C-83A1-F6EECF244321}">
                <p14:modId xmlns:p14="http://schemas.microsoft.com/office/powerpoint/2010/main" val="1321148453"/>
              </p:ext>
            </p:extLst>
          </p:nvPr>
        </p:nvGraphicFramePr>
        <p:xfrm>
          <a:off x="533400" y="1539613"/>
          <a:ext cx="5744350" cy="8027865"/>
        </p:xfrm>
        <a:graphic>
          <a:graphicData uri="http://schemas.openxmlformats.org/drawingml/2006/table">
            <a:tbl>
              <a:tblPr>
                <a:noFill/>
                <a:tableStyleId>{C554101E-ABD1-4333-AD8F-F7169F1783D7}</a:tableStyleId>
              </a:tblPr>
              <a:tblGrid>
                <a:gridCol w="1621325">
                  <a:extLst>
                    <a:ext uri="{9D8B030D-6E8A-4147-A177-3AD203B41FA5}">
                      <a16:colId xmlns:a16="http://schemas.microsoft.com/office/drawing/2014/main" val="20000"/>
                    </a:ext>
                  </a:extLst>
                </a:gridCol>
                <a:gridCol w="4123025">
                  <a:extLst>
                    <a:ext uri="{9D8B030D-6E8A-4147-A177-3AD203B41FA5}">
                      <a16:colId xmlns:a16="http://schemas.microsoft.com/office/drawing/2014/main" val="20001"/>
                    </a:ext>
                  </a:extLst>
                </a:gridCol>
              </a:tblGrid>
              <a:tr h="975275">
                <a:tc>
                  <a:txBody>
                    <a:bodyPr/>
                    <a:lstStyle/>
                    <a:p>
                      <a:pPr marL="0" lvl="0" indent="0" algn="ctr" rtl="0">
                        <a:spcBef>
                          <a:spcPts val="0"/>
                        </a:spcBef>
                        <a:spcAft>
                          <a:spcPts val="0"/>
                        </a:spcAft>
                        <a:buNone/>
                      </a:pPr>
                      <a:r>
                        <a:rPr lang="fr-FR" dirty="0">
                          <a:solidFill>
                            <a:schemeClr val="lt1"/>
                          </a:solidFill>
                          <a:latin typeface="Calibri"/>
                          <a:ea typeface="Calibri"/>
                          <a:cs typeface="Calibri"/>
                          <a:sym typeface="Calibri"/>
                        </a:rPr>
                        <a:t>Activité prioritaire</a:t>
                      </a:r>
                      <a:endParaRPr dirty="0">
                        <a:solidFill>
                          <a:schemeClr val="lt1"/>
                        </a:solidFill>
                        <a:latin typeface="Calibri"/>
                        <a:ea typeface="Calibri"/>
                        <a:cs typeface="Calibri"/>
                        <a:sym typeface="Calibri"/>
                      </a:endParaRPr>
                    </a:p>
                  </a:txBody>
                  <a:tcPr marL="90000" marR="90000" marT="90000" marB="90000" anchor="ctr">
                    <a:lnL cap="flat" cmpd="sng">
                      <a:solidFill>
                        <a:srgbClr val="006AB2"/>
                      </a:solidFill>
                      <a:prstDash val="solid"/>
                      <a:round/>
                      <a:headEnd type="none" w="sm" len="sm"/>
                      <a:tailEnd type="none" w="sm" len="sm"/>
                    </a:lnL>
                    <a:lnR w="19050" cap="flat" cmpd="sng">
                      <a:solidFill>
                        <a:srgbClr val="006AB2">
                          <a:alpha val="0"/>
                        </a:srgbClr>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alpha val="95000"/>
                      </a:srgbClr>
                    </a:solidFill>
                  </a:tcPr>
                </a:tc>
                <a:tc>
                  <a:txBody>
                    <a:bodyPr/>
                    <a:lstStyle/>
                    <a:p>
                      <a:pPr marL="0" lvl="0" indent="0" algn="just" rtl="0">
                        <a:spcBef>
                          <a:spcPts val="0"/>
                        </a:spcBef>
                        <a:spcAft>
                          <a:spcPts val="0"/>
                        </a:spcAft>
                        <a:buNone/>
                      </a:pPr>
                      <a:r>
                        <a:rPr lang="fr-FR" i="1" dirty="0">
                          <a:latin typeface="Calibri"/>
                          <a:ea typeface="Calibri"/>
                          <a:cs typeface="Calibri"/>
                          <a:sym typeface="Calibri"/>
                        </a:rPr>
                        <a:t>Activité dont la priorité doit être donnée à la suite d’un incident afin d’en atténuer les impacts. </a:t>
                      </a:r>
                      <a:r>
                        <a:rPr lang="fr-FR" dirty="0">
                          <a:latin typeface="Calibri"/>
                          <a:ea typeface="Calibri"/>
                          <a:cs typeface="Calibri"/>
                          <a:sym typeface="Calibri"/>
                        </a:rPr>
                        <a:t>[ISO 22301:2012]</a:t>
                      </a:r>
                      <a:endParaRPr dirty="0">
                        <a:latin typeface="Calibri"/>
                        <a:ea typeface="Calibri"/>
                        <a:cs typeface="Calibri"/>
                        <a:sym typeface="Calibri"/>
                      </a:endParaRPr>
                    </a:p>
                  </a:txBody>
                  <a:tcPr marL="90000" marR="90000" marT="90000" marB="90000" anchor="ctr">
                    <a:lnL w="19050" cap="flat" cmpd="sng">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alpha val="18350"/>
                      </a:srgbClr>
                    </a:solidFill>
                  </a:tcPr>
                </a:tc>
                <a:extLst>
                  <a:ext uri="{0D108BD9-81ED-4DB2-BD59-A6C34878D82A}">
                    <a16:rowId xmlns:a16="http://schemas.microsoft.com/office/drawing/2014/main" val="10000"/>
                  </a:ext>
                </a:extLst>
              </a:tr>
              <a:tr h="720275">
                <a:tc>
                  <a:txBody>
                    <a:bodyPr/>
                    <a:lstStyle/>
                    <a:p>
                      <a:pPr marL="0" lvl="0" indent="0" algn="ctr" rtl="0">
                        <a:spcBef>
                          <a:spcPts val="0"/>
                        </a:spcBef>
                        <a:spcAft>
                          <a:spcPts val="0"/>
                        </a:spcAft>
                        <a:buNone/>
                      </a:pPr>
                      <a:r>
                        <a:rPr lang="fr-FR" dirty="0">
                          <a:solidFill>
                            <a:srgbClr val="006AB2"/>
                          </a:solidFill>
                          <a:latin typeface="Calibri"/>
                          <a:ea typeface="Calibri"/>
                          <a:cs typeface="Calibri"/>
                          <a:sym typeface="Calibri"/>
                        </a:rPr>
                        <a:t>Bilan d’Impact sur l’Activité (BIA)</a:t>
                      </a:r>
                      <a:endParaRPr dirty="0">
                        <a:solidFill>
                          <a:srgbClr val="006AB2"/>
                        </a:solidFill>
                        <a:latin typeface="Calibri"/>
                        <a:ea typeface="Calibri"/>
                        <a:cs typeface="Calibri"/>
                        <a:sym typeface="Calibri"/>
                      </a:endParaRPr>
                    </a:p>
                  </a:txBody>
                  <a:tcPr marL="90000" marR="90000" marT="90000" marB="90000" anchor="ctr">
                    <a:lnL cap="flat" cmpd="sng">
                      <a:solidFill>
                        <a:srgbClr val="006AB2"/>
                      </a:solidFill>
                      <a:prstDash val="solid"/>
                      <a:round/>
                      <a:headEnd type="none" w="sm" len="sm"/>
                      <a:tailEnd type="none" w="sm" len="sm"/>
                    </a:lnL>
                    <a:lnR w="19050" cap="flat" cmpd="sng">
                      <a:solidFill>
                        <a:srgbClr val="006AB2">
                          <a:alpha val="0"/>
                        </a:srgbClr>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EFEFEF">
                        <a:alpha val="50000"/>
                      </a:srgbClr>
                    </a:solidFill>
                  </a:tcPr>
                </a:tc>
                <a:tc>
                  <a:txBody>
                    <a:bodyPr/>
                    <a:lstStyle/>
                    <a:p>
                      <a:pPr marL="0" lvl="0" indent="0" algn="just" rtl="0">
                        <a:spcBef>
                          <a:spcPts val="0"/>
                        </a:spcBef>
                        <a:spcAft>
                          <a:spcPts val="0"/>
                        </a:spcAft>
                        <a:buNone/>
                      </a:pPr>
                      <a:r>
                        <a:rPr lang="fr-FR" i="1" dirty="0">
                          <a:latin typeface="Calibri"/>
                          <a:ea typeface="Calibri"/>
                          <a:cs typeface="Calibri"/>
                          <a:sym typeface="Calibri"/>
                        </a:rPr>
                        <a:t>Processus d’analyse de l’impact dans le temps d’une perturbation sur l’organisme.</a:t>
                      </a:r>
                      <a:r>
                        <a:rPr lang="fr-FR" dirty="0">
                          <a:latin typeface="Calibri"/>
                          <a:ea typeface="Calibri"/>
                          <a:cs typeface="Calibri"/>
                          <a:sym typeface="Calibri"/>
                        </a:rPr>
                        <a:t> [Norme ISO 22301:2019] </a:t>
                      </a:r>
                      <a:endParaRPr dirty="0">
                        <a:latin typeface="Calibri"/>
                        <a:ea typeface="Calibri"/>
                        <a:cs typeface="Calibri"/>
                        <a:sym typeface="Calibri"/>
                      </a:endParaRPr>
                    </a:p>
                  </a:txBody>
                  <a:tcPr marL="90000" marR="90000" marT="90000" marB="90000" anchor="ctr">
                    <a:lnL w="19050" cap="flat" cmpd="sng">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F3F3F3">
                        <a:alpha val="0"/>
                      </a:srgbClr>
                    </a:solidFill>
                  </a:tcPr>
                </a:tc>
                <a:extLst>
                  <a:ext uri="{0D108BD9-81ED-4DB2-BD59-A6C34878D82A}">
                    <a16:rowId xmlns:a16="http://schemas.microsoft.com/office/drawing/2014/main" val="10001"/>
                  </a:ext>
                </a:extLst>
              </a:tr>
              <a:tr h="1154525">
                <a:tc>
                  <a:txBody>
                    <a:bodyPr/>
                    <a:lstStyle/>
                    <a:p>
                      <a:pPr marL="0" lvl="0" indent="0" algn="ctr" rtl="0">
                        <a:spcBef>
                          <a:spcPts val="0"/>
                        </a:spcBef>
                        <a:spcAft>
                          <a:spcPts val="0"/>
                        </a:spcAft>
                        <a:buNone/>
                      </a:pPr>
                      <a:r>
                        <a:rPr lang="fr-FR">
                          <a:solidFill>
                            <a:schemeClr val="lt1"/>
                          </a:solidFill>
                          <a:latin typeface="Calibri"/>
                          <a:ea typeface="Calibri"/>
                          <a:cs typeface="Calibri"/>
                          <a:sym typeface="Calibri"/>
                        </a:rPr>
                        <a:t>Continuité d’activité</a:t>
                      </a:r>
                      <a:endParaRPr>
                        <a:solidFill>
                          <a:schemeClr val="lt1"/>
                        </a:solidFill>
                        <a:latin typeface="Calibri"/>
                        <a:ea typeface="Calibri"/>
                        <a:cs typeface="Calibri"/>
                        <a:sym typeface="Calibri"/>
                      </a:endParaRPr>
                    </a:p>
                  </a:txBody>
                  <a:tcPr marL="90000" marR="90000" marT="90000" marB="90000" anchor="ctr">
                    <a:lnL cap="flat" cmpd="sng">
                      <a:solidFill>
                        <a:srgbClr val="006AB2"/>
                      </a:solidFill>
                      <a:prstDash val="solid"/>
                      <a:round/>
                      <a:headEnd type="none" w="sm" len="sm"/>
                      <a:tailEnd type="none" w="sm" len="sm"/>
                    </a:lnL>
                    <a:lnR w="19050" cap="flat" cmpd="sng">
                      <a:solidFill>
                        <a:srgbClr val="006AB2">
                          <a:alpha val="0"/>
                        </a:srgbClr>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solidFill>
                  </a:tcPr>
                </a:tc>
                <a:tc>
                  <a:txBody>
                    <a:bodyPr/>
                    <a:lstStyle/>
                    <a:p>
                      <a:pPr marL="0" lvl="0" indent="0" algn="just" rtl="0">
                        <a:spcBef>
                          <a:spcPts val="0"/>
                        </a:spcBef>
                        <a:spcAft>
                          <a:spcPts val="0"/>
                        </a:spcAft>
                        <a:buNone/>
                      </a:pPr>
                      <a:r>
                        <a:rPr lang="fr-FR" i="1">
                          <a:latin typeface="Calibri"/>
                          <a:ea typeface="Calibri"/>
                          <a:cs typeface="Calibri"/>
                          <a:sym typeface="Calibri"/>
                        </a:rPr>
                        <a:t>Capacité d’un organisme à poursuivre la livraison de produits et la fourniture de services dans des délais acceptables à une capacité prédéfinie durant une perturbation.</a:t>
                      </a:r>
                      <a:r>
                        <a:rPr lang="fr-FR">
                          <a:latin typeface="Calibri"/>
                          <a:ea typeface="Calibri"/>
                          <a:cs typeface="Calibri"/>
                          <a:sym typeface="Calibri"/>
                        </a:rPr>
                        <a:t> [Norme ISO 22301:2019]</a:t>
                      </a:r>
                      <a:endParaRPr>
                        <a:latin typeface="Calibri"/>
                        <a:ea typeface="Calibri"/>
                        <a:cs typeface="Calibri"/>
                        <a:sym typeface="Calibri"/>
                      </a:endParaRPr>
                    </a:p>
                  </a:txBody>
                  <a:tcPr marL="90000" marR="90000" marT="90000" marB="90000" anchor="ctr">
                    <a:lnL w="19050" cap="flat" cmpd="sng">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alpha val="18350"/>
                      </a:srgbClr>
                    </a:solidFill>
                  </a:tcPr>
                </a:tc>
                <a:extLst>
                  <a:ext uri="{0D108BD9-81ED-4DB2-BD59-A6C34878D82A}">
                    <a16:rowId xmlns:a16="http://schemas.microsoft.com/office/drawing/2014/main" val="10002"/>
                  </a:ext>
                </a:extLst>
              </a:tr>
              <a:tr h="1124225">
                <a:tc>
                  <a:txBody>
                    <a:bodyPr/>
                    <a:lstStyle/>
                    <a:p>
                      <a:pPr marL="0" lvl="0" indent="0" algn="ctr" rtl="0">
                        <a:spcBef>
                          <a:spcPts val="0"/>
                        </a:spcBef>
                        <a:spcAft>
                          <a:spcPts val="0"/>
                        </a:spcAft>
                        <a:buNone/>
                      </a:pPr>
                      <a:r>
                        <a:rPr lang="fr-FR" dirty="0">
                          <a:solidFill>
                            <a:srgbClr val="006AB2"/>
                          </a:solidFill>
                          <a:latin typeface="Calibri"/>
                          <a:ea typeface="Calibri"/>
                          <a:cs typeface="Calibri"/>
                          <a:sym typeface="Calibri"/>
                        </a:rPr>
                        <a:t>Délai maximum de reprise d’activité (DMRA)</a:t>
                      </a:r>
                      <a:endParaRPr dirty="0">
                        <a:solidFill>
                          <a:srgbClr val="006AB2"/>
                        </a:solidFill>
                        <a:latin typeface="Calibri"/>
                        <a:ea typeface="Calibri"/>
                        <a:cs typeface="Calibri"/>
                        <a:sym typeface="Calibri"/>
                      </a:endParaRPr>
                    </a:p>
                  </a:txBody>
                  <a:tcPr marL="90000" marR="90000" marT="90000" marB="90000" anchor="ctr">
                    <a:lnL cap="flat" cmpd="sng">
                      <a:solidFill>
                        <a:srgbClr val="006AB2"/>
                      </a:solidFill>
                      <a:prstDash val="solid"/>
                      <a:round/>
                      <a:headEnd type="none" w="sm" len="sm"/>
                      <a:tailEnd type="none" w="sm" len="sm"/>
                    </a:lnL>
                    <a:lnR w="19050" cap="flat" cmpd="sng">
                      <a:solidFill>
                        <a:srgbClr val="006AB2">
                          <a:alpha val="0"/>
                        </a:srgbClr>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EFEFEF">
                        <a:alpha val="50000"/>
                      </a:srgbClr>
                    </a:solidFill>
                  </a:tcPr>
                </a:tc>
                <a:tc>
                  <a:txBody>
                    <a:bodyPr/>
                    <a:lstStyle/>
                    <a:p>
                      <a:pPr marL="0" lvl="0" indent="0" algn="just" rtl="0">
                        <a:spcBef>
                          <a:spcPts val="0"/>
                        </a:spcBef>
                        <a:spcAft>
                          <a:spcPts val="0"/>
                        </a:spcAft>
                        <a:buNone/>
                      </a:pPr>
                      <a:r>
                        <a:rPr lang="fr-FR" dirty="0">
                          <a:latin typeface="Calibri"/>
                          <a:ea typeface="Calibri"/>
                          <a:cs typeface="Calibri"/>
                          <a:sym typeface="Calibri"/>
                        </a:rPr>
                        <a:t>Indique le point hypothétique d’activation de la solution de la reprise d’activité. Il consiste à additionner la DMIA et la durée potentielle d’utilisation de la solution de continuité d’activité.</a:t>
                      </a:r>
                      <a:endParaRPr dirty="0">
                        <a:latin typeface="Calibri"/>
                        <a:ea typeface="Calibri"/>
                        <a:cs typeface="Calibri"/>
                        <a:sym typeface="Calibri"/>
                      </a:endParaRPr>
                    </a:p>
                  </a:txBody>
                  <a:tcPr marL="90000" marR="90000" marT="90000" marB="90000" anchor="ctr">
                    <a:lnL w="19050" cap="flat" cmpd="sng">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F3F3F3">
                        <a:alpha val="0"/>
                      </a:srgbClr>
                    </a:solidFill>
                  </a:tcPr>
                </a:tc>
                <a:extLst>
                  <a:ext uri="{0D108BD9-81ED-4DB2-BD59-A6C34878D82A}">
                    <a16:rowId xmlns:a16="http://schemas.microsoft.com/office/drawing/2014/main" val="10003"/>
                  </a:ext>
                </a:extLst>
              </a:tr>
              <a:tr h="0">
                <a:tc>
                  <a:txBody>
                    <a:bodyPr/>
                    <a:lstStyle/>
                    <a:p>
                      <a:pPr marL="0" lvl="0" indent="0" algn="ctr" rtl="0">
                        <a:spcBef>
                          <a:spcPts val="0"/>
                        </a:spcBef>
                        <a:spcAft>
                          <a:spcPts val="0"/>
                        </a:spcAft>
                        <a:buNone/>
                      </a:pPr>
                      <a:r>
                        <a:rPr lang="fr-FR">
                          <a:solidFill>
                            <a:schemeClr val="lt1"/>
                          </a:solidFill>
                          <a:latin typeface="Calibri"/>
                          <a:ea typeface="Calibri"/>
                          <a:cs typeface="Calibri"/>
                          <a:sym typeface="Calibri"/>
                        </a:rPr>
                        <a:t>Durée maximale d’interruption admissible (DMIA)</a:t>
                      </a:r>
                      <a:endParaRPr>
                        <a:solidFill>
                          <a:schemeClr val="lt1"/>
                        </a:solidFill>
                        <a:latin typeface="Calibri"/>
                        <a:ea typeface="Calibri"/>
                        <a:cs typeface="Calibri"/>
                        <a:sym typeface="Calibri"/>
                      </a:endParaRPr>
                    </a:p>
                  </a:txBody>
                  <a:tcPr marL="90000" marR="90000" marT="90000" marB="90000" anchor="ctr">
                    <a:lnL cap="flat" cmpd="sng">
                      <a:solidFill>
                        <a:srgbClr val="006AB2"/>
                      </a:solidFill>
                      <a:prstDash val="solid"/>
                      <a:round/>
                      <a:headEnd type="none" w="sm" len="sm"/>
                      <a:tailEnd type="none" w="sm" len="sm"/>
                    </a:lnL>
                    <a:lnR w="19050" cap="flat" cmpd="sng">
                      <a:solidFill>
                        <a:srgbClr val="006AB2">
                          <a:alpha val="0"/>
                        </a:srgbClr>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solidFill>
                  </a:tcPr>
                </a:tc>
                <a:tc>
                  <a:txBody>
                    <a:bodyPr/>
                    <a:lstStyle/>
                    <a:p>
                      <a:pPr marL="0" lvl="0" indent="0" algn="just" rtl="0">
                        <a:spcBef>
                          <a:spcPts val="0"/>
                        </a:spcBef>
                        <a:spcAft>
                          <a:spcPts val="0"/>
                        </a:spcAft>
                        <a:buNone/>
                      </a:pPr>
                      <a:r>
                        <a:rPr lang="fr-FR" i="1">
                          <a:latin typeface="Calibri"/>
                          <a:ea typeface="Calibri"/>
                          <a:cs typeface="Calibri"/>
                          <a:sym typeface="Calibri"/>
                        </a:rPr>
                        <a:t>Temps nécessaire pour que les impacts défavorables pouvant résulter de la non fourniture d'un produit/service ou de la non réalisation d'une activité, deviennent inacceptables.</a:t>
                      </a:r>
                      <a:r>
                        <a:rPr lang="fr-FR">
                          <a:latin typeface="Calibri"/>
                          <a:ea typeface="Calibri"/>
                          <a:cs typeface="Calibri"/>
                          <a:sym typeface="Calibri"/>
                        </a:rPr>
                        <a:t> [Norme ISO 22301:2019]</a:t>
                      </a:r>
                      <a:endParaRPr>
                        <a:latin typeface="Calibri"/>
                        <a:ea typeface="Calibri"/>
                        <a:cs typeface="Calibri"/>
                        <a:sym typeface="Calibri"/>
                      </a:endParaRPr>
                    </a:p>
                  </a:txBody>
                  <a:tcPr marL="90000" marR="90000" marT="90000" marB="90000" anchor="ctr">
                    <a:lnL w="19050" cap="flat" cmpd="sng">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alpha val="18350"/>
                      </a:srgbClr>
                    </a:solidFill>
                  </a:tcPr>
                </a:tc>
                <a:extLst>
                  <a:ext uri="{0D108BD9-81ED-4DB2-BD59-A6C34878D82A}">
                    <a16:rowId xmlns:a16="http://schemas.microsoft.com/office/drawing/2014/main" val="10004"/>
                  </a:ext>
                </a:extLst>
              </a:tr>
              <a:tr h="0">
                <a:tc>
                  <a:txBody>
                    <a:bodyPr/>
                    <a:lstStyle/>
                    <a:p>
                      <a:pPr marL="0" lvl="0" indent="0" algn="ctr" rtl="0">
                        <a:spcBef>
                          <a:spcPts val="0"/>
                        </a:spcBef>
                        <a:spcAft>
                          <a:spcPts val="0"/>
                        </a:spcAft>
                        <a:buNone/>
                      </a:pPr>
                      <a:r>
                        <a:rPr lang="fr-FR" dirty="0">
                          <a:solidFill>
                            <a:srgbClr val="006AB2"/>
                          </a:solidFill>
                          <a:latin typeface="Calibri"/>
                          <a:ea typeface="Calibri"/>
                          <a:cs typeface="Calibri"/>
                          <a:sym typeface="Calibri"/>
                        </a:rPr>
                        <a:t>Fiche Service (FS)</a:t>
                      </a:r>
                      <a:endParaRPr dirty="0">
                        <a:solidFill>
                          <a:srgbClr val="006AB2"/>
                        </a:solidFill>
                        <a:latin typeface="Calibri"/>
                        <a:ea typeface="Calibri"/>
                        <a:cs typeface="Calibri"/>
                        <a:sym typeface="Calibri"/>
                      </a:endParaRPr>
                    </a:p>
                  </a:txBody>
                  <a:tcPr marL="90000" marR="90000" marT="90000" marB="90000" anchor="ctr">
                    <a:lnL cap="flat" cmpd="sng">
                      <a:solidFill>
                        <a:srgbClr val="006AB2"/>
                      </a:solidFill>
                      <a:prstDash val="solid"/>
                      <a:round/>
                      <a:headEnd type="none" w="sm" len="sm"/>
                      <a:tailEnd type="none" w="sm" len="sm"/>
                    </a:lnL>
                    <a:lnR w="19050" cap="flat" cmpd="sng">
                      <a:solidFill>
                        <a:srgbClr val="006AB2">
                          <a:alpha val="0"/>
                        </a:srgbClr>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EFEFEF">
                        <a:alpha val="50000"/>
                      </a:srgbClr>
                    </a:solidFill>
                  </a:tcPr>
                </a:tc>
                <a:tc>
                  <a:txBody>
                    <a:bodyPr/>
                    <a:lstStyle/>
                    <a:p>
                      <a:pPr marL="0" lvl="0" indent="0" algn="just" rtl="0">
                        <a:spcBef>
                          <a:spcPts val="0"/>
                        </a:spcBef>
                        <a:spcAft>
                          <a:spcPts val="0"/>
                        </a:spcAft>
                        <a:buNone/>
                      </a:pPr>
                      <a:r>
                        <a:rPr lang="fr-FR">
                          <a:latin typeface="Calibri"/>
                          <a:ea typeface="Calibri"/>
                          <a:cs typeface="Calibri"/>
                          <a:sym typeface="Calibri"/>
                        </a:rPr>
                        <a:t>Document unique qui recense les points clés pour assurer la continuité et la reprise de l’activité à l’échelle d’un service. Elle synthétise tous les éléments récoltés et traités au cours des entretiens et du BIA, sous forme d’une page recto verso. Afin d’obtenir la version finale d’une FS, il faut exporter les deux derniers onglets du document Excel “Bilan d’Impact sur l'Activité”.</a:t>
                      </a:r>
                      <a:endParaRPr>
                        <a:latin typeface="Calibri"/>
                        <a:ea typeface="Calibri"/>
                        <a:cs typeface="Calibri"/>
                        <a:sym typeface="Calibri"/>
                      </a:endParaRPr>
                    </a:p>
                  </a:txBody>
                  <a:tcPr marL="90000" marR="90000" marT="90000" marB="90000" anchor="ctr">
                    <a:lnL w="19050" cap="flat" cmpd="sng">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F3F3F3"/>
                    </a:solidFill>
                  </a:tcPr>
                </a:tc>
                <a:extLst>
                  <a:ext uri="{0D108BD9-81ED-4DB2-BD59-A6C34878D82A}">
                    <a16:rowId xmlns:a16="http://schemas.microsoft.com/office/drawing/2014/main" val="10005"/>
                  </a:ext>
                </a:extLst>
              </a:tr>
              <a:tr h="0">
                <a:tc>
                  <a:txBody>
                    <a:bodyPr/>
                    <a:lstStyle/>
                    <a:p>
                      <a:pPr marL="0" lvl="0" indent="0" algn="ctr" rtl="0">
                        <a:spcBef>
                          <a:spcPts val="0"/>
                        </a:spcBef>
                        <a:spcAft>
                          <a:spcPts val="0"/>
                        </a:spcAft>
                        <a:buNone/>
                      </a:pPr>
                      <a:r>
                        <a:rPr lang="fr-FR">
                          <a:solidFill>
                            <a:schemeClr val="lt1"/>
                          </a:solidFill>
                          <a:latin typeface="Calibri"/>
                          <a:ea typeface="Calibri"/>
                          <a:cs typeface="Calibri"/>
                          <a:sym typeface="Calibri"/>
                        </a:rPr>
                        <a:t>Plan de Continuité et de Reprise d’Activité (PCRA) cadre</a:t>
                      </a:r>
                      <a:endParaRPr>
                        <a:solidFill>
                          <a:schemeClr val="lt1"/>
                        </a:solidFill>
                        <a:latin typeface="Calibri"/>
                        <a:ea typeface="Calibri"/>
                        <a:cs typeface="Calibri"/>
                        <a:sym typeface="Calibri"/>
                      </a:endParaRPr>
                    </a:p>
                  </a:txBody>
                  <a:tcPr marL="90000" marR="90000" marT="90000" marB="90000" anchor="ctr">
                    <a:lnL cap="flat" cmpd="sng">
                      <a:solidFill>
                        <a:srgbClr val="006AB2"/>
                      </a:solidFill>
                      <a:prstDash val="solid"/>
                      <a:round/>
                      <a:headEnd type="none" w="sm" len="sm"/>
                      <a:tailEnd type="none" w="sm" len="sm"/>
                    </a:lnL>
                    <a:lnR w="19050" cap="flat" cmpd="sng">
                      <a:solidFill>
                        <a:srgbClr val="006AB2">
                          <a:alpha val="0"/>
                        </a:srgbClr>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solidFill>
                  </a:tcPr>
                </a:tc>
                <a:tc>
                  <a:txBody>
                    <a:bodyPr/>
                    <a:lstStyle/>
                    <a:p>
                      <a:pPr marL="0" lvl="0" indent="0" algn="just" rtl="0">
                        <a:spcBef>
                          <a:spcPts val="0"/>
                        </a:spcBef>
                        <a:spcAft>
                          <a:spcPts val="0"/>
                        </a:spcAft>
                        <a:buNone/>
                      </a:pPr>
                      <a:r>
                        <a:rPr lang="fr-FR" dirty="0">
                          <a:latin typeface="Calibri"/>
                          <a:ea typeface="Calibri"/>
                          <a:cs typeface="Calibri"/>
                          <a:sym typeface="Calibri"/>
                        </a:rPr>
                        <a:t>Plan de réponse du niveau stratégique en cas d’événement perturbateur entraînant une indisponibilité d’une ou plusieurs ressources critiques. C’est la vision globale et stratégique du PCA.</a:t>
                      </a:r>
                      <a:endParaRPr dirty="0">
                        <a:latin typeface="Calibri"/>
                        <a:ea typeface="Calibri"/>
                        <a:cs typeface="Calibri"/>
                        <a:sym typeface="Calibri"/>
                      </a:endParaRPr>
                    </a:p>
                  </a:txBody>
                  <a:tcPr marL="90000" marR="90000" marT="90000" marB="90000" anchor="ctr">
                    <a:lnL w="19050" cap="flat" cmpd="sng">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alpha val="18350"/>
                      </a:srgbClr>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g27752ab59b1_0_0"/>
          <p:cNvSpPr/>
          <p:nvPr/>
        </p:nvSpPr>
        <p:spPr>
          <a:xfrm>
            <a:off x="0" y="0"/>
            <a:ext cx="6858000" cy="9906000"/>
          </a:xfrm>
          <a:prstGeom prst="rect">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highlight>
                <a:srgbClr val="FCE6F0"/>
              </a:highlight>
              <a:latin typeface="Calibri"/>
              <a:ea typeface="Calibri"/>
              <a:cs typeface="Calibri"/>
              <a:sym typeface="Calibri"/>
            </a:endParaRPr>
          </a:p>
        </p:txBody>
      </p:sp>
      <p:sp>
        <p:nvSpPr>
          <p:cNvPr id="103" name="Google Shape;103;g27752ab59b1_0_0"/>
          <p:cNvSpPr/>
          <p:nvPr/>
        </p:nvSpPr>
        <p:spPr>
          <a:xfrm>
            <a:off x="251847" y="241515"/>
            <a:ext cx="6354300" cy="9423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chemeClr val="lt1"/>
                </a:solidFill>
                <a:latin typeface="Calibri"/>
                <a:ea typeface="Calibri"/>
                <a:cs typeface="Calibri"/>
                <a:sym typeface="Calibri"/>
              </a:rPr>
              <a:t>ap</a:t>
            </a:r>
            <a:endParaRPr sz="1800" b="0" i="0" u="none" strike="noStrike" cap="none">
              <a:solidFill>
                <a:schemeClr val="lt1"/>
              </a:solidFill>
              <a:latin typeface="Calibri"/>
              <a:ea typeface="Calibri"/>
              <a:cs typeface="Calibri"/>
              <a:sym typeface="Calibri"/>
            </a:endParaRPr>
          </a:p>
        </p:txBody>
      </p:sp>
      <p:sp>
        <p:nvSpPr>
          <p:cNvPr id="104" name="Google Shape;104;g27752ab59b1_0_0"/>
          <p:cNvSpPr/>
          <p:nvPr/>
        </p:nvSpPr>
        <p:spPr>
          <a:xfrm rot="-5400000" flipH="1">
            <a:off x="5873950" y="514125"/>
            <a:ext cx="1351500" cy="514800"/>
          </a:xfrm>
          <a:prstGeom prst="snip1Rect">
            <a:avLst>
              <a:gd name="adj" fmla="val 16667"/>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b="1">
                <a:solidFill>
                  <a:srgbClr val="E94C96"/>
                </a:solidFill>
              </a:rPr>
              <a:t>VERSO</a:t>
            </a:r>
            <a:endParaRPr sz="1400" b="1" i="0" u="none" strike="noStrike" cap="none">
              <a:solidFill>
                <a:srgbClr val="E94C96"/>
              </a:solidFill>
              <a:latin typeface="Arial"/>
              <a:ea typeface="Arial"/>
              <a:cs typeface="Arial"/>
              <a:sym typeface="Arial"/>
            </a:endParaRPr>
          </a:p>
        </p:txBody>
      </p:sp>
      <p:sp>
        <p:nvSpPr>
          <p:cNvPr id="105" name="Google Shape;105;g27752ab59b1_0_0"/>
          <p:cNvSpPr txBox="1"/>
          <p:nvPr/>
        </p:nvSpPr>
        <p:spPr>
          <a:xfrm>
            <a:off x="2069450" y="302850"/>
            <a:ext cx="4045500" cy="1091100"/>
          </a:xfrm>
          <a:prstGeom prst="rect">
            <a:avLst/>
          </a:prstGeom>
          <a:noFill/>
          <a:ln>
            <a:noFill/>
          </a:ln>
        </p:spPr>
        <p:txBody>
          <a:bodyPr spcFirstLastPara="1" wrap="square" lIns="0" tIns="0" rIns="0" bIns="0" anchor="ctr" anchorCtr="0">
            <a:noAutofit/>
          </a:bodyPr>
          <a:lstStyle/>
          <a:p>
            <a:pPr marL="0" marR="0" lvl="0" indent="0" algn="r" rtl="0">
              <a:lnSpc>
                <a:spcPct val="101250"/>
              </a:lnSpc>
              <a:spcBef>
                <a:spcPts val="0"/>
              </a:spcBef>
              <a:spcAft>
                <a:spcPts val="0"/>
              </a:spcAft>
              <a:buClr>
                <a:srgbClr val="006AB2"/>
              </a:buClr>
              <a:buSzPts val="2000"/>
              <a:buFont typeface="Arial"/>
              <a:buNone/>
            </a:pPr>
            <a:r>
              <a:rPr lang="fr-FR" sz="2000" b="1">
                <a:solidFill>
                  <a:srgbClr val="006AB2"/>
                </a:solidFill>
                <a:latin typeface="Calibri"/>
                <a:ea typeface="Calibri"/>
                <a:cs typeface="Calibri"/>
                <a:sym typeface="Calibri"/>
              </a:rPr>
              <a:t>Lexique</a:t>
            </a:r>
            <a:endParaRPr sz="2000" b="1" i="0" u="none" strike="noStrike" cap="none">
              <a:solidFill>
                <a:srgbClr val="006AB2"/>
              </a:solidFill>
              <a:latin typeface="Calibri"/>
              <a:ea typeface="Calibri"/>
              <a:cs typeface="Calibri"/>
              <a:sym typeface="Calibri"/>
            </a:endParaRPr>
          </a:p>
        </p:txBody>
      </p:sp>
      <p:cxnSp>
        <p:nvCxnSpPr>
          <p:cNvPr id="106" name="Google Shape;106;g27752ab59b1_0_0"/>
          <p:cNvCxnSpPr/>
          <p:nvPr/>
        </p:nvCxnSpPr>
        <p:spPr>
          <a:xfrm>
            <a:off x="2130458" y="1270300"/>
            <a:ext cx="4161900" cy="0"/>
          </a:xfrm>
          <a:prstGeom prst="straightConnector1">
            <a:avLst/>
          </a:prstGeom>
          <a:noFill/>
          <a:ln w="19050" cap="flat" cmpd="sng">
            <a:solidFill>
              <a:schemeClr val="accent5"/>
            </a:solidFill>
            <a:prstDash val="solid"/>
            <a:miter lim="800000"/>
            <a:headEnd type="none" w="sm" len="sm"/>
            <a:tailEnd type="none" w="sm" len="sm"/>
          </a:ln>
        </p:spPr>
      </p:cxnSp>
      <p:sp>
        <p:nvSpPr>
          <p:cNvPr id="107" name="Google Shape;107;g27752ab59b1_0_0"/>
          <p:cNvSpPr txBox="1"/>
          <p:nvPr/>
        </p:nvSpPr>
        <p:spPr>
          <a:xfrm>
            <a:off x="478875" y="437825"/>
            <a:ext cx="889500" cy="832500"/>
          </a:xfrm>
          <a:prstGeom prst="rect">
            <a:avLst/>
          </a:prstGeom>
          <a:solidFill>
            <a:schemeClr val="accent5"/>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1" i="0" u="none" strike="noStrike" cap="none">
                <a:solidFill>
                  <a:srgbClr val="000000"/>
                </a:solidFill>
                <a:latin typeface="Calibri"/>
                <a:ea typeface="Calibri"/>
                <a:cs typeface="Calibri"/>
                <a:sym typeface="Calibri"/>
              </a:rPr>
              <a:t>Logo à intégrer</a:t>
            </a:r>
            <a:endParaRPr sz="1400" b="1" i="0" u="none" strike="noStrike" cap="none">
              <a:solidFill>
                <a:srgbClr val="000000"/>
              </a:solidFill>
              <a:latin typeface="Calibri"/>
              <a:ea typeface="Calibri"/>
              <a:cs typeface="Calibri"/>
              <a:sym typeface="Calibri"/>
            </a:endParaRPr>
          </a:p>
        </p:txBody>
      </p:sp>
      <p:sp>
        <p:nvSpPr>
          <p:cNvPr id="108" name="Google Shape;108;g27752ab59b1_0_0"/>
          <p:cNvSpPr txBox="1"/>
          <p:nvPr/>
        </p:nvSpPr>
        <p:spPr>
          <a:xfrm>
            <a:off x="5089000" y="185075"/>
            <a:ext cx="1246800" cy="286500"/>
          </a:xfrm>
          <a:prstGeom prst="rect">
            <a:avLst/>
          </a:prstGeom>
          <a:solidFill>
            <a:srgbClr val="E94C9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300"/>
              <a:buFont typeface="Arial"/>
              <a:buNone/>
            </a:pPr>
            <a:r>
              <a:rPr lang="fr-FR" sz="1300" b="1">
                <a:solidFill>
                  <a:srgbClr val="FFFFFF"/>
                </a:solidFill>
                <a:latin typeface="Calibri"/>
                <a:ea typeface="Calibri"/>
                <a:cs typeface="Calibri"/>
                <a:sym typeface="Calibri"/>
              </a:rPr>
              <a:t>Annexe</a:t>
            </a:r>
            <a:endParaRPr sz="1300" b="1" i="0" u="none" strike="noStrike" cap="none">
              <a:solidFill>
                <a:srgbClr val="FFFFFF"/>
              </a:solidFill>
              <a:latin typeface="Calibri"/>
              <a:ea typeface="Calibri"/>
              <a:cs typeface="Calibri"/>
              <a:sym typeface="Calibri"/>
            </a:endParaRPr>
          </a:p>
        </p:txBody>
      </p:sp>
      <p:sp>
        <p:nvSpPr>
          <p:cNvPr id="10" name="ZoneTexte 22">
            <a:extLst>
              <a:ext uri="{FF2B5EF4-FFF2-40B4-BE49-F238E27FC236}">
                <a16:creationId xmlns:a16="http://schemas.microsoft.com/office/drawing/2014/main" id="{AE18910E-2220-4262-B6A4-376B66B09489}"/>
              </a:ext>
            </a:extLst>
          </p:cNvPr>
          <p:cNvSpPr txBox="1"/>
          <p:nvPr/>
        </p:nvSpPr>
        <p:spPr>
          <a:xfrm rot="19316576">
            <a:off x="-605031" y="4352835"/>
            <a:ext cx="8068063" cy="1200329"/>
          </a:xfrm>
          <a:prstGeom prst="rect">
            <a:avLst/>
          </a:prstGeom>
          <a:noFill/>
          <a:ln>
            <a:noFill/>
          </a:ln>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7200" b="1" dirty="0">
                <a:solidFill>
                  <a:schemeClr val="bg1">
                    <a:lumMod val="85000"/>
                  </a:schemeClr>
                </a:solidFill>
              </a:rPr>
              <a:t>Version de travail</a:t>
            </a:r>
          </a:p>
        </p:txBody>
      </p:sp>
      <p:graphicFrame>
        <p:nvGraphicFramePr>
          <p:cNvPr id="109" name="Google Shape;109;g27752ab59b1_0_0"/>
          <p:cNvGraphicFramePr/>
          <p:nvPr>
            <p:extLst>
              <p:ext uri="{D42A27DB-BD31-4B8C-83A1-F6EECF244321}">
                <p14:modId xmlns:p14="http://schemas.microsoft.com/office/powerpoint/2010/main" val="725014228"/>
              </p:ext>
            </p:extLst>
          </p:nvPr>
        </p:nvGraphicFramePr>
        <p:xfrm>
          <a:off x="533400" y="1539613"/>
          <a:ext cx="5744350" cy="6462800"/>
        </p:xfrm>
        <a:graphic>
          <a:graphicData uri="http://schemas.openxmlformats.org/drawingml/2006/table">
            <a:tbl>
              <a:tblPr>
                <a:noFill/>
                <a:tableStyleId>{C554101E-ABD1-4333-AD8F-F7169F1783D7}</a:tableStyleId>
              </a:tblPr>
              <a:tblGrid>
                <a:gridCol w="1621325">
                  <a:extLst>
                    <a:ext uri="{9D8B030D-6E8A-4147-A177-3AD203B41FA5}">
                      <a16:colId xmlns:a16="http://schemas.microsoft.com/office/drawing/2014/main" val="20000"/>
                    </a:ext>
                  </a:extLst>
                </a:gridCol>
                <a:gridCol w="4123025">
                  <a:extLst>
                    <a:ext uri="{9D8B030D-6E8A-4147-A177-3AD203B41FA5}">
                      <a16:colId xmlns:a16="http://schemas.microsoft.com/office/drawing/2014/main" val="20001"/>
                    </a:ext>
                  </a:extLst>
                </a:gridCol>
              </a:tblGrid>
              <a:tr h="1109100">
                <a:tc>
                  <a:txBody>
                    <a:bodyPr/>
                    <a:lstStyle/>
                    <a:p>
                      <a:pPr marL="0" lvl="0" indent="0" algn="ctr" rtl="0">
                        <a:spcBef>
                          <a:spcPts val="0"/>
                        </a:spcBef>
                        <a:spcAft>
                          <a:spcPts val="0"/>
                        </a:spcAft>
                        <a:buNone/>
                      </a:pPr>
                      <a:r>
                        <a:rPr lang="fr-FR" sz="1400" b="0" i="0" u="none" strike="noStrike" cap="none" dirty="0">
                          <a:solidFill>
                            <a:srgbClr val="006AB2"/>
                          </a:solidFill>
                          <a:latin typeface="Calibri"/>
                          <a:ea typeface="Calibri"/>
                          <a:cs typeface="Calibri"/>
                          <a:sym typeface="Calibri"/>
                        </a:rPr>
                        <a:t> </a:t>
                      </a:r>
                      <a:r>
                        <a:rPr lang="fr-FR" sz="1400" b="0" i="0" u="none" strike="noStrike" cap="none" dirty="0">
                          <a:solidFill>
                            <a:schemeClr val="bg1"/>
                          </a:solidFill>
                          <a:latin typeface="Calibri"/>
                          <a:ea typeface="Calibri"/>
                          <a:cs typeface="Calibri"/>
                          <a:sym typeface="Calibri"/>
                        </a:rPr>
                        <a:t>Perte de données maximale admissible (PDMA)</a:t>
                      </a:r>
                      <a:r>
                        <a:rPr lang="fr-FR" sz="1400" b="0" i="0" u="none" strike="noStrike" cap="none" dirty="0">
                          <a:solidFill>
                            <a:srgbClr val="006AB2"/>
                          </a:solidFill>
                          <a:latin typeface="Calibri"/>
                          <a:ea typeface="Calibri"/>
                          <a:cs typeface="Calibri"/>
                          <a:sym typeface="Calibri"/>
                        </a:rPr>
                        <a:t>)</a:t>
                      </a:r>
                      <a:endParaRPr sz="1400" b="0" i="0" u="none" strike="noStrike" cap="none" dirty="0">
                        <a:solidFill>
                          <a:srgbClr val="006AB2"/>
                        </a:solidFill>
                        <a:latin typeface="Calibri"/>
                        <a:ea typeface="Calibri"/>
                        <a:cs typeface="Calibri"/>
                        <a:sym typeface="Calibri"/>
                      </a:endParaRPr>
                    </a:p>
                  </a:txBody>
                  <a:tcPr marL="90000" marR="90000" marT="90000" marB="90000" anchor="ctr">
                    <a:lnL cap="flat" cmpd="sng">
                      <a:solidFill>
                        <a:srgbClr val="006AB2"/>
                      </a:solidFill>
                      <a:prstDash val="solid"/>
                      <a:round/>
                      <a:headEnd type="none" w="sm" len="sm"/>
                      <a:tailEnd type="none" w="sm" len="sm"/>
                    </a:lnL>
                    <a:lnR w="19050" cap="flat" cmpd="sng" algn="ctr">
                      <a:solidFill>
                        <a:srgbClr val="006AB2">
                          <a:alpha val="0"/>
                        </a:srgbClr>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solidFill>
                  </a:tcPr>
                </a:tc>
                <a:tc>
                  <a:txBody>
                    <a:bodyPr/>
                    <a:lstStyle/>
                    <a:p>
                      <a:pPr marL="0" lvl="0" indent="0" algn="just" rtl="0">
                        <a:spcBef>
                          <a:spcPts val="0"/>
                        </a:spcBef>
                        <a:spcAft>
                          <a:spcPts val="0"/>
                        </a:spcAft>
                        <a:buNone/>
                      </a:pPr>
                      <a:r>
                        <a:rPr lang="fr-FR" i="0" dirty="0">
                          <a:latin typeface="Calibri"/>
                          <a:ea typeface="Calibri"/>
                          <a:cs typeface="Calibri"/>
                          <a:sym typeface="Calibri"/>
                        </a:rPr>
                        <a:t>Indicateur de perte de données maximale admissible dans le domaine informatique, qui implique de définir les modalités de sauvegarde, duplication, reprise des données et redémarrage. [Guide pour réaliser un plan de continuité d’activité du SGDSN] </a:t>
                      </a:r>
                    </a:p>
                  </a:txBody>
                  <a:tcPr marL="90000" marR="90000" marT="90000" marB="90000" anchor="ctr">
                    <a:lnL w="19050" cap="flat" cmpd="sng" algn="ctr">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alpha val="18350"/>
                      </a:srgbClr>
                    </a:solidFill>
                  </a:tcPr>
                </a:tc>
                <a:extLst>
                  <a:ext uri="{0D108BD9-81ED-4DB2-BD59-A6C34878D82A}">
                    <a16:rowId xmlns:a16="http://schemas.microsoft.com/office/drawing/2014/main" val="876581569"/>
                  </a:ext>
                </a:extLst>
              </a:tr>
              <a:tr h="1109100">
                <a:tc>
                  <a:txBody>
                    <a:bodyPr/>
                    <a:lstStyle/>
                    <a:p>
                      <a:pPr marL="0" marR="0" lvl="0" indent="0" algn="ctr" rtl="0">
                        <a:lnSpc>
                          <a:spcPct val="100000"/>
                        </a:lnSpc>
                        <a:spcBef>
                          <a:spcPts val="0"/>
                        </a:spcBef>
                        <a:spcAft>
                          <a:spcPts val="0"/>
                        </a:spcAft>
                        <a:buClr>
                          <a:srgbClr val="000000"/>
                        </a:buClr>
                        <a:buFont typeface="Arial"/>
                        <a:buNone/>
                      </a:pPr>
                      <a:r>
                        <a:rPr lang="fr-FR" sz="1400" b="0" i="0" u="none" strike="noStrike" cap="none" dirty="0">
                          <a:solidFill>
                            <a:srgbClr val="006AB2"/>
                          </a:solidFill>
                          <a:latin typeface="Calibri"/>
                          <a:ea typeface="Calibri"/>
                          <a:cs typeface="Calibri"/>
                          <a:sym typeface="Calibri"/>
                        </a:rPr>
                        <a:t>Perte de Ressource Maximale Admissible (PRMA)</a:t>
                      </a:r>
                    </a:p>
                  </a:txBody>
                  <a:tcPr marL="90000" marR="90000" marT="90000" marB="90000" anchor="ctr">
                    <a:lnL cap="flat" cmpd="sng">
                      <a:solidFill>
                        <a:srgbClr val="006AB2"/>
                      </a:solidFill>
                      <a:prstDash val="solid"/>
                      <a:round/>
                      <a:headEnd type="none" w="sm" len="sm"/>
                      <a:tailEnd type="none" w="sm" len="sm"/>
                    </a:lnL>
                    <a:lnR w="19050" cap="flat" cmpd="sng" algn="ctr">
                      <a:solidFill>
                        <a:srgbClr val="006AB2">
                          <a:alpha val="0"/>
                        </a:srgbClr>
                      </a:solidFill>
                      <a:prstDash val="solid"/>
                      <a:round/>
                      <a:headEnd type="none" w="sm" len="sm"/>
                      <a:tailEnd type="none" w="sm" len="sm"/>
                    </a:lnR>
                    <a:lnT w="9525" cap="flat" cmpd="sng" algn="ctr">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F7F7F7"/>
                    </a:solidFill>
                  </a:tcPr>
                </a:tc>
                <a:tc>
                  <a:txBody>
                    <a:bodyPr/>
                    <a:lstStyle/>
                    <a:p>
                      <a:pPr marL="0" marR="0" lvl="0" indent="0" algn="l" rtl="0">
                        <a:lnSpc>
                          <a:spcPct val="100000"/>
                        </a:lnSpc>
                        <a:spcBef>
                          <a:spcPts val="0"/>
                        </a:spcBef>
                        <a:spcAft>
                          <a:spcPts val="0"/>
                        </a:spcAft>
                        <a:buClr>
                          <a:srgbClr val="000000"/>
                        </a:buClr>
                        <a:buFont typeface="Arial"/>
                        <a:buNone/>
                      </a:pPr>
                      <a:r>
                        <a:rPr lang="fr-FR" sz="1400" b="0" i="0" u="none" strike="noStrike" cap="none" dirty="0">
                          <a:solidFill>
                            <a:srgbClr val="000000"/>
                          </a:solidFill>
                          <a:latin typeface="Calibri"/>
                          <a:ea typeface="Calibri"/>
                          <a:cs typeface="Calibri"/>
                          <a:sym typeface="Calibri"/>
                        </a:rPr>
                        <a:t>Indicateur de perte maximale susceptible de résulter des impacts directs du sinistre et qu’il ne faut pas dépasser pour rendre possible la continuité d’activité. [Guide pour réaliser un plan de continuité d’activité du SGDSN]</a:t>
                      </a:r>
                    </a:p>
                  </a:txBody>
                  <a:tcPr marL="90000" marR="90000" marT="90000" marB="90000" anchor="ctr">
                    <a:lnL w="19050" cap="flat" cmpd="sng" algn="ctr">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w="9525" cap="flat" cmpd="sng" algn="ctr">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FFFFFF"/>
                    </a:solidFill>
                  </a:tcPr>
                </a:tc>
                <a:extLst>
                  <a:ext uri="{0D108BD9-81ED-4DB2-BD59-A6C34878D82A}">
                    <a16:rowId xmlns:a16="http://schemas.microsoft.com/office/drawing/2014/main" val="3924497420"/>
                  </a:ext>
                </a:extLst>
              </a:tr>
              <a:tr h="1005550">
                <a:tc>
                  <a:txBody>
                    <a:bodyPr/>
                    <a:lstStyle/>
                    <a:p>
                      <a:pPr marL="0" lvl="0" indent="0" algn="ctr" rtl="0">
                        <a:spcBef>
                          <a:spcPts val="0"/>
                        </a:spcBef>
                        <a:spcAft>
                          <a:spcPts val="0"/>
                        </a:spcAft>
                        <a:buNone/>
                      </a:pPr>
                      <a:r>
                        <a:rPr lang="fr-FR" dirty="0">
                          <a:solidFill>
                            <a:schemeClr val="lt1"/>
                          </a:solidFill>
                          <a:latin typeface="Calibri"/>
                          <a:ea typeface="Calibri"/>
                          <a:cs typeface="Calibri"/>
                          <a:sym typeface="Calibri"/>
                        </a:rPr>
                        <a:t>Solutions de continuité d’activité (SCA)</a:t>
                      </a:r>
                      <a:r>
                        <a:rPr lang="fr-FR" dirty="0">
                          <a:solidFill>
                            <a:srgbClr val="006AB2"/>
                          </a:solidFill>
                          <a:latin typeface="Calibri"/>
                          <a:ea typeface="Calibri"/>
                          <a:cs typeface="Calibri"/>
                          <a:sym typeface="Calibri"/>
                        </a:rPr>
                        <a:t>)</a:t>
                      </a:r>
                      <a:endParaRPr dirty="0">
                        <a:solidFill>
                          <a:srgbClr val="006AB2"/>
                        </a:solidFill>
                        <a:latin typeface="Calibri"/>
                        <a:ea typeface="Calibri"/>
                        <a:cs typeface="Calibri"/>
                        <a:sym typeface="Calibri"/>
                      </a:endParaRPr>
                    </a:p>
                  </a:txBody>
                  <a:tcPr marL="90000" marR="90000" marT="90000" marB="90000" anchor="ctr">
                    <a:lnL cap="flat" cmpd="sng">
                      <a:solidFill>
                        <a:srgbClr val="006AB2"/>
                      </a:solidFill>
                      <a:prstDash val="solid"/>
                      <a:round/>
                      <a:headEnd type="none" w="sm" len="sm"/>
                      <a:tailEnd type="none" w="sm" len="sm"/>
                    </a:lnL>
                    <a:lnR w="19050" cap="flat" cmpd="sng" algn="ctr">
                      <a:solidFill>
                        <a:srgbClr val="006AB2">
                          <a:alpha val="0"/>
                        </a:srgbClr>
                      </a:solidFill>
                      <a:prstDash val="solid"/>
                      <a:round/>
                      <a:headEnd type="none" w="sm" len="sm"/>
                      <a:tailEnd type="none" w="sm" len="sm"/>
                    </a:lnR>
                    <a:lnT w="9525" cap="flat" cmpd="sng" algn="ctr">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solidFill>
                  </a:tcPr>
                </a:tc>
                <a:tc>
                  <a:txBody>
                    <a:bodyPr/>
                    <a:lstStyle/>
                    <a:p>
                      <a:pPr marL="0" lvl="0" indent="0" algn="just" rtl="0">
                        <a:spcBef>
                          <a:spcPts val="0"/>
                        </a:spcBef>
                        <a:spcAft>
                          <a:spcPts val="0"/>
                        </a:spcAft>
                        <a:buNone/>
                      </a:pPr>
                      <a:r>
                        <a:rPr lang="fr-FR" dirty="0">
                          <a:latin typeface="Calibri"/>
                          <a:ea typeface="Calibri"/>
                          <a:cs typeface="Calibri"/>
                          <a:sym typeface="Calibri"/>
                        </a:rPr>
                        <a:t>Actions à mettre en œuvre au niveau opérationnel pour assurer la continuité des activités, conformément à la stratégie de continuité.</a:t>
                      </a:r>
                      <a:endParaRPr i="1" dirty="0">
                        <a:latin typeface="Calibri"/>
                        <a:ea typeface="Calibri"/>
                        <a:cs typeface="Calibri"/>
                        <a:sym typeface="Calibri"/>
                      </a:endParaRPr>
                    </a:p>
                  </a:txBody>
                  <a:tcPr marL="90000" marR="90000" marT="90000" marB="90000" anchor="ctr">
                    <a:lnL w="19050" cap="flat" cmpd="sng" algn="ctr">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w="9525" cap="flat" cmpd="sng" algn="ctr">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alpha val="18350"/>
                      </a:srgbClr>
                    </a:solidFill>
                  </a:tcPr>
                </a:tc>
                <a:extLst>
                  <a:ext uri="{0D108BD9-81ED-4DB2-BD59-A6C34878D82A}">
                    <a16:rowId xmlns:a16="http://schemas.microsoft.com/office/drawing/2014/main" val="10002"/>
                  </a:ext>
                </a:extLst>
              </a:tr>
              <a:tr h="689975">
                <a:tc>
                  <a:txBody>
                    <a:bodyPr/>
                    <a:lstStyle/>
                    <a:p>
                      <a:pPr marL="0" lvl="0" indent="0" algn="ctr" rtl="0">
                        <a:spcBef>
                          <a:spcPts val="0"/>
                        </a:spcBef>
                        <a:spcAft>
                          <a:spcPts val="0"/>
                        </a:spcAft>
                        <a:buNone/>
                      </a:pPr>
                      <a:r>
                        <a:rPr lang="fr-FR" dirty="0">
                          <a:solidFill>
                            <a:srgbClr val="006AB2"/>
                          </a:solidFill>
                          <a:latin typeface="Calibri"/>
                          <a:ea typeface="Calibri"/>
                          <a:cs typeface="Calibri"/>
                          <a:sym typeface="Calibri"/>
                        </a:rPr>
                        <a:t>Solutions de reprise d’activité (SRA)</a:t>
                      </a:r>
                      <a:endParaRPr dirty="0">
                        <a:solidFill>
                          <a:srgbClr val="006AB2"/>
                        </a:solidFill>
                        <a:latin typeface="Calibri"/>
                        <a:ea typeface="Calibri"/>
                        <a:cs typeface="Calibri"/>
                        <a:sym typeface="Calibri"/>
                      </a:endParaRPr>
                    </a:p>
                  </a:txBody>
                  <a:tcPr marL="90000" marR="90000" marT="90000" marB="90000" anchor="ctr">
                    <a:lnL cap="flat" cmpd="sng">
                      <a:solidFill>
                        <a:srgbClr val="006AB2"/>
                      </a:solidFill>
                      <a:prstDash val="solid"/>
                      <a:round/>
                      <a:headEnd type="none" w="sm" len="sm"/>
                      <a:tailEnd type="none" w="sm" len="sm"/>
                    </a:lnL>
                    <a:lnR w="19050" cap="flat" cmpd="sng">
                      <a:solidFill>
                        <a:srgbClr val="006AB2">
                          <a:alpha val="0"/>
                        </a:srgbClr>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EFEFEF">
                        <a:alpha val="50000"/>
                      </a:srgbClr>
                    </a:solidFill>
                  </a:tcPr>
                </a:tc>
                <a:tc>
                  <a:txBody>
                    <a:bodyPr/>
                    <a:lstStyle/>
                    <a:p>
                      <a:pPr marL="0" lvl="0" indent="0" algn="just" rtl="0">
                        <a:spcBef>
                          <a:spcPts val="0"/>
                        </a:spcBef>
                        <a:spcAft>
                          <a:spcPts val="0"/>
                        </a:spcAft>
                        <a:buNone/>
                      </a:pPr>
                      <a:r>
                        <a:rPr lang="fr-FR" dirty="0">
                          <a:latin typeface="Calibri"/>
                          <a:ea typeface="Calibri"/>
                          <a:cs typeface="Calibri"/>
                          <a:sym typeface="Calibri"/>
                        </a:rPr>
                        <a:t>Modalités de retour à un fonctionnement normal.</a:t>
                      </a:r>
                      <a:endParaRPr dirty="0">
                        <a:latin typeface="Calibri"/>
                        <a:ea typeface="Calibri"/>
                        <a:cs typeface="Calibri"/>
                        <a:sym typeface="Calibri"/>
                      </a:endParaRPr>
                    </a:p>
                  </a:txBody>
                  <a:tcPr marL="90000" marR="90000" marT="90000" marB="90000" anchor="ctr">
                    <a:lnL w="19050" cap="flat" cmpd="sng">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F3F3F3">
                        <a:alpha val="0"/>
                      </a:srgbClr>
                    </a:solidFill>
                  </a:tcPr>
                </a:tc>
                <a:extLst>
                  <a:ext uri="{0D108BD9-81ED-4DB2-BD59-A6C34878D82A}">
                    <a16:rowId xmlns:a16="http://schemas.microsoft.com/office/drawing/2014/main" val="10003"/>
                  </a:ext>
                </a:extLst>
              </a:tr>
              <a:tr h="1111575">
                <a:tc>
                  <a:txBody>
                    <a:bodyPr/>
                    <a:lstStyle/>
                    <a:p>
                      <a:pPr marL="0" lvl="0" indent="0" algn="ctr" rtl="0">
                        <a:spcBef>
                          <a:spcPts val="0"/>
                        </a:spcBef>
                        <a:spcAft>
                          <a:spcPts val="0"/>
                        </a:spcAft>
                        <a:buNone/>
                      </a:pPr>
                      <a:r>
                        <a:rPr lang="fr-FR">
                          <a:solidFill>
                            <a:schemeClr val="lt1"/>
                          </a:solidFill>
                          <a:latin typeface="Calibri"/>
                          <a:ea typeface="Calibri"/>
                          <a:cs typeface="Calibri"/>
                          <a:sym typeface="Calibri"/>
                        </a:rPr>
                        <a:t>Stratégies de continuité d’activité</a:t>
                      </a:r>
                      <a:endParaRPr>
                        <a:solidFill>
                          <a:schemeClr val="lt1"/>
                        </a:solidFill>
                        <a:latin typeface="Calibri"/>
                        <a:ea typeface="Calibri"/>
                        <a:cs typeface="Calibri"/>
                        <a:sym typeface="Calibri"/>
                      </a:endParaRPr>
                    </a:p>
                  </a:txBody>
                  <a:tcPr marL="90000" marR="90000" marT="90000" marB="90000" anchor="ctr">
                    <a:lnL cap="flat" cmpd="sng">
                      <a:solidFill>
                        <a:srgbClr val="006AB2"/>
                      </a:solidFill>
                      <a:prstDash val="solid"/>
                      <a:round/>
                      <a:headEnd type="none" w="sm" len="sm"/>
                      <a:tailEnd type="none" w="sm" len="sm"/>
                    </a:lnL>
                    <a:lnR w="19050" cap="flat" cmpd="sng">
                      <a:solidFill>
                        <a:srgbClr val="006AB2">
                          <a:alpha val="0"/>
                        </a:srgbClr>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solidFill>
                  </a:tcPr>
                </a:tc>
                <a:tc>
                  <a:txBody>
                    <a:bodyPr/>
                    <a:lstStyle/>
                    <a:p>
                      <a:pPr marL="0" lvl="0" indent="0" algn="just" rtl="0">
                        <a:spcBef>
                          <a:spcPts val="0"/>
                        </a:spcBef>
                        <a:spcAft>
                          <a:spcPts val="0"/>
                        </a:spcAft>
                        <a:buNone/>
                      </a:pPr>
                      <a:r>
                        <a:rPr lang="fr-FR" dirty="0">
                          <a:latin typeface="Calibri"/>
                          <a:ea typeface="Calibri"/>
                          <a:cs typeface="Calibri"/>
                          <a:sym typeface="Calibri"/>
                        </a:rPr>
                        <a:t>Objectifs principaux de continuité arbitrés par la Direction générale, en corrélation avec les besoins stratégiques de continuité d’activité. </a:t>
                      </a:r>
                      <a:endParaRPr dirty="0">
                        <a:latin typeface="Calibri"/>
                        <a:ea typeface="Calibri"/>
                        <a:cs typeface="Calibri"/>
                        <a:sym typeface="Calibri"/>
                      </a:endParaRPr>
                    </a:p>
                  </a:txBody>
                  <a:tcPr marL="90000" marR="90000" marT="90000" marB="90000" anchor="ctr">
                    <a:lnL w="19050" cap="flat" cmpd="sng">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006AB2">
                        <a:alpha val="18350"/>
                      </a:srgbClr>
                    </a:solidFill>
                  </a:tcPr>
                </a:tc>
                <a:extLst>
                  <a:ext uri="{0D108BD9-81ED-4DB2-BD59-A6C34878D82A}">
                    <a16:rowId xmlns:a16="http://schemas.microsoft.com/office/drawing/2014/main" val="10004"/>
                  </a:ext>
                </a:extLst>
              </a:tr>
              <a:tr h="1162100">
                <a:tc>
                  <a:txBody>
                    <a:bodyPr/>
                    <a:lstStyle/>
                    <a:p>
                      <a:pPr marL="0" lvl="0" indent="0" algn="ctr" rtl="0">
                        <a:spcBef>
                          <a:spcPts val="0"/>
                        </a:spcBef>
                        <a:spcAft>
                          <a:spcPts val="0"/>
                        </a:spcAft>
                        <a:buNone/>
                      </a:pPr>
                      <a:r>
                        <a:rPr lang="fr-FR" dirty="0">
                          <a:solidFill>
                            <a:srgbClr val="006AB2"/>
                          </a:solidFill>
                          <a:latin typeface="Calibri"/>
                          <a:ea typeface="Calibri"/>
                          <a:cs typeface="Calibri"/>
                          <a:sym typeface="Calibri"/>
                        </a:rPr>
                        <a:t>Système de Management de la Continuité d’Activité (SMCA)</a:t>
                      </a:r>
                      <a:endParaRPr dirty="0">
                        <a:latin typeface="Calibri"/>
                        <a:ea typeface="Calibri"/>
                        <a:cs typeface="Calibri"/>
                        <a:sym typeface="Calibri"/>
                      </a:endParaRPr>
                    </a:p>
                  </a:txBody>
                  <a:tcPr marL="63500" marR="63500" marT="63500" marB="63500" anchor="ctr">
                    <a:lnL cap="flat" cmpd="sng">
                      <a:solidFill>
                        <a:srgbClr val="006AB2"/>
                      </a:solidFill>
                      <a:prstDash val="solid"/>
                      <a:round/>
                      <a:headEnd type="none" w="sm" len="sm"/>
                      <a:tailEnd type="none" w="sm" len="sm"/>
                    </a:lnL>
                    <a:lnR w="19050" cap="flat" cmpd="sng">
                      <a:solidFill>
                        <a:srgbClr val="006AB2">
                          <a:alpha val="0"/>
                        </a:srgbClr>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EFEFEF">
                        <a:alpha val="50000"/>
                      </a:srgbClr>
                    </a:solidFill>
                  </a:tcPr>
                </a:tc>
                <a:tc>
                  <a:txBody>
                    <a:bodyPr/>
                    <a:lstStyle/>
                    <a:p>
                      <a:pPr marL="0" lvl="0" indent="0" algn="l" rtl="0">
                        <a:spcBef>
                          <a:spcPts val="0"/>
                        </a:spcBef>
                        <a:spcAft>
                          <a:spcPts val="0"/>
                        </a:spcAft>
                        <a:buNone/>
                      </a:pPr>
                      <a:r>
                        <a:rPr lang="fr-FR" i="1" dirty="0">
                          <a:latin typeface="Calibri"/>
                          <a:ea typeface="Calibri"/>
                          <a:cs typeface="Calibri"/>
                          <a:sym typeface="Calibri"/>
                        </a:rPr>
                        <a:t>Partie du système de management global qui établit, met en œuvre, exploite, surveille, passe en revue, maintient et améliore la continuité d’activité. </a:t>
                      </a:r>
                      <a:r>
                        <a:rPr lang="fr-FR" dirty="0">
                          <a:latin typeface="Calibri"/>
                          <a:ea typeface="Calibri"/>
                          <a:cs typeface="Calibri"/>
                          <a:sym typeface="Calibri"/>
                        </a:rPr>
                        <a:t>[GUIDE SPEC 2208]</a:t>
                      </a:r>
                      <a:endParaRPr dirty="0">
                        <a:latin typeface="Calibri"/>
                        <a:ea typeface="Calibri"/>
                        <a:cs typeface="Calibri"/>
                        <a:sym typeface="Calibri"/>
                      </a:endParaRPr>
                    </a:p>
                  </a:txBody>
                  <a:tcPr marL="63500" marR="63500" marT="63500" marB="63500" anchor="ctr">
                    <a:lnL w="19050" cap="flat" cmpd="sng">
                      <a:solidFill>
                        <a:srgbClr val="006AB2">
                          <a:alpha val="0"/>
                        </a:srgbClr>
                      </a:solidFill>
                      <a:prstDash val="solid"/>
                      <a:round/>
                      <a:headEnd type="none" w="sm" len="sm"/>
                      <a:tailEnd type="none" w="sm" len="sm"/>
                    </a:lnL>
                    <a:lnR cap="flat" cmpd="sng">
                      <a:solidFill>
                        <a:srgbClr val="006AB2"/>
                      </a:solidFill>
                      <a:prstDash val="solid"/>
                      <a:round/>
                      <a:headEnd type="none" w="sm" len="sm"/>
                      <a:tailEnd type="none" w="sm" len="sm"/>
                    </a:lnR>
                    <a:lnT cap="flat" cmpd="sng">
                      <a:solidFill>
                        <a:srgbClr val="006AB2"/>
                      </a:solidFill>
                      <a:prstDash val="solid"/>
                      <a:round/>
                      <a:headEnd type="none" w="sm" len="sm"/>
                      <a:tailEnd type="none" w="sm" len="sm"/>
                    </a:lnT>
                    <a:lnB cap="flat" cmpd="sng">
                      <a:solidFill>
                        <a:srgbClr val="006AB2"/>
                      </a:solidFill>
                      <a:prstDash val="solid"/>
                      <a:round/>
                      <a:headEnd type="none" w="sm" len="sm"/>
                      <a:tailEnd type="none" w="sm" len="sm"/>
                    </a:lnB>
                    <a:solidFill>
                      <a:srgbClr val="F3F3F3">
                        <a:alpha val="0"/>
                      </a:srgbClr>
                    </a:solidFill>
                  </a:tcPr>
                </a:tc>
                <a:extLst>
                  <a:ext uri="{0D108BD9-81ED-4DB2-BD59-A6C34878D82A}">
                    <a16:rowId xmlns:a16="http://schemas.microsoft.com/office/drawing/2014/main" val="10005"/>
                  </a:ext>
                </a:extLst>
              </a:tr>
            </a:tbl>
          </a:graphicData>
        </a:graphic>
      </p:graphicFrame>
    </p:spTree>
  </p:cSld>
  <p:clrMapOvr>
    <a:masterClrMapping/>
  </p:clrMapOvr>
</p:sld>
</file>

<file path=ppt/theme/theme1.xml><?xml version="1.0" encoding="utf-8"?>
<a:theme xmlns:a="http://schemas.openxmlformats.org/drawingml/2006/main" name="Thème Office">
  <a:themeElements>
    <a:clrScheme name="Custom 1">
      <a:dk1>
        <a:srgbClr val="000000"/>
      </a:dk1>
      <a:lt1>
        <a:srgbClr val="FFFFFF"/>
      </a:lt1>
      <a:dk2>
        <a:srgbClr val="44546A"/>
      </a:dk2>
      <a:lt2>
        <a:srgbClr val="E7E6E6"/>
      </a:lt2>
      <a:accent1>
        <a:srgbClr val="DAADCE"/>
      </a:accent1>
      <a:accent2>
        <a:srgbClr val="F28DBC"/>
      </a:accent2>
      <a:accent3>
        <a:srgbClr val="A5A5A5"/>
      </a:accent3>
      <a:accent4>
        <a:srgbClr val="EB5B65"/>
      </a:accent4>
      <a:accent5>
        <a:srgbClr val="E94C96"/>
      </a:accent5>
      <a:accent6>
        <a:srgbClr val="FF990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5c7fbef-a25d-4ec2-a435-6958b079fa4c">
      <Terms xmlns="http://schemas.microsoft.com/office/infopath/2007/PartnerControls"/>
    </lcf76f155ced4ddcb4097134ff3c332f>
    <TaxCatchAll xmlns="bf3f9de3-1c80-4323-bee4-996f64d57a5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E30089434A1B6429E74E783509C085E" ma:contentTypeVersion="14" ma:contentTypeDescription="Crée un document." ma:contentTypeScope="" ma:versionID="ec4c085b0eae41ffbe04010adefe2a09">
  <xsd:schema xmlns:xsd="http://www.w3.org/2001/XMLSchema" xmlns:xs="http://www.w3.org/2001/XMLSchema" xmlns:p="http://schemas.microsoft.com/office/2006/metadata/properties" xmlns:ns2="75c7fbef-a25d-4ec2-a435-6958b079fa4c" xmlns:ns3="bf3f9de3-1c80-4323-bee4-996f64d57a5c" targetNamespace="http://schemas.microsoft.com/office/2006/metadata/properties" ma:root="true" ma:fieldsID="a6db30858162f725b81345f44586ae56" ns2:_="" ns3:_="">
    <xsd:import namespace="75c7fbef-a25d-4ec2-a435-6958b079fa4c"/>
    <xsd:import namespace="bf3f9de3-1c80-4323-bee4-996f64d57a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c7fbef-a25d-4ec2-a435-6958b079fa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c4480557-28ee-4200-b705-f4b4ceb9c11a"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f3f9de3-1c80-4323-bee4-996f64d57a5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7" nillable="true" ma:displayName="Taxonomy Catch All Column" ma:hidden="true" ma:list="{5368b913-0e49-4aac-b1a5-64d51e95321f}" ma:internalName="TaxCatchAll" ma:showField="CatchAllData" ma:web="bf3f9de3-1c80-4323-bee4-996f64d57a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C21593-683A-4587-977A-F70E5C50F425}">
  <ds:schemaRefs>
    <ds:schemaRef ds:uri="http://www.w3.org/XML/1998/namespace"/>
    <ds:schemaRef ds:uri="75c7fbef-a25d-4ec2-a435-6958b079fa4c"/>
    <ds:schemaRef ds:uri="bf3f9de3-1c80-4323-bee4-996f64d57a5c"/>
    <ds:schemaRef ds:uri="http://purl.org/dc/elements/1.1/"/>
    <ds:schemaRef ds:uri="http://purl.org/dc/dcmitype/"/>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0969DFF4-7C0D-4B29-858B-7CE0C147BAAC}">
  <ds:schemaRefs>
    <ds:schemaRef ds:uri="http://schemas.microsoft.com/sharepoint/v3/contenttype/forms"/>
  </ds:schemaRefs>
</ds:datastoreItem>
</file>

<file path=customXml/itemProps3.xml><?xml version="1.0" encoding="utf-8"?>
<ds:datastoreItem xmlns:ds="http://schemas.openxmlformats.org/officeDocument/2006/customXml" ds:itemID="{E5DFF0A5-2F99-4D65-918C-1780577073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5c7fbef-a25d-4ec2-a435-6958b079fa4c"/>
    <ds:schemaRef ds:uri="bf3f9de3-1c80-4323-bee4-996f64d57a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309</TotalTime>
  <Words>500</Words>
  <Application>Microsoft Office PowerPoint</Application>
  <PresentationFormat>Format A4 (210 x 297 mm)</PresentationFormat>
  <Paragraphs>40</Paragraphs>
  <Slides>2</Slides>
  <Notes>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2</vt:i4>
      </vt:variant>
    </vt:vector>
  </HeadingPairs>
  <TitlesOfParts>
    <vt:vector size="5" baseType="lpstr">
      <vt:lpstr>Arial</vt:lpstr>
      <vt:lpstr>Calibri</vt:lpstr>
      <vt:lpstr>Thème Office</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GONIN Cassandre</dc:creator>
  <cp:lastModifiedBy>Victor NOBLET (EXT)</cp:lastModifiedBy>
  <cp:revision>5</cp:revision>
  <dcterms:created xsi:type="dcterms:W3CDTF">2021-12-03T16:26:04Z</dcterms:created>
  <dcterms:modified xsi:type="dcterms:W3CDTF">2024-01-16T09:17:27Z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0x010100AE30089434A1B6429E74E783509C085E</vt:lpwstr>
  </property>
  <property fmtid="{D5CDD505-2E9C-101B-9397-08002B2CF9AE}" pid="3" name="TaxKeyword">
    <vt:lpwstr/>
  </property>
  <property fmtid="{D5CDD505-2E9C-101B-9397-08002B2CF9AE}" pid="4" name="WSDocumentType">
    <vt:lpwstr/>
  </property>
  <property fmtid="{D5CDD505-2E9C-101B-9397-08002B2CF9AE}" pid="5" name="MediaServiceImageTags">
    <vt:lpwstr/>
  </property>
</Properties>
</file>